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Default Extension="png" ContentType="image/png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  <p:sldId id="322" r:id="rId72"/>
    <p:sldId id="323" r:id="rId73"/>
    <p:sldId id="324" r:id="rId74"/>
    <p:sldId id="325" r:id="rId75"/>
    <p:sldId id="326" r:id="rId76"/>
    <p:sldId id="327" r:id="rId77"/>
    <p:sldId id="328" r:id="rId78"/>
    <p:sldId id="329" r:id="rId79"/>
    <p:sldId id="330" r:id="rId80"/>
    <p:sldId id="331" r:id="rId81"/>
    <p:sldId id="332" r:id="rId82"/>
    <p:sldId id="333" r:id="rId83"/>
    <p:sldId id="334" r:id="rId84"/>
    <p:sldId id="335" r:id="rId85"/>
    <p:sldId id="336" r:id="rId86"/>
    <p:sldId id="337" r:id="rId87"/>
    <p:sldId id="338" r:id="rId88"/>
    <p:sldId id="339" r:id="rId89"/>
    <p:sldId id="340" r:id="rId90"/>
    <p:sldId id="341" r:id="rId91"/>
    <p:sldId id="342" r:id="rId92"/>
    <p:sldId id="343" r:id="rId93"/>
    <p:sldId id="344" r:id="rId94"/>
    <p:sldId id="345" r:id="rId95"/>
    <p:sldId id="346" r:id="rId96"/>
    <p:sldId id="347" r:id="rId97"/>
    <p:sldId id="348" r:id="rId98"/>
    <p:sldId id="349" r:id="rId99"/>
    <p:sldId id="350" r:id="rId100"/>
    <p:sldId id="351" r:id="rId101"/>
    <p:sldId id="352" r:id="rId102"/>
    <p:sldId id="353" r:id="rId103"/>
    <p:sldId id="354" r:id="rId104"/>
    <p:sldId id="355" r:id="rId105"/>
    <p:sldId id="356" r:id="rId106"/>
    <p:sldId id="357" r:id="rId107"/>
    <p:sldId id="358" r:id="rId108"/>
    <p:sldId id="359" r:id="rId109"/>
    <p:sldId id="360" r:id="rId110"/>
    <p:sldId id="361" r:id="rId111"/>
    <p:sldId id="362" r:id="rId112"/>
    <p:sldId id="363" r:id="rId113"/>
    <p:sldId id="364" r:id="rId114"/>
    <p:sldId id="365" r:id="rId115"/>
    <p:sldId id="366" r:id="rId116"/>
    <p:sldId id="367" r:id="rId117"/>
    <p:sldId id="368" r:id="rId118"/>
    <p:sldId id="369" r:id="rId119"/>
    <p:sldId id="370" r:id="rId120"/>
    <p:sldId id="371" r:id="rId121"/>
    <p:sldId id="372" r:id="rId122"/>
    <p:sldId id="373" r:id="rId123"/>
    <p:sldId id="374" r:id="rId124"/>
    <p:sldId id="375" r:id="rId125"/>
    <p:sldId id="376" r:id="rId126"/>
    <p:sldId id="377" r:id="rId127"/>
    <p:sldId id="378" r:id="rId128"/>
    <p:sldId id="379" r:id="rId129"/>
    <p:sldId id="380" r:id="rId130"/>
    <p:sldId id="381" r:id="rId131"/>
    <p:sldId id="382" r:id="rId132"/>
    <p:sldId id="383" r:id="rId133"/>
    <p:sldId id="384" r:id="rId134"/>
    <p:sldId id="385" r:id="rId135"/>
    <p:sldId id="386" r:id="rId136"/>
    <p:sldId id="387" r:id="rId137"/>
    <p:sldId id="388" r:id="rId138"/>
    <p:sldId id="389" r:id="rId139"/>
    <p:sldId id="390" r:id="rId140"/>
    <p:sldId id="391" r:id="rId141"/>
    <p:sldId id="392" r:id="rId142"/>
    <p:sldId id="393" r:id="rId143"/>
    <p:sldId id="394" r:id="rId144"/>
    <p:sldId id="395" r:id="rId145"/>
    <p:sldId id="396" r:id="rId146"/>
    <p:sldId id="397" r:id="rId147"/>
    <p:sldId id="398" r:id="rId148"/>
    <p:sldId id="399" r:id="rId149"/>
    <p:sldId id="400" r:id="rId150"/>
    <p:sldId id="401" r:id="rId151"/>
    <p:sldId id="402" r:id="rId152"/>
    <p:sldId id="403" r:id="rId153"/>
    <p:sldId id="404" r:id="rId154"/>
    <p:sldId id="405" r:id="rId155"/>
    <p:sldId id="406" r:id="rId156"/>
    <p:sldId id="407" r:id="rId157"/>
    <p:sldId id="408" r:id="rId158"/>
    <p:sldId id="409" r:id="rId159"/>
    <p:sldId id="410" r:id="rId160"/>
    <p:sldId id="411" r:id="rId161"/>
    <p:sldId id="412" r:id="rId162"/>
    <p:sldId id="413" r:id="rId163"/>
    <p:sldId id="414" r:id="rId164"/>
    <p:sldId id="415" r:id="rId165"/>
    <p:sldId id="416" r:id="rId166"/>
    <p:sldId id="417" r:id="rId167"/>
    <p:sldId id="418" r:id="rId168"/>
    <p:sldId id="419" r:id="rId169"/>
    <p:sldId id="420" r:id="rId170"/>
    <p:sldId id="421" r:id="rId171"/>
    <p:sldId id="422" r:id="rId172"/>
    <p:sldId id="423" r:id="rId173"/>
    <p:sldId id="424" r:id="rId174"/>
    <p:sldId id="425" r:id="rId175"/>
    <p:sldId id="426" r:id="rId176"/>
    <p:sldId id="427" r:id="rId177"/>
    <p:sldId id="428" r:id="rId178"/>
    <p:sldId id="429" r:id="rId179"/>
    <p:sldId id="430" r:id="rId180"/>
    <p:sldId id="431" r:id="rId181"/>
    <p:sldId id="432" r:id="rId182"/>
    <p:sldId id="433" r:id="rId183"/>
    <p:sldId id="434" r:id="rId184"/>
    <p:sldId id="435" r:id="rId185"/>
    <p:sldId id="436" r:id="rId186"/>
    <p:sldId id="437" r:id="rId187"/>
    <p:sldId id="438" r:id="rId188"/>
    <p:sldId id="439" r:id="rId189"/>
    <p:sldId id="440" r:id="rId190"/>
    <p:sldId id="441" r:id="rId191"/>
    <p:sldId id="442" r:id="rId192"/>
    <p:sldId id="443" r:id="rId193"/>
    <p:sldId id="444" r:id="rId194"/>
    <p:sldId id="445" r:id="rId195"/>
    <p:sldId id="446" r:id="rId196"/>
    <p:sldId id="447" r:id="rId197"/>
    <p:sldId id="448" r:id="rId198"/>
    <p:sldId id="449" r:id="rId199"/>
    <p:sldId id="450" r:id="rId200"/>
    <p:sldId id="451" r:id="rId201"/>
    <p:sldId id="452" r:id="rId202"/>
    <p:sldId id="453" r:id="rId203"/>
    <p:sldId id="454" r:id="rId204"/>
    <p:sldId id="455" r:id="rId205"/>
    <p:sldId id="456" r:id="rId206"/>
    <p:sldId id="457" r:id="rId207"/>
    <p:sldId id="458" r:id="rId208"/>
    <p:sldId id="459" r:id="rId209"/>
  </p:sldIdLst>
  <p:sldSz cx="7772400" cy="10058400"/>
  <p:notesSz cx="7772400" cy="10058400"/>
  <p:defaultTextStyle>
    <a:defPPr>
      <a:defRPr kern="0"/>
    </a:def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Relationship Id="rId71" Type="http://schemas.openxmlformats.org/officeDocument/2006/relationships/slide" Target="slides/slide66.xml"/><Relationship Id="rId72" Type="http://schemas.openxmlformats.org/officeDocument/2006/relationships/slide" Target="slides/slide67.xml"/><Relationship Id="rId73" Type="http://schemas.openxmlformats.org/officeDocument/2006/relationships/slide" Target="slides/slide68.xml"/><Relationship Id="rId74" Type="http://schemas.openxmlformats.org/officeDocument/2006/relationships/slide" Target="slides/slide69.xml"/><Relationship Id="rId75" Type="http://schemas.openxmlformats.org/officeDocument/2006/relationships/slide" Target="slides/slide70.xml"/><Relationship Id="rId76" Type="http://schemas.openxmlformats.org/officeDocument/2006/relationships/slide" Target="slides/slide71.xml"/><Relationship Id="rId77" Type="http://schemas.openxmlformats.org/officeDocument/2006/relationships/slide" Target="slides/slide72.xml"/><Relationship Id="rId78" Type="http://schemas.openxmlformats.org/officeDocument/2006/relationships/slide" Target="slides/slide73.xml"/><Relationship Id="rId79" Type="http://schemas.openxmlformats.org/officeDocument/2006/relationships/slide" Target="slides/slide74.xml"/><Relationship Id="rId80" Type="http://schemas.openxmlformats.org/officeDocument/2006/relationships/slide" Target="slides/slide75.xml"/><Relationship Id="rId81" Type="http://schemas.openxmlformats.org/officeDocument/2006/relationships/slide" Target="slides/slide76.xml"/><Relationship Id="rId82" Type="http://schemas.openxmlformats.org/officeDocument/2006/relationships/slide" Target="slides/slide77.xml"/><Relationship Id="rId83" Type="http://schemas.openxmlformats.org/officeDocument/2006/relationships/slide" Target="slides/slide78.xml"/><Relationship Id="rId84" Type="http://schemas.openxmlformats.org/officeDocument/2006/relationships/slide" Target="slides/slide79.xml"/><Relationship Id="rId85" Type="http://schemas.openxmlformats.org/officeDocument/2006/relationships/slide" Target="slides/slide80.xml"/><Relationship Id="rId86" Type="http://schemas.openxmlformats.org/officeDocument/2006/relationships/slide" Target="slides/slide81.xml"/><Relationship Id="rId87" Type="http://schemas.openxmlformats.org/officeDocument/2006/relationships/slide" Target="slides/slide82.xml"/><Relationship Id="rId88" Type="http://schemas.openxmlformats.org/officeDocument/2006/relationships/slide" Target="slides/slide83.xml"/><Relationship Id="rId89" Type="http://schemas.openxmlformats.org/officeDocument/2006/relationships/slide" Target="slides/slide84.xml"/><Relationship Id="rId90" Type="http://schemas.openxmlformats.org/officeDocument/2006/relationships/slide" Target="slides/slide85.xml"/><Relationship Id="rId91" Type="http://schemas.openxmlformats.org/officeDocument/2006/relationships/slide" Target="slides/slide86.xml"/><Relationship Id="rId92" Type="http://schemas.openxmlformats.org/officeDocument/2006/relationships/slide" Target="slides/slide87.xml"/><Relationship Id="rId93" Type="http://schemas.openxmlformats.org/officeDocument/2006/relationships/slide" Target="slides/slide88.xml"/><Relationship Id="rId94" Type="http://schemas.openxmlformats.org/officeDocument/2006/relationships/slide" Target="slides/slide89.xml"/><Relationship Id="rId95" Type="http://schemas.openxmlformats.org/officeDocument/2006/relationships/slide" Target="slides/slide90.xml"/><Relationship Id="rId96" Type="http://schemas.openxmlformats.org/officeDocument/2006/relationships/slide" Target="slides/slide91.xml"/><Relationship Id="rId97" Type="http://schemas.openxmlformats.org/officeDocument/2006/relationships/slide" Target="slides/slide92.xml"/><Relationship Id="rId98" Type="http://schemas.openxmlformats.org/officeDocument/2006/relationships/slide" Target="slides/slide93.xml"/><Relationship Id="rId99" Type="http://schemas.openxmlformats.org/officeDocument/2006/relationships/slide" Target="slides/slide94.xml"/><Relationship Id="rId100" Type="http://schemas.openxmlformats.org/officeDocument/2006/relationships/slide" Target="slides/slide95.xml"/><Relationship Id="rId101" Type="http://schemas.openxmlformats.org/officeDocument/2006/relationships/slide" Target="slides/slide96.xml"/><Relationship Id="rId102" Type="http://schemas.openxmlformats.org/officeDocument/2006/relationships/slide" Target="slides/slide97.xml"/><Relationship Id="rId103" Type="http://schemas.openxmlformats.org/officeDocument/2006/relationships/slide" Target="slides/slide98.xml"/><Relationship Id="rId104" Type="http://schemas.openxmlformats.org/officeDocument/2006/relationships/slide" Target="slides/slide99.xml"/><Relationship Id="rId105" Type="http://schemas.openxmlformats.org/officeDocument/2006/relationships/slide" Target="slides/slide100.xml"/><Relationship Id="rId106" Type="http://schemas.openxmlformats.org/officeDocument/2006/relationships/slide" Target="slides/slide101.xml"/><Relationship Id="rId107" Type="http://schemas.openxmlformats.org/officeDocument/2006/relationships/slide" Target="slides/slide102.xml"/><Relationship Id="rId108" Type="http://schemas.openxmlformats.org/officeDocument/2006/relationships/slide" Target="slides/slide103.xml"/><Relationship Id="rId109" Type="http://schemas.openxmlformats.org/officeDocument/2006/relationships/slide" Target="slides/slide104.xml"/><Relationship Id="rId110" Type="http://schemas.openxmlformats.org/officeDocument/2006/relationships/slide" Target="slides/slide105.xml"/><Relationship Id="rId111" Type="http://schemas.openxmlformats.org/officeDocument/2006/relationships/slide" Target="slides/slide106.xml"/><Relationship Id="rId112" Type="http://schemas.openxmlformats.org/officeDocument/2006/relationships/slide" Target="slides/slide107.xml"/><Relationship Id="rId113" Type="http://schemas.openxmlformats.org/officeDocument/2006/relationships/slide" Target="slides/slide108.xml"/><Relationship Id="rId114" Type="http://schemas.openxmlformats.org/officeDocument/2006/relationships/slide" Target="slides/slide109.xml"/><Relationship Id="rId115" Type="http://schemas.openxmlformats.org/officeDocument/2006/relationships/slide" Target="slides/slide110.xml"/><Relationship Id="rId116" Type="http://schemas.openxmlformats.org/officeDocument/2006/relationships/slide" Target="slides/slide111.xml"/><Relationship Id="rId117" Type="http://schemas.openxmlformats.org/officeDocument/2006/relationships/slide" Target="slides/slide112.xml"/><Relationship Id="rId118" Type="http://schemas.openxmlformats.org/officeDocument/2006/relationships/slide" Target="slides/slide113.xml"/><Relationship Id="rId119" Type="http://schemas.openxmlformats.org/officeDocument/2006/relationships/slide" Target="slides/slide114.xml"/><Relationship Id="rId120" Type="http://schemas.openxmlformats.org/officeDocument/2006/relationships/slide" Target="slides/slide115.xml"/><Relationship Id="rId121" Type="http://schemas.openxmlformats.org/officeDocument/2006/relationships/slide" Target="slides/slide116.xml"/><Relationship Id="rId122" Type="http://schemas.openxmlformats.org/officeDocument/2006/relationships/slide" Target="slides/slide117.xml"/><Relationship Id="rId123" Type="http://schemas.openxmlformats.org/officeDocument/2006/relationships/slide" Target="slides/slide118.xml"/><Relationship Id="rId124" Type="http://schemas.openxmlformats.org/officeDocument/2006/relationships/slide" Target="slides/slide119.xml"/><Relationship Id="rId125" Type="http://schemas.openxmlformats.org/officeDocument/2006/relationships/slide" Target="slides/slide120.xml"/><Relationship Id="rId126" Type="http://schemas.openxmlformats.org/officeDocument/2006/relationships/slide" Target="slides/slide121.xml"/><Relationship Id="rId127" Type="http://schemas.openxmlformats.org/officeDocument/2006/relationships/slide" Target="slides/slide122.xml"/><Relationship Id="rId128" Type="http://schemas.openxmlformats.org/officeDocument/2006/relationships/slide" Target="slides/slide123.xml"/><Relationship Id="rId129" Type="http://schemas.openxmlformats.org/officeDocument/2006/relationships/slide" Target="slides/slide124.xml"/><Relationship Id="rId130" Type="http://schemas.openxmlformats.org/officeDocument/2006/relationships/slide" Target="slides/slide125.xml"/><Relationship Id="rId131" Type="http://schemas.openxmlformats.org/officeDocument/2006/relationships/slide" Target="slides/slide126.xml"/><Relationship Id="rId132" Type="http://schemas.openxmlformats.org/officeDocument/2006/relationships/slide" Target="slides/slide127.xml"/><Relationship Id="rId133" Type="http://schemas.openxmlformats.org/officeDocument/2006/relationships/slide" Target="slides/slide128.xml"/><Relationship Id="rId134" Type="http://schemas.openxmlformats.org/officeDocument/2006/relationships/slide" Target="slides/slide129.xml"/><Relationship Id="rId135" Type="http://schemas.openxmlformats.org/officeDocument/2006/relationships/slide" Target="slides/slide130.xml"/><Relationship Id="rId136" Type="http://schemas.openxmlformats.org/officeDocument/2006/relationships/slide" Target="slides/slide131.xml"/><Relationship Id="rId137" Type="http://schemas.openxmlformats.org/officeDocument/2006/relationships/slide" Target="slides/slide132.xml"/><Relationship Id="rId138" Type="http://schemas.openxmlformats.org/officeDocument/2006/relationships/slide" Target="slides/slide133.xml"/><Relationship Id="rId139" Type="http://schemas.openxmlformats.org/officeDocument/2006/relationships/slide" Target="slides/slide134.xml"/><Relationship Id="rId140" Type="http://schemas.openxmlformats.org/officeDocument/2006/relationships/slide" Target="slides/slide135.xml"/><Relationship Id="rId141" Type="http://schemas.openxmlformats.org/officeDocument/2006/relationships/slide" Target="slides/slide136.xml"/><Relationship Id="rId142" Type="http://schemas.openxmlformats.org/officeDocument/2006/relationships/slide" Target="slides/slide137.xml"/><Relationship Id="rId143" Type="http://schemas.openxmlformats.org/officeDocument/2006/relationships/slide" Target="slides/slide138.xml"/><Relationship Id="rId144" Type="http://schemas.openxmlformats.org/officeDocument/2006/relationships/slide" Target="slides/slide139.xml"/><Relationship Id="rId145" Type="http://schemas.openxmlformats.org/officeDocument/2006/relationships/slide" Target="slides/slide140.xml"/><Relationship Id="rId146" Type="http://schemas.openxmlformats.org/officeDocument/2006/relationships/slide" Target="slides/slide141.xml"/><Relationship Id="rId147" Type="http://schemas.openxmlformats.org/officeDocument/2006/relationships/slide" Target="slides/slide142.xml"/><Relationship Id="rId148" Type="http://schemas.openxmlformats.org/officeDocument/2006/relationships/slide" Target="slides/slide143.xml"/><Relationship Id="rId149" Type="http://schemas.openxmlformats.org/officeDocument/2006/relationships/slide" Target="slides/slide144.xml"/><Relationship Id="rId150" Type="http://schemas.openxmlformats.org/officeDocument/2006/relationships/slide" Target="slides/slide145.xml"/><Relationship Id="rId151" Type="http://schemas.openxmlformats.org/officeDocument/2006/relationships/slide" Target="slides/slide146.xml"/><Relationship Id="rId152" Type="http://schemas.openxmlformats.org/officeDocument/2006/relationships/slide" Target="slides/slide147.xml"/><Relationship Id="rId153" Type="http://schemas.openxmlformats.org/officeDocument/2006/relationships/slide" Target="slides/slide148.xml"/><Relationship Id="rId154" Type="http://schemas.openxmlformats.org/officeDocument/2006/relationships/slide" Target="slides/slide149.xml"/><Relationship Id="rId155" Type="http://schemas.openxmlformats.org/officeDocument/2006/relationships/slide" Target="slides/slide150.xml"/><Relationship Id="rId156" Type="http://schemas.openxmlformats.org/officeDocument/2006/relationships/slide" Target="slides/slide151.xml"/><Relationship Id="rId157" Type="http://schemas.openxmlformats.org/officeDocument/2006/relationships/slide" Target="slides/slide152.xml"/><Relationship Id="rId158" Type="http://schemas.openxmlformats.org/officeDocument/2006/relationships/slide" Target="slides/slide153.xml"/><Relationship Id="rId159" Type="http://schemas.openxmlformats.org/officeDocument/2006/relationships/slide" Target="slides/slide154.xml"/><Relationship Id="rId160" Type="http://schemas.openxmlformats.org/officeDocument/2006/relationships/slide" Target="slides/slide155.xml"/><Relationship Id="rId161" Type="http://schemas.openxmlformats.org/officeDocument/2006/relationships/slide" Target="slides/slide156.xml"/><Relationship Id="rId162" Type="http://schemas.openxmlformats.org/officeDocument/2006/relationships/slide" Target="slides/slide157.xml"/><Relationship Id="rId163" Type="http://schemas.openxmlformats.org/officeDocument/2006/relationships/slide" Target="slides/slide158.xml"/><Relationship Id="rId164" Type="http://schemas.openxmlformats.org/officeDocument/2006/relationships/slide" Target="slides/slide159.xml"/><Relationship Id="rId165" Type="http://schemas.openxmlformats.org/officeDocument/2006/relationships/slide" Target="slides/slide160.xml"/><Relationship Id="rId166" Type="http://schemas.openxmlformats.org/officeDocument/2006/relationships/slide" Target="slides/slide161.xml"/><Relationship Id="rId167" Type="http://schemas.openxmlformats.org/officeDocument/2006/relationships/slide" Target="slides/slide162.xml"/><Relationship Id="rId168" Type="http://schemas.openxmlformats.org/officeDocument/2006/relationships/slide" Target="slides/slide163.xml"/><Relationship Id="rId169" Type="http://schemas.openxmlformats.org/officeDocument/2006/relationships/slide" Target="slides/slide164.xml"/><Relationship Id="rId170" Type="http://schemas.openxmlformats.org/officeDocument/2006/relationships/slide" Target="slides/slide165.xml"/><Relationship Id="rId171" Type="http://schemas.openxmlformats.org/officeDocument/2006/relationships/slide" Target="slides/slide166.xml"/><Relationship Id="rId172" Type="http://schemas.openxmlformats.org/officeDocument/2006/relationships/slide" Target="slides/slide167.xml"/><Relationship Id="rId173" Type="http://schemas.openxmlformats.org/officeDocument/2006/relationships/slide" Target="slides/slide168.xml"/><Relationship Id="rId174" Type="http://schemas.openxmlformats.org/officeDocument/2006/relationships/slide" Target="slides/slide169.xml"/><Relationship Id="rId175" Type="http://schemas.openxmlformats.org/officeDocument/2006/relationships/slide" Target="slides/slide170.xml"/><Relationship Id="rId176" Type="http://schemas.openxmlformats.org/officeDocument/2006/relationships/slide" Target="slides/slide171.xml"/><Relationship Id="rId177" Type="http://schemas.openxmlformats.org/officeDocument/2006/relationships/slide" Target="slides/slide172.xml"/><Relationship Id="rId178" Type="http://schemas.openxmlformats.org/officeDocument/2006/relationships/slide" Target="slides/slide173.xml"/><Relationship Id="rId179" Type="http://schemas.openxmlformats.org/officeDocument/2006/relationships/slide" Target="slides/slide174.xml"/><Relationship Id="rId180" Type="http://schemas.openxmlformats.org/officeDocument/2006/relationships/slide" Target="slides/slide175.xml"/><Relationship Id="rId181" Type="http://schemas.openxmlformats.org/officeDocument/2006/relationships/slide" Target="slides/slide176.xml"/><Relationship Id="rId182" Type="http://schemas.openxmlformats.org/officeDocument/2006/relationships/slide" Target="slides/slide177.xml"/><Relationship Id="rId183" Type="http://schemas.openxmlformats.org/officeDocument/2006/relationships/slide" Target="slides/slide178.xml"/><Relationship Id="rId184" Type="http://schemas.openxmlformats.org/officeDocument/2006/relationships/slide" Target="slides/slide179.xml"/><Relationship Id="rId185" Type="http://schemas.openxmlformats.org/officeDocument/2006/relationships/slide" Target="slides/slide180.xml"/><Relationship Id="rId186" Type="http://schemas.openxmlformats.org/officeDocument/2006/relationships/slide" Target="slides/slide181.xml"/><Relationship Id="rId187" Type="http://schemas.openxmlformats.org/officeDocument/2006/relationships/slide" Target="slides/slide182.xml"/><Relationship Id="rId188" Type="http://schemas.openxmlformats.org/officeDocument/2006/relationships/slide" Target="slides/slide183.xml"/><Relationship Id="rId189" Type="http://schemas.openxmlformats.org/officeDocument/2006/relationships/slide" Target="slides/slide184.xml"/><Relationship Id="rId190" Type="http://schemas.openxmlformats.org/officeDocument/2006/relationships/slide" Target="slides/slide185.xml"/><Relationship Id="rId191" Type="http://schemas.openxmlformats.org/officeDocument/2006/relationships/slide" Target="slides/slide186.xml"/><Relationship Id="rId192" Type="http://schemas.openxmlformats.org/officeDocument/2006/relationships/slide" Target="slides/slide187.xml"/><Relationship Id="rId193" Type="http://schemas.openxmlformats.org/officeDocument/2006/relationships/slide" Target="slides/slide188.xml"/><Relationship Id="rId194" Type="http://schemas.openxmlformats.org/officeDocument/2006/relationships/slide" Target="slides/slide189.xml"/><Relationship Id="rId195" Type="http://schemas.openxmlformats.org/officeDocument/2006/relationships/slide" Target="slides/slide190.xml"/><Relationship Id="rId196" Type="http://schemas.openxmlformats.org/officeDocument/2006/relationships/slide" Target="slides/slide191.xml"/><Relationship Id="rId197" Type="http://schemas.openxmlformats.org/officeDocument/2006/relationships/slide" Target="slides/slide192.xml"/><Relationship Id="rId198" Type="http://schemas.openxmlformats.org/officeDocument/2006/relationships/slide" Target="slides/slide193.xml"/><Relationship Id="rId199" Type="http://schemas.openxmlformats.org/officeDocument/2006/relationships/slide" Target="slides/slide194.xml"/><Relationship Id="rId200" Type="http://schemas.openxmlformats.org/officeDocument/2006/relationships/slide" Target="slides/slide195.xml"/><Relationship Id="rId201" Type="http://schemas.openxmlformats.org/officeDocument/2006/relationships/slide" Target="slides/slide196.xml"/><Relationship Id="rId202" Type="http://schemas.openxmlformats.org/officeDocument/2006/relationships/slide" Target="slides/slide197.xml"/><Relationship Id="rId203" Type="http://schemas.openxmlformats.org/officeDocument/2006/relationships/slide" Target="slides/slide198.xml"/><Relationship Id="rId204" Type="http://schemas.openxmlformats.org/officeDocument/2006/relationships/slide" Target="slides/slide199.xml"/><Relationship Id="rId205" Type="http://schemas.openxmlformats.org/officeDocument/2006/relationships/slide" Target="slides/slide200.xml"/><Relationship Id="rId206" Type="http://schemas.openxmlformats.org/officeDocument/2006/relationships/slide" Target="slides/slide201.xml"/><Relationship Id="rId207" Type="http://schemas.openxmlformats.org/officeDocument/2006/relationships/slide" Target="slides/slide202.xml"/><Relationship Id="rId208" Type="http://schemas.openxmlformats.org/officeDocument/2006/relationships/slide" Target="slides/slide203.xml"/><Relationship Id="rId209" Type="http://schemas.openxmlformats.org/officeDocument/2006/relationships/slide" Target="slides/slide204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82930" y="3118104"/>
            <a:ext cx="6606540" cy="21122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65860" y="5632704"/>
            <a:ext cx="5440680" cy="251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#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#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88620" y="2313432"/>
            <a:ext cx="3380994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4002786" y="2313432"/>
            <a:ext cx="3380994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#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#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#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Relationship Id="rId7" Type="http://schemas.openxmlformats.org/officeDocument/2006/relationships/image" Target="../media/image1.png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19510" y="459560"/>
            <a:ext cx="682364" cy="667691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88620" y="402336"/>
            <a:ext cx="6995160" cy="16093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88620" y="2313432"/>
            <a:ext cx="6995160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642616" y="9354312"/>
            <a:ext cx="2487168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88620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3594227" y="9466529"/>
            <a:ext cx="559435" cy="1524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9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#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8" name="object 8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26438" y="1377441"/>
            <a:ext cx="4319905" cy="10833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905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solidFill>
                  <a:srgbClr val="008000"/>
                </a:solidFill>
                <a:latin typeface="Tahoma"/>
                <a:cs typeface="Tahoma"/>
              </a:rPr>
              <a:t>LEY</a:t>
            </a:r>
            <a:r>
              <a:rPr dirty="0" sz="1100" spc="-5" b="1">
                <a:solidFill>
                  <a:srgbClr val="008000"/>
                </a:solidFill>
                <a:latin typeface="Tahoma"/>
                <a:cs typeface="Tahoma"/>
              </a:rPr>
              <a:t> </a:t>
            </a:r>
            <a:r>
              <a:rPr dirty="0" sz="1100" spc="-10" b="1">
                <a:solidFill>
                  <a:srgbClr val="008000"/>
                </a:solidFill>
                <a:latin typeface="Tahoma"/>
                <a:cs typeface="Tahoma"/>
              </a:rPr>
              <a:t>ADUANERA</a:t>
            </a:r>
            <a:endParaRPr sz="1100">
              <a:latin typeface="Tahoma"/>
              <a:cs typeface="Tahoma"/>
            </a:endParaRPr>
          </a:p>
          <a:p>
            <a:pPr algn="ctr" marL="12700" marR="5080">
              <a:lnSpc>
                <a:spcPct val="201300"/>
              </a:lnSpc>
              <a:spcBef>
                <a:spcPts val="229"/>
              </a:spcBef>
            </a:pPr>
            <a:r>
              <a:rPr dirty="0" sz="800" b="1">
                <a:latin typeface="Tahoma"/>
                <a:cs typeface="Tahoma"/>
              </a:rPr>
              <a:t>Nueva 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b="1">
                <a:latin typeface="Tahoma"/>
                <a:cs typeface="Tahoma"/>
              </a:rPr>
              <a:t>publicada</a:t>
            </a:r>
            <a:r>
              <a:rPr dirty="0" sz="800" spc="-10" b="1">
                <a:latin typeface="Tahoma"/>
                <a:cs typeface="Tahoma"/>
              </a:rPr>
              <a:t> </a:t>
            </a:r>
            <a:r>
              <a:rPr dirty="0" sz="800" b="1">
                <a:latin typeface="Tahoma"/>
                <a:cs typeface="Tahoma"/>
              </a:rPr>
              <a:t>en</a:t>
            </a:r>
            <a:r>
              <a:rPr dirty="0" sz="800" spc="-10" b="1">
                <a:latin typeface="Tahoma"/>
                <a:cs typeface="Tahoma"/>
              </a:rPr>
              <a:t> </a:t>
            </a:r>
            <a:r>
              <a:rPr dirty="0" sz="800" b="1">
                <a:latin typeface="Tahoma"/>
                <a:cs typeface="Tahoma"/>
              </a:rPr>
              <a:t>el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b="1">
                <a:latin typeface="Tahoma"/>
                <a:cs typeface="Tahoma"/>
              </a:rPr>
              <a:t>Diario Oficial</a:t>
            </a:r>
            <a:r>
              <a:rPr dirty="0" sz="800" spc="-15" b="1">
                <a:latin typeface="Tahoma"/>
                <a:cs typeface="Tahoma"/>
              </a:rPr>
              <a:t> </a:t>
            </a:r>
            <a:r>
              <a:rPr dirty="0" sz="800" b="1">
                <a:latin typeface="Tahoma"/>
                <a:cs typeface="Tahoma"/>
              </a:rPr>
              <a:t>de</a:t>
            </a:r>
            <a:r>
              <a:rPr dirty="0" sz="800" spc="5" b="1">
                <a:latin typeface="Tahoma"/>
                <a:cs typeface="Tahoma"/>
              </a:rPr>
              <a:t> </a:t>
            </a:r>
            <a:r>
              <a:rPr dirty="0" sz="800" b="1">
                <a:latin typeface="Tahoma"/>
                <a:cs typeface="Tahoma"/>
              </a:rPr>
              <a:t>la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Federación </a:t>
            </a:r>
            <a:r>
              <a:rPr dirty="0" sz="800" b="1">
                <a:latin typeface="Tahoma"/>
                <a:cs typeface="Tahoma"/>
              </a:rPr>
              <a:t>el</a:t>
            </a:r>
            <a:r>
              <a:rPr dirty="0" sz="800" spc="-10" b="1">
                <a:latin typeface="Tahoma"/>
                <a:cs typeface="Tahoma"/>
              </a:rPr>
              <a:t> </a:t>
            </a:r>
            <a:r>
              <a:rPr dirty="0" sz="800" b="1">
                <a:latin typeface="Tahoma"/>
                <a:cs typeface="Tahoma"/>
              </a:rPr>
              <a:t>15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b="1">
                <a:latin typeface="Tahoma"/>
                <a:cs typeface="Tahoma"/>
              </a:rPr>
              <a:t>de</a:t>
            </a:r>
            <a:r>
              <a:rPr dirty="0" sz="800" spc="-10" b="1">
                <a:latin typeface="Tahoma"/>
                <a:cs typeface="Tahoma"/>
              </a:rPr>
              <a:t> </a:t>
            </a:r>
            <a:r>
              <a:rPr dirty="0" sz="800" b="1">
                <a:latin typeface="Tahoma"/>
                <a:cs typeface="Tahoma"/>
              </a:rPr>
              <a:t>diciembre de</a:t>
            </a:r>
            <a:r>
              <a:rPr dirty="0" sz="800" spc="-10" b="1">
                <a:latin typeface="Tahoma"/>
                <a:cs typeface="Tahoma"/>
              </a:rPr>
              <a:t> </a:t>
            </a:r>
            <a:r>
              <a:rPr dirty="0" sz="800" spc="-20" b="1">
                <a:latin typeface="Tahoma"/>
                <a:cs typeface="Tahoma"/>
              </a:rPr>
              <a:t>1995 </a:t>
            </a:r>
            <a:r>
              <a:rPr dirty="0" sz="800" b="1">
                <a:latin typeface="Tahoma"/>
                <a:cs typeface="Tahoma"/>
              </a:rPr>
              <a:t>TEXTO</a:t>
            </a:r>
            <a:r>
              <a:rPr dirty="0" sz="800" spc="-10" b="1">
                <a:latin typeface="Tahoma"/>
                <a:cs typeface="Tahoma"/>
              </a:rPr>
              <a:t> VIGENTE</a:t>
            </a:r>
            <a:endParaRPr sz="800">
              <a:latin typeface="Tahoma"/>
              <a:cs typeface="Tahoma"/>
            </a:endParaRPr>
          </a:p>
          <a:p>
            <a:pPr algn="ctr" marL="1905">
              <a:lnSpc>
                <a:spcPct val="100000"/>
              </a:lnSpc>
              <a:spcBef>
                <a:spcPts val="10"/>
              </a:spcBef>
            </a:pPr>
            <a:r>
              <a:rPr dirty="0" sz="800" b="1">
                <a:solidFill>
                  <a:srgbClr val="CC3300"/>
                </a:solidFill>
                <a:latin typeface="Tahoma"/>
                <a:cs typeface="Tahoma"/>
              </a:rPr>
              <a:t>Última</a:t>
            </a:r>
            <a:r>
              <a:rPr dirty="0" sz="800" spc="-5" b="1">
                <a:solidFill>
                  <a:srgbClr val="CC3300"/>
                </a:solidFill>
                <a:latin typeface="Tahoma"/>
                <a:cs typeface="Tahoma"/>
              </a:rPr>
              <a:t> </a:t>
            </a:r>
            <a:r>
              <a:rPr dirty="0" sz="800" b="1">
                <a:solidFill>
                  <a:srgbClr val="CC3300"/>
                </a:solidFill>
                <a:latin typeface="Tahoma"/>
                <a:cs typeface="Tahoma"/>
              </a:rPr>
              <a:t>reforma publicada</a:t>
            </a:r>
            <a:r>
              <a:rPr dirty="0" sz="800" spc="-5" b="1">
                <a:solidFill>
                  <a:srgbClr val="CC3300"/>
                </a:solidFill>
                <a:latin typeface="Tahoma"/>
                <a:cs typeface="Tahoma"/>
              </a:rPr>
              <a:t> </a:t>
            </a:r>
            <a:r>
              <a:rPr dirty="0" sz="800" b="1">
                <a:solidFill>
                  <a:srgbClr val="CC3300"/>
                </a:solidFill>
                <a:latin typeface="Tahoma"/>
                <a:cs typeface="Tahoma"/>
              </a:rPr>
              <a:t>DOF</a:t>
            </a:r>
            <a:r>
              <a:rPr dirty="0" sz="800" spc="5" b="1">
                <a:solidFill>
                  <a:srgbClr val="CC3300"/>
                </a:solidFill>
                <a:latin typeface="Tahoma"/>
                <a:cs typeface="Tahoma"/>
              </a:rPr>
              <a:t> </a:t>
            </a:r>
            <a:r>
              <a:rPr dirty="0" sz="800" spc="-10" b="1">
                <a:solidFill>
                  <a:srgbClr val="CC3300"/>
                </a:solidFill>
                <a:latin typeface="Tahoma"/>
                <a:cs typeface="Tahoma"/>
              </a:rPr>
              <a:t>12-</a:t>
            </a:r>
            <a:r>
              <a:rPr dirty="0" sz="800" spc="-20" b="1">
                <a:solidFill>
                  <a:srgbClr val="CC3300"/>
                </a:solidFill>
                <a:latin typeface="Tahoma"/>
                <a:cs typeface="Tahoma"/>
              </a:rPr>
              <a:t>11-2021</a:t>
            </a:r>
            <a:endParaRPr sz="800">
              <a:latin typeface="Tahoma"/>
              <a:cs typeface="Tahoma"/>
            </a:endParaRPr>
          </a:p>
          <a:p>
            <a:pPr algn="ctr">
              <a:lnSpc>
                <a:spcPct val="100000"/>
              </a:lnSpc>
              <a:spcBef>
                <a:spcPts val="925"/>
              </a:spcBef>
            </a:pPr>
            <a:r>
              <a:rPr dirty="0" sz="850" spc="-35" i="1">
                <a:latin typeface="Tahoma"/>
                <a:cs typeface="Tahoma"/>
              </a:rPr>
              <a:t>Cantidades</a:t>
            </a:r>
            <a:r>
              <a:rPr dirty="0" sz="850" spc="-10" i="1">
                <a:latin typeface="Tahoma"/>
                <a:cs typeface="Tahoma"/>
              </a:rPr>
              <a:t> </a:t>
            </a:r>
            <a:r>
              <a:rPr dirty="0" sz="850" spc="-30" i="1">
                <a:latin typeface="Tahoma"/>
                <a:cs typeface="Tahoma"/>
              </a:rPr>
              <a:t>actualizadas</a:t>
            </a:r>
            <a:r>
              <a:rPr dirty="0" sz="850" spc="-10" i="1">
                <a:latin typeface="Tahoma"/>
                <a:cs typeface="Tahoma"/>
              </a:rPr>
              <a:t> </a:t>
            </a:r>
            <a:r>
              <a:rPr dirty="0" sz="850" spc="-25" i="1">
                <a:latin typeface="Tahoma"/>
                <a:cs typeface="Tahoma"/>
              </a:rPr>
              <a:t>por</a:t>
            </a:r>
            <a:r>
              <a:rPr dirty="0" sz="850" spc="-5" i="1">
                <a:latin typeface="Tahoma"/>
                <a:cs typeface="Tahoma"/>
              </a:rPr>
              <a:t> </a:t>
            </a:r>
            <a:r>
              <a:rPr dirty="0" sz="850" spc="-30" i="1">
                <a:latin typeface="Tahoma"/>
                <a:cs typeface="Tahoma"/>
              </a:rPr>
              <a:t>Reglas</a:t>
            </a:r>
            <a:r>
              <a:rPr dirty="0" sz="850" spc="-5" i="1">
                <a:latin typeface="Tahoma"/>
                <a:cs typeface="Tahoma"/>
              </a:rPr>
              <a:t> </a:t>
            </a:r>
            <a:r>
              <a:rPr dirty="0" sz="850" spc="-30" i="1">
                <a:latin typeface="Tahoma"/>
                <a:cs typeface="Tahoma"/>
              </a:rPr>
              <a:t>Generales</a:t>
            </a:r>
            <a:r>
              <a:rPr dirty="0" sz="850" spc="-5" i="1">
                <a:latin typeface="Tahoma"/>
                <a:cs typeface="Tahoma"/>
              </a:rPr>
              <a:t> </a:t>
            </a:r>
            <a:r>
              <a:rPr dirty="0" sz="850" spc="-30" i="1">
                <a:latin typeface="Tahoma"/>
                <a:cs typeface="Tahoma"/>
              </a:rPr>
              <a:t>de</a:t>
            </a:r>
            <a:r>
              <a:rPr dirty="0" sz="850" spc="-15" i="1">
                <a:latin typeface="Tahoma"/>
                <a:cs typeface="Tahoma"/>
              </a:rPr>
              <a:t> </a:t>
            </a:r>
            <a:r>
              <a:rPr dirty="0" sz="850" spc="-30" i="1">
                <a:latin typeface="Tahoma"/>
                <a:cs typeface="Tahoma"/>
              </a:rPr>
              <a:t>Comercio</a:t>
            </a:r>
            <a:r>
              <a:rPr dirty="0" sz="850" spc="-10" i="1">
                <a:latin typeface="Tahoma"/>
                <a:cs typeface="Tahoma"/>
              </a:rPr>
              <a:t> </a:t>
            </a:r>
            <a:r>
              <a:rPr dirty="0" sz="850" spc="-30" i="1">
                <a:latin typeface="Tahoma"/>
                <a:cs typeface="Tahoma"/>
              </a:rPr>
              <a:t>Exterior</a:t>
            </a:r>
            <a:r>
              <a:rPr dirty="0" sz="850" spc="-10" i="1">
                <a:latin typeface="Tahoma"/>
                <a:cs typeface="Tahoma"/>
              </a:rPr>
              <a:t> </a:t>
            </a:r>
            <a:r>
              <a:rPr dirty="0" sz="850" spc="-35" i="1">
                <a:latin typeface="Tahoma"/>
                <a:cs typeface="Tahoma"/>
              </a:rPr>
              <a:t>DOF</a:t>
            </a:r>
            <a:r>
              <a:rPr dirty="0" sz="850" i="1">
                <a:latin typeface="Tahoma"/>
                <a:cs typeface="Tahoma"/>
              </a:rPr>
              <a:t> </a:t>
            </a:r>
            <a:r>
              <a:rPr dirty="0" sz="850" spc="-35" i="1">
                <a:latin typeface="Tahoma"/>
                <a:cs typeface="Tahoma"/>
              </a:rPr>
              <a:t>28-12-</a:t>
            </a:r>
            <a:r>
              <a:rPr dirty="0" sz="850" spc="-20" i="1">
                <a:latin typeface="Tahoma"/>
                <a:cs typeface="Tahoma"/>
              </a:rPr>
              <a:t>2023</a:t>
            </a:r>
            <a:endParaRPr sz="850">
              <a:latin typeface="Tahoma"/>
              <a:cs typeface="Tahom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88288" y="2864865"/>
            <a:ext cx="5998210" cy="58870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762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margen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Escudo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dice: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Mexicanos.-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Presidencia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República.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6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ERNESTO</a:t>
            </a:r>
            <a:r>
              <a:rPr dirty="0" sz="1000" spc="3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ZEDILLO</a:t>
            </a:r>
            <a:r>
              <a:rPr dirty="0" sz="1000" spc="3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PONCE</a:t>
            </a:r>
            <a:r>
              <a:rPr dirty="0" sz="1000" spc="3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3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LEON,</a:t>
            </a:r>
            <a:r>
              <a:rPr dirty="0" sz="1000" spc="3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>
                <a:latin typeface="Arial"/>
                <a:cs typeface="Arial"/>
              </a:rPr>
              <a:t>habitantes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sabed: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65"/>
              </a:spcBef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Congreso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Unión,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dirigirme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0"/>
              </a:spcBef>
            </a:pPr>
            <a:r>
              <a:rPr dirty="0" sz="1000" b="1">
                <a:latin typeface="Arial"/>
                <a:cs typeface="Arial"/>
              </a:rPr>
              <a:t>D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 R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 T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 spc="-50" b="1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"EL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CONGRESO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DECRETA: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80"/>
              </a:spcBef>
            </a:pPr>
            <a:r>
              <a:rPr dirty="0" sz="1000" b="1">
                <a:latin typeface="Arial"/>
                <a:cs typeface="Arial"/>
              </a:rPr>
              <a:t>SE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EXPIDEN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NUEVAS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FISCALES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MODIFICAN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OTRAS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..........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algn="ctr" marL="2524125" marR="2517775">
              <a:lnSpc>
                <a:spcPts val="2530"/>
              </a:lnSpc>
              <a:spcBef>
                <a:spcPts val="155"/>
              </a:spcBef>
            </a:pP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-10" b="1">
                <a:latin typeface="Arial"/>
                <a:cs typeface="Arial"/>
              </a:rPr>
              <a:t> Aduanera </a:t>
            </a:r>
            <a:r>
              <a:rPr dirty="0" sz="1100" b="1">
                <a:latin typeface="Arial"/>
                <a:cs typeface="Arial"/>
              </a:rPr>
              <a:t>Título</a:t>
            </a:r>
            <a:r>
              <a:rPr dirty="0" sz="1100" spc="-10" b="1">
                <a:latin typeface="Arial"/>
                <a:cs typeface="Arial"/>
              </a:rPr>
              <a:t> Primero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990"/>
              </a:lnSpc>
            </a:pP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-7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Generales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  <a:spcBef>
                <a:spcPts val="1200"/>
              </a:spcBef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50" b="1">
                <a:latin typeface="Arial"/>
                <a:cs typeface="Arial"/>
              </a:rPr>
              <a:t>I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80"/>
              </a:lnSpc>
            </a:pP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ámbito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aplicación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principios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generales</a:t>
            </a:r>
            <a:endParaRPr sz="11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Denominación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del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Capítulo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1o.-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demás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ordenamientos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transportan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conducen,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supletoriamente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extraen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propietarios,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poseedores,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tenedores, </a:t>
            </a:r>
            <a:r>
              <a:rPr dirty="0" sz="1000">
                <a:latin typeface="Arial"/>
                <a:cs typeface="Arial"/>
              </a:rPr>
              <a:t>consignatarios,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destinatarios,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remitentes,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apoderados,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cualesquiera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introducción,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extracción,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almacenaje,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tenencia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75101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remuneraciones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fijarán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mismos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prestados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particulares.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partes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63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7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14-</a:t>
            </a:r>
            <a:r>
              <a:rPr dirty="0" sz="1000" b="1">
                <a:latin typeface="Arial"/>
                <a:cs typeface="Arial"/>
              </a:rPr>
              <a:t>C.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morales </a:t>
            </a:r>
            <a:r>
              <a:rPr dirty="0" sz="1000">
                <a:latin typeface="Arial"/>
                <a:cs typeface="Arial"/>
              </a:rPr>
              <a:t>constituidas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legislación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descarga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maniobras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deseen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0" b="1">
                <a:latin typeface="Arial"/>
                <a:cs typeface="Arial"/>
              </a:rPr>
              <a:t> 14-</a:t>
            </a:r>
            <a:r>
              <a:rPr dirty="0" sz="1000" b="1">
                <a:latin typeface="Arial"/>
                <a:cs typeface="Arial"/>
              </a:rPr>
              <a:t>D.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goce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 inmueble,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circunscripción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habilitación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dicho </a:t>
            </a:r>
            <a:r>
              <a:rPr dirty="0" sz="1000">
                <a:latin typeface="Arial"/>
                <a:cs typeface="Arial"/>
              </a:rPr>
              <a:t>inmueble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estratégico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inmueble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habilitado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estratégico.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exija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asegurar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interés</a:t>
            </a:r>
            <a:r>
              <a:rPr dirty="0" sz="1000" spc="-10">
                <a:latin typeface="Arial"/>
                <a:cs typeface="Arial"/>
              </a:rPr>
              <a:t> fiscal.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moral </a:t>
            </a:r>
            <a:r>
              <a:rPr dirty="0" sz="1000">
                <a:latin typeface="Arial"/>
                <a:cs typeface="Arial"/>
              </a:rPr>
              <a:t>constituida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solvencia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económica,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capacidad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técnica,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financiera,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accionistas,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reglas.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anexar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inversión,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goce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inmueble,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inmueble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control, </a:t>
            </a:r>
            <a:r>
              <a:rPr dirty="0" sz="1000">
                <a:latin typeface="Arial"/>
                <a:cs typeface="Arial"/>
              </a:rPr>
              <a:t>vías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 reglas.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prorrogarse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últimos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sigan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misma.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original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vigencia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prórroga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goce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 spc="-10">
                <a:latin typeface="Arial"/>
                <a:cs typeface="Arial"/>
              </a:rPr>
              <a:t>inmueble.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administrar,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supervisar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controlar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seguridad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facultades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aduanera;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poner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instalaciones </a:t>
            </a:r>
            <a:r>
              <a:rPr dirty="0" sz="1000">
                <a:latin typeface="Arial"/>
                <a:cs typeface="Arial"/>
              </a:rPr>
              <a:t>previamente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aprobadas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cubrir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implique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mantenimiento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dichas </a:t>
            </a:r>
            <a:r>
              <a:rPr dirty="0" sz="1000">
                <a:latin typeface="Arial"/>
                <a:cs typeface="Arial"/>
              </a:rPr>
              <a:t>instalaciones;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adquirir,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poner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agilizar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fiscalizado.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70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Nota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Secretaría.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192303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1923033"/>
            <a:ext cx="514159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Comprobante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reunir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888288" y="2479293"/>
            <a:ext cx="5998210" cy="117157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porteadoras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legalmente</a:t>
            </a:r>
            <a:r>
              <a:rPr dirty="0" sz="1000" spc="15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autorizadas,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transporten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tenencia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carta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ts val="116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147.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transportadas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región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ampararse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071168" y="376288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3762883"/>
            <a:ext cx="5358130" cy="73342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143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 prohibida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restringida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conducidas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litorales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</a:t>
            </a:r>
            <a:r>
              <a:rPr dirty="0" sz="1000" spc="-10">
                <a:latin typeface="Arial"/>
                <a:cs typeface="Arial"/>
              </a:rPr>
              <a:t>fronteras,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pedidos,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contratos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acrediten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zonas,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 correspondientes.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071168" y="4610227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528317" y="4610227"/>
            <a:ext cx="5358130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206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confundibles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transportadas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marcas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registradas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ostenten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comprobante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digital correspondiente.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888288" y="5313045"/>
            <a:ext cx="5998210" cy="248348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9525" indent="1828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agropecuarios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producidos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zonas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precepto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 </a:t>
            </a:r>
            <a:r>
              <a:rPr dirty="0" sz="1000">
                <a:latin typeface="Arial"/>
                <a:cs typeface="Arial"/>
              </a:rPr>
              <a:t>acreditarse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constancias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comisariado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ejidal,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colonos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comuneros,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asociación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agrícola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ganadera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pertenezca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pequeño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Agricultura,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Ganadería,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Desarrollo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Rural,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Pesca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Alimentación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anteriores,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acompañar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148.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circulación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judicial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intelectual,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retener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ponerlas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retención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 </a:t>
            </a:r>
            <a:r>
              <a:rPr dirty="0" sz="1000">
                <a:latin typeface="Arial"/>
                <a:cs typeface="Arial"/>
              </a:rPr>
              <a:t>levantarán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05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diligencia.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7911845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7911845"/>
            <a:ext cx="514032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circulación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diligencia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interesado.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8495538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8495538"/>
            <a:ext cx="397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descripción,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8788095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8788095"/>
            <a:ext cx="513778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depositadas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 competente.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6126"/>
            <a:ext cx="5992495" cy="265874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algn="just" marL="12700" marR="6350" indent="182880">
              <a:lnSpc>
                <a:spcPct val="95500"/>
              </a:lnSpc>
              <a:spcBef>
                <a:spcPts val="150"/>
              </a:spcBef>
            </a:pP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diligencia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testigos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asistencia.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testigos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aceptan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fungir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diligencia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designará.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entendido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diligencia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circulación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judicial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competente, con el objeto de que continúe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judicial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 a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legislación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materia.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600"/>
              </a:lnSpc>
              <a:spcBef>
                <a:spcPts val="113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149.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148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solamente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judicial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libre </a:t>
            </a:r>
            <a:r>
              <a:rPr dirty="0" sz="1000">
                <a:latin typeface="Arial"/>
                <a:cs typeface="Arial"/>
              </a:rPr>
              <a:t>circulación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información: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080"/>
              </a:spcBef>
              <a:buFont typeface="Arial"/>
              <a:buAutoNum type="romanUcPeriod"/>
              <a:tabLst>
                <a:tab pos="870585" algn="l"/>
              </a:tabLst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importador.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87058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descripción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detallada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mercancías.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87058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tiene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ingresar las</a:t>
            </a:r>
            <a:r>
              <a:rPr dirty="0" sz="1000" spc="-10">
                <a:latin typeface="Arial"/>
                <a:cs typeface="Arial"/>
              </a:rPr>
              <a:t> 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428866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4288663"/>
            <a:ext cx="513397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quince días.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4727575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4727575"/>
            <a:ext cx="513461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depositadas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ubicado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circunscripción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territorial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corresponda.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5311521"/>
            <a:ext cx="5998210" cy="219392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55600">
              <a:lnSpc>
                <a:spcPct val="100000"/>
              </a:lnSpc>
              <a:spcBef>
                <a:spcPts val="9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VI.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aceptación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depositario.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150.</a:t>
            </a:r>
            <a:r>
              <a:rPr dirty="0" sz="1000" spc="4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levantarán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procedimiento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verificación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embarguen </a:t>
            </a:r>
            <a:r>
              <a:rPr dirty="0" sz="1000">
                <a:latin typeface="Arial"/>
                <a:cs typeface="Arial"/>
              </a:rPr>
              <a:t>precautoriamente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ct val="1000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</a:t>
            </a:r>
            <a:r>
              <a:rPr dirty="0" sz="1000" spc="-10">
                <a:latin typeface="Arial"/>
                <a:cs typeface="Arial"/>
              </a:rPr>
              <a:t> constar: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080"/>
              </a:spcBef>
              <a:buFont typeface="Arial"/>
              <a:buAutoNum type="romanUcPeriod"/>
              <a:tabLst>
                <a:tab pos="87058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diligencia.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870585" algn="l"/>
              </a:tabLst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procedimiento.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87058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descripción,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761923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7619238"/>
            <a:ext cx="51333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probatorios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888288" y="8059673"/>
            <a:ext cx="5993130" cy="105346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testigos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oír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recibir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circunscripción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 tramitar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circunscripción.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apercibirá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testigos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designados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designados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aceptan </a:t>
            </a:r>
            <a:r>
              <a:rPr dirty="0" sz="1000">
                <a:latin typeface="Arial"/>
                <a:cs typeface="Arial"/>
              </a:rPr>
              <a:t>fungir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diligencia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designará;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señalar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4062729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762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representante,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desocupar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señalando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representante,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desaparecer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oponerse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diligencias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actos relacionados con 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negándose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actas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levanten,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efectuarán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estrados,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último caso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reconocimiento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bueno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administrador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aduana.</a:t>
            </a:r>
            <a:endParaRPr sz="1000">
              <a:latin typeface="Arial"/>
              <a:cs typeface="Arial"/>
            </a:endParaRPr>
          </a:p>
          <a:p>
            <a:pPr marL="394970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397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formular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alegatos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convenga.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59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 </a:t>
            </a:r>
            <a:r>
              <a:rPr dirty="0" sz="1000">
                <a:latin typeface="Arial"/>
                <a:cs typeface="Arial"/>
              </a:rPr>
              <a:t>ofrecerse,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celebración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junta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consultiva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es </a:t>
            </a:r>
            <a:r>
              <a:rPr dirty="0" sz="1000">
                <a:latin typeface="Arial"/>
                <a:cs typeface="Arial"/>
              </a:rPr>
              <a:t>correcta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manifestada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pedimento;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junta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realizarse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ofrecimiento.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correcta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clasificación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manifestada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inició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acordará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levantamiento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dejando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caso </a:t>
            </a:r>
            <a:r>
              <a:rPr dirty="0" sz="1000">
                <a:latin typeface="Arial"/>
                <a:cs typeface="Arial"/>
              </a:rPr>
              <a:t>contrario,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continuará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curso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legal.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constituye instancia.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33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levante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procedimiento,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-10">
                <a:latin typeface="Arial"/>
                <a:cs typeface="Arial"/>
              </a:rPr>
              <a:t> notificado.</a:t>
            </a:r>
            <a:endParaRPr sz="1000">
              <a:latin typeface="Arial"/>
              <a:cs typeface="Arial"/>
            </a:endParaRPr>
          </a:p>
          <a:p>
            <a:pPr marL="393700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02-02-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151.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casos: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5544692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5544692"/>
            <a:ext cx="5140325" cy="73342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desvíen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rutas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transportadas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tránsito interno.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6392036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6392036"/>
            <a:ext cx="5140325" cy="10242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prohibida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restricciones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176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comercial,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incumplimiento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visitas domiciliarias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en</a:t>
            </a:r>
            <a:r>
              <a:rPr dirty="0" sz="1000" spc="-10">
                <a:latin typeface="Arial"/>
                <a:cs typeface="Arial"/>
              </a:rPr>
              <a:t> transporte.</a:t>
            </a:r>
            <a:endParaRPr sz="1000">
              <a:latin typeface="Arial"/>
              <a:cs typeface="Arial"/>
            </a:endParaRPr>
          </a:p>
          <a:p>
            <a:pPr marL="198945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7532369"/>
            <a:ext cx="20827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III.-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7532369"/>
            <a:ext cx="5140325" cy="131572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7620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sometieron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cuando 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tenencia,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 conducidos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caso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sólo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declaradas, así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 de transporte,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esté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exclusivo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ruta.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 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40325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079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valor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marL="251523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2069338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2069338"/>
            <a:ext cx="514032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transporten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653029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653029"/>
            <a:ext cx="5140960" cy="10248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Cuando el nombre,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denominación o razón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 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 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proveedor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transmisión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refieren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36-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37-</a:t>
            </a:r>
            <a:r>
              <a:rPr dirty="0" sz="1000">
                <a:latin typeface="Arial"/>
                <a:cs typeface="Arial"/>
              </a:rPr>
              <a:t>A, 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10">
                <a:latin typeface="Arial"/>
                <a:cs typeface="Arial"/>
              </a:rPr>
              <a:t>59-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sean </a:t>
            </a:r>
            <a:r>
              <a:rPr dirty="0" sz="1000">
                <a:latin typeface="Arial"/>
                <a:cs typeface="Arial"/>
              </a:rPr>
              <a:t>falsos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inexistentes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localizar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proveedor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extranjero.</a:t>
            </a:r>
            <a:endParaRPr sz="1000">
              <a:latin typeface="Arial"/>
              <a:cs typeface="Arial"/>
            </a:endParaRPr>
          </a:p>
          <a:p>
            <a:pPr marL="125158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 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 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3793363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3793363"/>
            <a:ext cx="5140325" cy="73215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71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inferior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50%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transacción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idénticas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similares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 72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73 de esta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haya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otorgado la garantía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refiere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86-A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888288" y="4640707"/>
            <a:ext cx="5998210" cy="44132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206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términos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Reglamento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interés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interés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totalidad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excedente, </a:t>
            </a:r>
            <a:r>
              <a:rPr dirty="0" sz="1000">
                <a:latin typeface="Arial"/>
                <a:cs typeface="Arial"/>
              </a:rPr>
              <a:t>permitiéndose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inmediatamente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 </a:t>
            </a:r>
            <a:r>
              <a:rPr dirty="0" sz="1000">
                <a:latin typeface="Arial"/>
                <a:cs typeface="Arial"/>
              </a:rPr>
              <a:t>correctamente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declarada.</a:t>
            </a:r>
            <a:endParaRPr sz="1000">
              <a:latin typeface="Arial"/>
              <a:cs typeface="Arial"/>
            </a:endParaRPr>
          </a:p>
          <a:p>
            <a:pPr algn="r" marL="2932430" marR="5080" indent="276860">
              <a:lnSpc>
                <a:spcPts val="919"/>
              </a:lnSpc>
              <a:spcBef>
                <a:spcPts val="1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2002: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último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63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152.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revisión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contribuciones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omitidas, </a:t>
            </a:r>
            <a:r>
              <a:rPr dirty="0" sz="1000">
                <a:latin typeface="Arial"/>
                <a:cs typeface="Arial"/>
              </a:rPr>
              <a:t>aprovechamientos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imposición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necesidad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sustanciar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difícil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identificar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composición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cualitativa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cuantitativa,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realizará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prevé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análisis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conducentes.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77127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27-01-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análisis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difícil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notificarán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circunstanciada,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advertidos,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continuará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artículo.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27-01-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circunstanciada,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impliquen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contribuciones,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imposición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sanciones.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27-01-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Dentro 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acta circunstanciada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levantada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formular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alegatos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convenga.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27-01-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ofrecimiento,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desahogo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123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130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emitirán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meses,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emitirla,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poner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 spc="-10">
                <a:latin typeface="Arial"/>
                <a:cs typeface="Arial"/>
              </a:rPr>
              <a:t>propiedad.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27-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57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plazos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alegatos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procedente,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encargada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diligencias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desahogo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promoventes.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señale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oír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apercibido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representante,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desocupar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señalando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representante,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desaparecer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oponerse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diligencias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actos relacionados con 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negándose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actas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levanten,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efectuarán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estrados,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último caso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reconocimiento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bueno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administrador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aduana.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imposición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sustanciar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150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quedando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interponer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defensa.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emitirá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notificará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sanción aplicable.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7508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413125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02-02-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153.</a:t>
            </a:r>
            <a:r>
              <a:rPr dirty="0" sz="1000" spc="10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alegatos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derecho </a:t>
            </a:r>
            <a:r>
              <a:rPr dirty="0" sz="1000">
                <a:latin typeface="Arial"/>
                <a:cs typeface="Arial"/>
              </a:rPr>
              <a:t>convenga,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levantado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ofrecimiento,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desahogo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hará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123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130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Federación.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documentos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pretenda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 la legal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tenencia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información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</a:t>
            </a:r>
            <a:r>
              <a:rPr dirty="0" sz="1000" spc="-25">
                <a:latin typeface="Arial"/>
                <a:cs typeface="Arial"/>
              </a:rPr>
              <a:t>36-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pleno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probatorio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transmitida.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ct val="959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documentales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tenencia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desvirtúen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precautorio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Sección </a:t>
            </a:r>
            <a:r>
              <a:rPr dirty="0" sz="1000">
                <a:latin typeface="Arial"/>
                <a:cs typeface="Arial"/>
              </a:rPr>
              <a:t>Primera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levantó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refiere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Ley,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resolución, sin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impongan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existir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embargadas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ordenará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devolución.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desvirtúen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embargó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precautoriamente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resolución </a:t>
            </a:r>
            <a:r>
              <a:rPr dirty="0" sz="1000">
                <a:latin typeface="Arial"/>
                <a:cs typeface="Arial"/>
              </a:rPr>
              <a:t>definitiva,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encuentra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alegatos o,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procedente,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 encargada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emitir 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haya </a:t>
            </a:r>
            <a:r>
              <a:rPr dirty="0" sz="1000">
                <a:latin typeface="Arial"/>
                <a:cs typeface="Arial"/>
              </a:rPr>
              <a:t>llevado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cabo 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diligencias necesarias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desahogo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ofrecidas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</a:t>
            </a:r>
            <a:r>
              <a:rPr dirty="0" sz="1000" spc="-10">
                <a:latin typeface="Arial"/>
                <a:cs typeface="Arial"/>
              </a:rPr>
              <a:t>promoventes.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referencia,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actuaciones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dieron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procedimiento.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excedentes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embargadas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manifieste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consentimiento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procedan.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contribuciones,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accesorios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regulaciones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declarada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ampare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actualice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embargo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manifieste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consentimiento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procedan.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contribuciones,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accesorios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ordenará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r" marL="2886710" marR="5080" indent="1558925">
              <a:lnSpc>
                <a:spcPts val="910"/>
              </a:lnSpc>
              <a:spcBef>
                <a:spcPts val="2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02-02-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2006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739457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350" indent="182880">
              <a:lnSpc>
                <a:spcPct val="96000"/>
              </a:lnSpc>
              <a:spcBef>
                <a:spcPts val="14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153-A.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 aduanero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verificación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levantar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hagan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detectadas,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levantar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actas </a:t>
            </a:r>
            <a:r>
              <a:rPr dirty="0" sz="1000">
                <a:latin typeface="Arial"/>
                <a:cs typeface="Arial"/>
              </a:rPr>
              <a:t>parciales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concluya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posterioridad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inicio, </a:t>
            </a:r>
            <a:r>
              <a:rPr dirty="0" sz="1000">
                <a:latin typeface="Arial"/>
                <a:cs typeface="Arial"/>
              </a:rPr>
              <a:t>sujetándose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extender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inicio,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justificadas.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0">
                <a:latin typeface="Arial"/>
                <a:cs typeface="Arial"/>
              </a:rPr>
              <a:t> efectos.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66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154</a:t>
            </a:r>
            <a:r>
              <a:rPr dirty="0" sz="1000">
                <a:latin typeface="Arial"/>
                <a:cs typeface="Arial"/>
              </a:rPr>
              <a:t>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sustituido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183-A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Ley.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9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sólo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sustituido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términos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86-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embargadas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precios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estimados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sustituido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causarían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72 y</a:t>
            </a:r>
            <a:r>
              <a:rPr dirty="0" sz="1000" spc="-25">
                <a:latin typeface="Arial"/>
                <a:cs typeface="Arial"/>
              </a:rPr>
              <a:t> 73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precautorio.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ct val="957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autorizarse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sustitución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embargadas,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155.</a:t>
            </a:r>
            <a:r>
              <a:rPr dirty="0" sz="1000" spc="1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práctica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domiciliaria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extranjera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acredite,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visitadores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embargo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formalidades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Ley.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veces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embargadas.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contará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embargadas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ofrecerá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plazo.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ofrecimiento,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desahogo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valoración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123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130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Federación.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Desahogadas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dictará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determinando,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imponiendo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encuentre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integrado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expediente.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debidamente </a:t>
            </a:r>
            <a:r>
              <a:rPr dirty="0" sz="1000">
                <a:latin typeface="Arial"/>
                <a:cs typeface="Arial"/>
              </a:rPr>
              <a:t>integrado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alegatos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procedentes,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diligencias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desahogo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ofrecidas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promoventes.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emitirse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referencia,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dieron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procedimiento.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 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333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domiciliaria,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152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153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739457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just" marL="12700" marR="1143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156.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prohibida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ilícitos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contemplados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  <a:spcBef>
                <a:spcPts val="110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157.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perecederas,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fácil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descomposición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deterioro,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animales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vivos,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explosivas,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inflamables,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corrosivas,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contaminantes,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radiactivas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radioactivas,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sean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hubiere </a:t>
            </a:r>
            <a:r>
              <a:rPr dirty="0" sz="1000">
                <a:latin typeface="Arial"/>
                <a:cs typeface="Arial"/>
              </a:rPr>
              <a:t>comprobado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tenencia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 </a:t>
            </a:r>
            <a:r>
              <a:rPr dirty="0" sz="1000">
                <a:latin typeface="Arial"/>
                <a:cs typeface="Arial"/>
              </a:rPr>
              <a:t>proceder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destrucción,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asignación.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automotores,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aeronaves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embarcaciones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transferidos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Bienes,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ponga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país.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embargadas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si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desvirtuado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hayan </a:t>
            </a:r>
            <a:r>
              <a:rPr dirty="0" sz="1000">
                <a:latin typeface="Arial"/>
                <a:cs typeface="Arial"/>
              </a:rPr>
              <a:t>dado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destrucción,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 </a:t>
            </a:r>
            <a:r>
              <a:rPr dirty="0" sz="1000" spc="-10">
                <a:latin typeface="Arial"/>
                <a:cs typeface="Arial"/>
              </a:rPr>
              <a:t>venta.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5800"/>
              </a:lnSpc>
              <a:spcBef>
                <a:spcPts val="112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comunicado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imposibilidad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devolver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 </a:t>
            </a:r>
            <a:r>
              <a:rPr dirty="0" sz="1000" spc="-10">
                <a:latin typeface="Arial"/>
                <a:cs typeface="Arial"/>
              </a:rPr>
              <a:t>optar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sustituto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siguiente.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sustituto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perecederas,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fácil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descomposición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deterioro,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explosivas,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inflamables,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corrosivas,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contaminantes, </a:t>
            </a:r>
            <a:r>
              <a:rPr dirty="0" sz="1000">
                <a:latin typeface="Arial"/>
                <a:cs typeface="Arial"/>
              </a:rPr>
              <a:t>radiactivas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radioactivas,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animales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vivos,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embargadas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destrucción,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practicado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actualizándolo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17-A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enajenadas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obtenga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Público.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cálculo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efectuarse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judicial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firme,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nulidad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determinó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pasó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idóneo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subjetivo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legítimamente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reconocido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bienes,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mercancía,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sentencia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ejecutoria.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judicial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firme,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excepcional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subjetivo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legítimamente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bienes, </a:t>
            </a:r>
            <a:r>
              <a:rPr dirty="0" sz="1000">
                <a:latin typeface="Arial"/>
                <a:cs typeface="Arial"/>
              </a:rPr>
              <a:t>ambos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resarcimiento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conjunta,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designando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común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derecho.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143319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0795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embargadas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valor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coeficiente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utilidad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58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giro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 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interesado.</a:t>
            </a:r>
            <a:endParaRPr sz="1000">
              <a:latin typeface="Arial"/>
              <a:cs typeface="Arial"/>
            </a:endParaRPr>
          </a:p>
          <a:p>
            <a:pPr marL="3413125" marR="5080" indent="1060450">
              <a:lnSpc>
                <a:spcPts val="919"/>
              </a:lnSpc>
              <a:spcBef>
                <a:spcPts val="1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158.</a:t>
            </a:r>
            <a:r>
              <a:rPr dirty="0" sz="1000" spc="43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comprobación,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retención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291668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2916681"/>
            <a:ext cx="5358130" cy="5861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143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transporte,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presente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 efectuado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inferior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estimado.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361810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3618103"/>
            <a:ext cx="5358130" cy="43942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079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normas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4174363"/>
            <a:ext cx="5998210" cy="49218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143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retención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hubieran </a:t>
            </a:r>
            <a:r>
              <a:rPr dirty="0" sz="1000">
                <a:latin typeface="Arial"/>
                <a:cs typeface="Arial"/>
              </a:rPr>
              <a:t>ocasionado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daños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retención.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9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retención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levante,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harán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fundamentación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retención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medios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transporte,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tiene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36-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garanticen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paguen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daños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causados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apercibiéndolo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hacerlo,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pasarán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requiera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alguna.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computarán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día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notificación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retención.</a:t>
            </a:r>
            <a:endParaRPr sz="1000">
              <a:latin typeface="Arial"/>
              <a:cs typeface="Arial"/>
            </a:endParaRPr>
          </a:p>
          <a:p>
            <a:pPr algn="r" marL="3413125" marR="5080" indent="1060450">
              <a:lnSpc>
                <a:spcPts val="91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0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Título</a:t>
            </a:r>
            <a:r>
              <a:rPr dirty="0" sz="1100" spc="-10" b="1">
                <a:latin typeface="Arial"/>
                <a:cs typeface="Arial"/>
              </a:rPr>
              <a:t> Séptimo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70"/>
              </a:lnSpc>
            </a:pPr>
            <a:r>
              <a:rPr dirty="0" sz="1100" b="1">
                <a:latin typeface="Arial"/>
                <a:cs typeface="Arial"/>
              </a:rPr>
              <a:t>Agentes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aduanales,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agencias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aduanales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dictaminadores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aduaneros</a:t>
            </a:r>
            <a:endParaRPr sz="11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Denominación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del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Título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4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ctr" marL="2449830" marR="2444115" indent="635">
              <a:lnSpc>
                <a:spcPct val="191800"/>
              </a:lnSpc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Unico </a:t>
            </a:r>
            <a:r>
              <a:rPr dirty="0" sz="1100" b="1">
                <a:latin typeface="Arial"/>
                <a:cs typeface="Arial"/>
              </a:rPr>
              <a:t>Sección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Primera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45"/>
              </a:lnSpc>
            </a:pPr>
            <a:r>
              <a:rPr dirty="0" sz="1100" b="1">
                <a:latin typeface="Arial"/>
                <a:cs typeface="Arial"/>
              </a:rPr>
              <a:t>Agentes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aduanales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agencias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aduanales</a:t>
            </a:r>
            <a:endParaRPr sz="1100">
              <a:latin typeface="Arial"/>
              <a:cs typeface="Arial"/>
            </a:endParaRPr>
          </a:p>
          <a:p>
            <a:pPr algn="r" marR="5080">
              <a:lnSpc>
                <a:spcPts val="944"/>
              </a:lnSpc>
            </a:pP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Denominación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de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la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Sección reformada 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159.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ajena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diferentes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lineamientos </a:t>
            </a:r>
            <a:r>
              <a:rPr dirty="0" sz="1000">
                <a:latin typeface="Arial"/>
                <a:cs typeface="Arial"/>
              </a:rPr>
              <a:t>indicados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Convocatoria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36" name="object 3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51460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514601"/>
            <a:ext cx="5140325" cy="2927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75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nacimiento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pleno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derechos.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192303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1923033"/>
            <a:ext cx="5140325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143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condenado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sentencia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ejecutoriada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delito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doloso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apoderado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10">
                <a:latin typeface="Arial"/>
                <a:cs typeface="Arial"/>
              </a:rPr>
              <a:t>extinguida.</a:t>
            </a:r>
            <a:endParaRPr sz="1000">
              <a:latin typeface="Arial"/>
              <a:cs typeface="Arial"/>
            </a:endParaRPr>
          </a:p>
          <a:p>
            <a:pPr marL="251523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624074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624074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5338953" y="2770377"/>
            <a:ext cx="154749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3032505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3032505"/>
            <a:ext cx="5140325" cy="44132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11430">
              <a:lnSpc>
                <a:spcPts val="1170"/>
              </a:lnSpc>
              <a:spcBef>
                <a:spcPts val="160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servidor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popular,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militar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activo.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358762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3587623"/>
            <a:ext cx="513207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parentesco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consanguinidad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colateral </a:t>
            </a:r>
            <a:r>
              <a:rPr dirty="0" sz="1000">
                <a:latin typeface="Arial"/>
                <a:cs typeface="Arial"/>
              </a:rPr>
              <a:t>hasta el cuarto grado,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 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afinidad, 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administrador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aduana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patente.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4172839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4172839"/>
            <a:ext cx="44938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profesional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materia.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4463923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4463923"/>
            <a:ext cx="3523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experiencia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años.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5299328" y="4610226"/>
            <a:ext cx="1587500" cy="1479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4873879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4873879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70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demostrar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231188" y="5428869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746250" y="5428869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889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Aprobar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examen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examen psicotécnico.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888288" y="5985129"/>
            <a:ext cx="5996305" cy="7308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Cubiertos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intransferible.</a:t>
            </a:r>
            <a:endParaRPr sz="1000">
              <a:latin typeface="Arial"/>
              <a:cs typeface="Arial"/>
            </a:endParaRPr>
          </a:p>
          <a:p>
            <a:pPr marL="2926715">
              <a:lnSpc>
                <a:spcPts val="869"/>
              </a:lnSpc>
            </a:pP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2013: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cuarto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ct val="100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160.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cubrir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operar: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231188" y="6830948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1746250" y="6830948"/>
            <a:ext cx="5140325" cy="2927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75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1231188" y="723938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1746250" y="7239381"/>
            <a:ext cx="6165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Derogada.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4102734" y="7385684"/>
            <a:ext cx="2783840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1231188" y="764819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 descr=""/>
          <p:cNvSpPr txBox="1"/>
          <p:nvPr/>
        </p:nvSpPr>
        <p:spPr>
          <a:xfrm>
            <a:off x="1746250" y="7648193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71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oficina principal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sus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negocios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 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 nacional,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apertura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cierre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sucursales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4" name="object 34" descr=""/>
          <p:cNvSpPr txBox="1"/>
          <p:nvPr/>
        </p:nvSpPr>
        <p:spPr>
          <a:xfrm>
            <a:off x="1231188" y="834923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 descr=""/>
          <p:cNvSpPr txBox="1"/>
          <p:nvPr/>
        </p:nvSpPr>
        <p:spPr>
          <a:xfrm>
            <a:off x="1746250" y="8349233"/>
            <a:ext cx="5135880" cy="7639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2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oír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recibir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circunscripción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ejerza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mandatarios </a:t>
            </a:r>
            <a:r>
              <a:rPr dirty="0" sz="1000">
                <a:latin typeface="Arial"/>
                <a:cs typeface="Arial"/>
              </a:rPr>
              <a:t>aduanales.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electrónico, </a:t>
            </a:r>
            <a:r>
              <a:rPr dirty="0" sz="1000">
                <a:latin typeface="Arial"/>
                <a:cs typeface="Arial"/>
              </a:rPr>
              <a:t>manifestados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surtirán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legales.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230822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397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pago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8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144-A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incurran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tomando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estratégico.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61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15.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manejo, almacenaje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comercio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 deberán cumplir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 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lineamentos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379336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3793363"/>
            <a:ext cx="5140325" cy="116903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952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Garantizar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anualmente,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interés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promedio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almacenadas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calendario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celebrar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valor.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beneficiario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principal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adeuden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cubiertas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remanente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favor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 spc="-10">
                <a:latin typeface="Arial"/>
                <a:cs typeface="Arial"/>
              </a:rPr>
              <a:t>beneficiario.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5079619"/>
            <a:ext cx="440436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depósito.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5370957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5370957"/>
            <a:ext cx="5140325" cy="87693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825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Destinar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aduaneras.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Dichas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reunir las especificaciones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aplicables.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construirse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varios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reconocimiento.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6363080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6363080"/>
            <a:ext cx="5140325" cy="14624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71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cámaras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circuito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cerrado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televisión,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permita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enlace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inventarios,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simultáneo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realizadas,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abandono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favor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10">
                <a:latin typeface="Arial"/>
                <a:cs typeface="Arial"/>
              </a:rPr>
              <a:t> dicho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violación,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daño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extravío </a:t>
            </a:r>
            <a:r>
              <a:rPr dirty="0" sz="1000">
                <a:latin typeface="Arial"/>
                <a:cs typeface="Arial"/>
              </a:rPr>
              <a:t>de 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bultos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almacenados,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abandono.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lineamientos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enlace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aseguren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correcto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mercancía.</a:t>
            </a:r>
            <a:endParaRPr sz="1000">
              <a:latin typeface="Arial"/>
              <a:cs typeface="Arial"/>
            </a:endParaRPr>
          </a:p>
          <a:p>
            <a:pPr marL="251523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 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7940802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7940802"/>
            <a:ext cx="5137150" cy="10553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embargadas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sin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espacio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ocupen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20%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capacidad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volumétrica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almacenaje.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cobrará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superior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9822"/>
            <a:ext cx="5140325" cy="43751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270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dirección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voluntaria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actividades.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7284" y="1923033"/>
            <a:ext cx="1447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9298" y="1923033"/>
            <a:ext cx="513143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Ocuparse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habitualmente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función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suspenderlas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9298" y="2508250"/>
            <a:ext cx="5137150" cy="7302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143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 podrán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voluntaria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causas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justifiquen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reanudar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actividades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escrito.</a:t>
            </a:r>
            <a:endParaRPr sz="1000">
              <a:latin typeface="Arial"/>
              <a:cs typeface="Arial"/>
            </a:endParaRPr>
          </a:p>
          <a:p>
            <a:pPr marL="303657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7284" y="335445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9298" y="3354451"/>
            <a:ext cx="5135245" cy="76263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actúe,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dependientes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auxiliarlo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nombres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tramitar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despacho.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ilimitadamente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dependientes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mandatarios.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4232275"/>
            <a:ext cx="5142865" cy="3564254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2700" indent="254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poder </a:t>
            </a:r>
            <a:r>
              <a:rPr dirty="0" sz="1000">
                <a:latin typeface="Arial"/>
                <a:cs typeface="Arial"/>
              </a:rPr>
              <a:t>notarial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demostrar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experiencia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tres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aprobar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exámenes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psicotécnico,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demás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reglas.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Cada </a:t>
            </a:r>
            <a:r>
              <a:rPr dirty="0" sz="1000">
                <a:latin typeface="Arial"/>
                <a:cs typeface="Arial"/>
              </a:rPr>
              <a:t>mandatario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promoverá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solamente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actuar indistintamente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 </a:t>
            </a:r>
            <a:r>
              <a:rPr dirty="0" sz="1000" spc="-10">
                <a:latin typeface="Arial"/>
                <a:cs typeface="Arial"/>
              </a:rPr>
              <a:t>autorizadas.</a:t>
            </a:r>
            <a:endParaRPr sz="1000">
              <a:latin typeface="Arial"/>
              <a:cs typeface="Arial"/>
            </a:endParaRPr>
          </a:p>
          <a:p>
            <a:pPr algn="r" marR="762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5240" marR="1016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personalmente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notificación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inspección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su </a:t>
            </a:r>
            <a:r>
              <a:rPr dirty="0" sz="1000">
                <a:latin typeface="Arial"/>
                <a:cs typeface="Arial"/>
              </a:rPr>
              <a:t>despacho,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dependientes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mandatarios.</a:t>
            </a:r>
            <a:endParaRPr sz="1000">
              <a:latin typeface="Arial"/>
              <a:cs typeface="Arial"/>
            </a:endParaRPr>
          </a:p>
          <a:p>
            <a:pPr algn="r" marR="7620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5240" marR="50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gafete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actúe;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también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dependientes autorizados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mandatarios.</a:t>
            </a:r>
            <a:endParaRPr sz="1000">
              <a:latin typeface="Arial"/>
              <a:cs typeface="Arial"/>
            </a:endParaRPr>
          </a:p>
          <a:p>
            <a:pPr algn="just" marL="15240" marR="1143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practiquen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aquéllos,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imputables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  <a:p>
            <a:pPr marL="3588385">
              <a:lnSpc>
                <a:spcPts val="86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 marL="3565525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5760" y="7911845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7773" y="7911845"/>
            <a:ext cx="5139055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206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empleando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 </a:t>
            </a:r>
            <a:r>
              <a:rPr dirty="0" sz="1000">
                <a:latin typeface="Arial"/>
                <a:cs typeface="Arial"/>
              </a:rPr>
              <a:t>asigne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5760" y="8612885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7773" y="8612885"/>
            <a:ext cx="5133340" cy="46990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utilizarlo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actividades </a:t>
            </a:r>
            <a:r>
              <a:rPr dirty="0" sz="1000">
                <a:latin typeface="Arial"/>
                <a:cs typeface="Arial"/>
              </a:rPr>
              <a:t>propias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función.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299328" y="1368298"/>
            <a:ext cx="1587500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5760" y="1630426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7773" y="1630426"/>
            <a:ext cx="513905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079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Ocuparse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rebase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opere.</a:t>
            </a:r>
            <a:endParaRPr sz="1000">
              <a:latin typeface="Arial"/>
              <a:cs typeface="Arial"/>
            </a:endParaRPr>
          </a:p>
          <a:p>
            <a:pPr marL="308991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584705" y="2332989"/>
            <a:ext cx="5302250" cy="210375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73990" marR="1270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despachar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distintas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cada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operen.</a:t>
            </a:r>
            <a:endParaRPr sz="1000">
              <a:latin typeface="Arial"/>
              <a:cs typeface="Arial"/>
            </a:endParaRPr>
          </a:p>
          <a:p>
            <a:pPr algn="just" marL="173990" marR="8255">
              <a:lnSpc>
                <a:spcPct val="958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autorizando,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petición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 rotatoria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operaciones 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varios</a:t>
            </a:r>
            <a:r>
              <a:rPr dirty="0" sz="1000" spc="-10">
                <a:latin typeface="Arial"/>
                <a:cs typeface="Arial"/>
              </a:rPr>
              <a:t> agentes.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73990" marR="12700">
              <a:lnSpc>
                <a:spcPts val="114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una </a:t>
            </a:r>
            <a:r>
              <a:rPr dirty="0" sz="1000">
                <a:latin typeface="Arial"/>
                <a:cs typeface="Arial"/>
              </a:rPr>
              <a:t>contraprestación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$450.00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operación.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715">
              <a:lnSpc>
                <a:spcPts val="919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Cantidad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del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12-05-2009,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2010,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5760" y="4552315"/>
            <a:ext cx="1447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7773" y="4552315"/>
            <a:ext cx="5139055" cy="10248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Utilizar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candados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contenedores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transporten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promueva,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evitar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candados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adquiera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fabricantes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promovido.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5760" y="5690997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7773" y="5690997"/>
            <a:ext cx="513905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255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159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Ley.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Dicho </a:t>
            </a:r>
            <a:r>
              <a:rPr dirty="0" sz="1000">
                <a:latin typeface="Arial"/>
                <a:cs typeface="Arial"/>
              </a:rPr>
              <a:t>requisito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extiende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subadministradores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ejerza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patente.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contrario,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cesar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parentesco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servidores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 mientras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continúe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cargo.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888288" y="6539865"/>
            <a:ext cx="5998210" cy="245618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698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inobservancia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 V,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0">
                <a:latin typeface="Arial"/>
                <a:cs typeface="Arial"/>
              </a:rPr>
              <a:t> aduanal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mes.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concluya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procedimiento.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inobservancia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inhabilita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operar,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</a:t>
            </a:r>
            <a:r>
              <a:rPr dirty="0" sz="1000" spc="-10">
                <a:latin typeface="Arial"/>
                <a:cs typeface="Arial"/>
              </a:rPr>
              <a:t> correspondiente.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u </a:t>
            </a:r>
            <a:r>
              <a:rPr dirty="0" sz="1000">
                <a:latin typeface="Arial"/>
                <a:cs typeface="Arial"/>
              </a:rPr>
              <a:t>omisiones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configuren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inobservancia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 </a:t>
            </a:r>
            <a:r>
              <a:rPr dirty="0" sz="1000">
                <a:latin typeface="Arial"/>
                <a:cs typeface="Arial"/>
              </a:rPr>
              <a:t>concederán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notificación,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convenga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ofrezca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pruebas.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autoridades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meses, </a:t>
            </a:r>
            <a:r>
              <a:rPr dirty="0" sz="1000">
                <a:latin typeface="Arial"/>
                <a:cs typeface="Arial"/>
              </a:rPr>
              <a:t>contado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realizará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Reglamento.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406082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333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caducado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posterior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161</a:t>
            </a:r>
            <a:r>
              <a:rPr dirty="0" sz="1000">
                <a:latin typeface="Arial"/>
                <a:cs typeface="Arial"/>
              </a:rPr>
              <a:t>.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adscripción;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 solicitar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otorgó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patente.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 deberán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 meses,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obligaciones fiscales.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podrá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despachos en más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 </a:t>
            </a:r>
            <a:r>
              <a:rPr dirty="0" sz="1000" spc="-10">
                <a:latin typeface="Arial"/>
                <a:cs typeface="Arial"/>
              </a:rPr>
              <a:t>aduanas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expresamente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renuncie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97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supresión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autorizados,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readscripción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just" marL="12700" marR="1333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hubieran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promueva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vayan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ct val="100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162.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10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gestiones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5544692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5544692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079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arancelarias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anotar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624573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6245733"/>
            <a:ext cx="41300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Rendir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competente.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653834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6538341"/>
            <a:ext cx="513842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 hubiera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conferido,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 podrá transferirlo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endosar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favor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escrito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otorgó.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7122032"/>
            <a:ext cx="1447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7122032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5338953" y="7268336"/>
            <a:ext cx="154749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5760" y="7532369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7773" y="7532369"/>
            <a:ext cx="5133340" cy="76263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Declarar,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protesta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decir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verdad,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destinatario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remitente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clave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aquéllos </a:t>
            </a:r>
            <a:r>
              <a:rPr dirty="0" sz="1000">
                <a:latin typeface="Arial"/>
                <a:cs typeface="Arial"/>
              </a:rPr>
              <a:t>y el propio, 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características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la operación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intervenga,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formas oficiales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documentos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 o, 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mecanizado.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8408669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8408669"/>
            <a:ext cx="5137150" cy="6165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Formar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documentos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mensaje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anexos,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6o.,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36-</a:t>
            </a:r>
            <a:r>
              <a:rPr dirty="0" sz="1000">
                <a:latin typeface="Arial"/>
                <a:cs typeface="Arial"/>
              </a:rPr>
              <a:t>A, 37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37-A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 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-10">
                <a:latin typeface="Arial"/>
                <a:cs typeface="Arial"/>
              </a:rPr>
              <a:t> aplicables.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516126"/>
            <a:ext cx="5140325" cy="233680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762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formato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haya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anexos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conservarse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contabilidad,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Adicionalmente,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original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refiere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conferido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fue </a:t>
            </a:r>
            <a:r>
              <a:rPr dirty="0" sz="1000">
                <a:latin typeface="Arial"/>
                <a:cs typeface="Arial"/>
              </a:rPr>
              <a:t>otorgado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255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proporcionados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clientes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tendrán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conservarlos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6o.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marL="198945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3968623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3968623"/>
            <a:ext cx="5135880" cy="6165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posible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accesorios,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pudiera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dar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inferior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subvaluación.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4698619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4698619"/>
            <a:ext cx="513778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Aceptar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cumple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determinadas.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5136007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5136007"/>
            <a:ext cx="51352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suspender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>
                <a:latin typeface="Arial"/>
                <a:cs typeface="Arial"/>
              </a:rPr>
              <a:t>actividades,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557517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5575173"/>
            <a:ext cx="5140325" cy="58547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206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candado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oficial </a:t>
            </a:r>
            <a:r>
              <a:rPr dirty="0" sz="1000">
                <a:latin typeface="Arial"/>
                <a:cs typeface="Arial"/>
              </a:rPr>
              <a:t>utilizado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cuyo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promuevan.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6276213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6276213"/>
            <a:ext cx="61722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Derogada.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4075303" y="6420992"/>
            <a:ext cx="2811145" cy="1479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6684644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6684644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79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Acreditar,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ejerza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mandatario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7239381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7239381"/>
            <a:ext cx="5140325" cy="11709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952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Someterse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exámenes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convocar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anualmente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Tributaria.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general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exámenes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realizarán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académicas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especializadas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evaluación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previamente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acreditadas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Tributaria.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costos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exámenes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correrán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-10">
                <a:latin typeface="Arial"/>
                <a:cs typeface="Arial"/>
              </a:rPr>
              <a:t> aduanales.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071168" y="8524493"/>
            <a:ext cx="2931795" cy="469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163.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aduanal:</a:t>
            </a:r>
            <a:endParaRPr sz="1000">
              <a:latin typeface="Arial"/>
              <a:cs typeface="Arial"/>
            </a:endParaRPr>
          </a:p>
          <a:p>
            <a:pPr marL="172720">
              <a:lnSpc>
                <a:spcPct val="100000"/>
              </a:lnSpc>
              <a:spcBef>
                <a:spcPts val="1105"/>
              </a:spcBef>
              <a:tabLst>
                <a:tab pos="68770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Ejercer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patente.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37" name="object 3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6165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Derogada.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338953" y="1514601"/>
            <a:ext cx="154749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177672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1776729"/>
            <a:ext cx="513905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 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 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 </a:t>
            </a:r>
            <a:r>
              <a:rPr dirty="0" sz="1000">
                <a:latin typeface="Arial"/>
                <a:cs typeface="Arial"/>
              </a:rPr>
              <a:t>hubiera otorgado 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 de adscripción,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 una antigüedad mayor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despachos</a:t>
            </a:r>
            <a:r>
              <a:rPr dirty="0" sz="1000" spc="-10">
                <a:latin typeface="Arial"/>
                <a:cs typeface="Arial"/>
              </a:rPr>
              <a:t> iniciados.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363469"/>
            <a:ext cx="5140325" cy="437515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marL="12700" marR="5715">
              <a:lnSpc>
                <a:spcPts val="1140"/>
              </a:lnSpc>
              <a:spcBef>
                <a:spcPts val="18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conclusión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adicional.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291668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2916681"/>
            <a:ext cx="19780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Designar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mandatarios.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4773548" y="3061461"/>
            <a:ext cx="2113280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3325495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3325495"/>
            <a:ext cx="5139055" cy="76263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Cobrar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honorarios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pacte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cliente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prestados,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 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marL="12700" marR="8255">
              <a:lnSpc>
                <a:spcPts val="116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Suspender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voluntariamente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autoridades aduaneras.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376288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4201795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4201795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4075303" y="4348098"/>
            <a:ext cx="2811145" cy="1479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071168" y="4610227"/>
            <a:ext cx="183705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163-A.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888288" y="4756530"/>
            <a:ext cx="5998210" cy="8496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23723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61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164.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suspendido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noventa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causas: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231188" y="571995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746250" y="5719953"/>
            <a:ext cx="5135880" cy="7645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2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Encontrarse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participado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delitos fiscales 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privado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libertad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delito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amerite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corporal.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delitos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privado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libertad.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231188" y="659625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1746250" y="6596253"/>
            <a:ext cx="513397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Dejar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encargo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le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conferido, así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endosar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consignación,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mandante,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caso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corresponsalías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231188" y="7181468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1746250" y="7181468"/>
            <a:ext cx="6165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Derogada.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5338953" y="7326248"/>
            <a:ext cx="154749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1231188" y="759028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1746250" y="7590281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4102734" y="7736585"/>
            <a:ext cx="2783840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3" name="object 33" descr=""/>
          <p:cNvSpPr txBox="1"/>
          <p:nvPr/>
        </p:nvSpPr>
        <p:spPr>
          <a:xfrm>
            <a:off x="1231188" y="7998714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 descr=""/>
          <p:cNvSpPr txBox="1"/>
          <p:nvPr/>
        </p:nvSpPr>
        <p:spPr>
          <a:xfrm>
            <a:off x="1746250" y="7998714"/>
            <a:ext cx="513778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Asumir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159,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obtenido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actividades.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subsista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motivó.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 descr=""/>
          <p:cNvSpPr txBox="1"/>
          <p:nvPr/>
        </p:nvSpPr>
        <p:spPr>
          <a:xfrm>
            <a:off x="1231188" y="8583930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 descr=""/>
          <p:cNvSpPr txBox="1"/>
          <p:nvPr/>
        </p:nvSpPr>
        <p:spPr>
          <a:xfrm>
            <a:off x="1746250" y="8583930"/>
            <a:ext cx="5133340" cy="4699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promueva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cuotas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causales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9822"/>
            <a:ext cx="5140325" cy="16065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71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suspenderá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error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calendario,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error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 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porcentaje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a)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165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just" marL="12700" marR="9525">
              <a:lnSpc>
                <a:spcPct val="958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clasificación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publicados,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interpretación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descripción,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correctamente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3092323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482597" y="3092323"/>
            <a:ext cx="5404485" cy="111125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276225" marR="762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inexactitud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aportados, </a:t>
            </a:r>
            <a:r>
              <a:rPr dirty="0" sz="1000">
                <a:latin typeface="Arial"/>
                <a:cs typeface="Arial"/>
              </a:rPr>
              <a:t>excluida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liquidación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127,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131,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$231,610.00</a:t>
            </a:r>
            <a:r>
              <a:rPr dirty="0" sz="1000" spc="-10"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19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Cantidad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12-05-2009,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2010,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3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4319142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4319142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4463922"/>
            <a:ext cx="5998210" cy="14331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46278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5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1524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En todo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afectado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iniciar nuevas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solamente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concluir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tuviera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iniciadas 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respectivo.</a:t>
            </a:r>
            <a:endParaRPr sz="1000">
              <a:latin typeface="Arial"/>
              <a:cs typeface="Arial"/>
            </a:endParaRPr>
          </a:p>
          <a:p>
            <a:pPr marL="12700" marR="12700" indent="182880">
              <a:lnSpc>
                <a:spcPts val="1170"/>
              </a:lnSpc>
              <a:spcBef>
                <a:spcPts val="111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165.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independientemente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sanciones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cometidas,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causas: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ts val="1175"/>
              </a:lnSpc>
              <a:spcBef>
                <a:spcPts val="105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Derogada.</a:t>
            </a:r>
            <a:endParaRPr sz="1000">
              <a:latin typeface="Arial"/>
              <a:cs typeface="Arial"/>
            </a:endParaRPr>
          </a:p>
          <a:p>
            <a:pPr marL="44627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601256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6012561"/>
            <a:ext cx="5140325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889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supuestos:</a:t>
            </a:r>
            <a:endParaRPr sz="1000">
              <a:latin typeface="Arial"/>
              <a:cs typeface="Arial"/>
            </a:endParaRPr>
          </a:p>
          <a:p>
            <a:pPr marL="256730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6713601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2145538" y="6713601"/>
            <a:ext cx="473773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$330,900.00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represente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debieron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pagarse.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653285" y="7150989"/>
            <a:ext cx="5233670" cy="3829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ts val="94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715">
              <a:lnSpc>
                <a:spcPts val="92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Cantidad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del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inciso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12-05-2009,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2010,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7648193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2145538" y="7648193"/>
            <a:ext cx="4740910" cy="73342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9525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autoridades </a:t>
            </a:r>
            <a:r>
              <a:rPr dirty="0" sz="1000">
                <a:latin typeface="Arial"/>
                <a:cs typeface="Arial"/>
              </a:rPr>
              <a:t>competentes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cupo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requiera,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descargo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cupo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activar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-10">
                <a:latin typeface="Arial"/>
                <a:cs typeface="Arial"/>
              </a:rPr>
              <a:t> automatizado.</a:t>
            </a:r>
            <a:endParaRPr sz="1000">
              <a:latin typeface="Arial"/>
              <a:cs typeface="Arial"/>
            </a:endParaRPr>
          </a:p>
          <a:p>
            <a:pPr marL="276542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8495538"/>
            <a:ext cx="5133975" cy="6178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c)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prohibida.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9822"/>
            <a:ext cx="5140325" cy="73025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889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derivada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interpretación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descripción,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correctamente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autoridad.</a:t>
            </a:r>
            <a:endParaRPr sz="1000">
              <a:latin typeface="Arial"/>
              <a:cs typeface="Arial"/>
            </a:endParaRPr>
          </a:p>
          <a:p>
            <a:pPr marL="309181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21564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215641"/>
            <a:ext cx="5140325" cy="219202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762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tramitar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declare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10">
                <a:latin typeface="Arial"/>
                <a:cs typeface="Arial"/>
              </a:rPr>
              <a:t>inexistentes:</a:t>
            </a:r>
            <a:endParaRPr sz="1000">
              <a:latin typeface="Arial"/>
              <a:cs typeface="Arial"/>
            </a:endParaRPr>
          </a:p>
          <a:p>
            <a:pPr marL="525780" indent="-513080">
              <a:lnSpc>
                <a:spcPct val="100000"/>
              </a:lnSpc>
              <a:spcBef>
                <a:spcPts val="1090"/>
              </a:spcBef>
              <a:buFont typeface="Arial"/>
              <a:buAutoNum type="alphaLcParenR"/>
              <a:tabLst>
                <a:tab pos="525780" algn="l"/>
              </a:tabLst>
            </a:pPr>
            <a:r>
              <a:rPr dirty="0" sz="1000">
                <a:latin typeface="Arial"/>
                <a:cs typeface="Arial"/>
              </a:rPr>
              <a:t>Nombre,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social.</a:t>
            </a:r>
            <a:endParaRPr sz="1000">
              <a:latin typeface="Arial"/>
              <a:cs typeface="Arial"/>
            </a:endParaRPr>
          </a:p>
          <a:p>
            <a:pPr marL="525780" indent="-513080">
              <a:lnSpc>
                <a:spcPct val="100000"/>
              </a:lnSpc>
              <a:spcBef>
                <a:spcPts val="1105"/>
              </a:spcBef>
              <a:buFont typeface="Arial"/>
              <a:buAutoNum type="alphaLcParenR"/>
              <a:tabLst>
                <a:tab pos="525780" algn="l"/>
              </a:tabLst>
            </a:pP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-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fiscal.</a:t>
            </a:r>
            <a:endParaRPr sz="1000">
              <a:latin typeface="Arial"/>
              <a:cs typeface="Arial"/>
            </a:endParaRPr>
          </a:p>
          <a:p>
            <a:pPr marL="525780" indent="-513080">
              <a:lnSpc>
                <a:spcPct val="100000"/>
              </a:lnSpc>
              <a:spcBef>
                <a:spcPts val="1095"/>
              </a:spcBef>
              <a:buFont typeface="Arial"/>
              <a:buAutoNum type="alphaLcParenR"/>
              <a:tabLst>
                <a:tab pos="525780" algn="l"/>
              </a:tabLst>
            </a:pPr>
            <a:r>
              <a:rPr dirty="0" sz="1000">
                <a:latin typeface="Arial"/>
                <a:cs typeface="Arial"/>
              </a:rPr>
              <a:t>Clave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contribuyentes.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16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conferido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4523359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4523359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338953" y="4668138"/>
            <a:ext cx="1547495" cy="1479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4931791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4931791"/>
            <a:ext cx="51333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condenado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sentencia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participado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delitos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delitos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intencionales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ameriten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pena</a:t>
            </a:r>
            <a:r>
              <a:rPr dirty="0" sz="1000" spc="-10">
                <a:latin typeface="Arial"/>
                <a:cs typeface="Arial"/>
              </a:rPr>
              <a:t> corporal.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5370957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5370957"/>
            <a:ext cx="5140325" cy="58547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889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Permitir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cualesquiera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patente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encuentre adscrito.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6070473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6070473"/>
            <a:ext cx="5140960" cy="8782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2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inexactitud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aportados, </a:t>
            </a:r>
            <a:r>
              <a:rPr dirty="0" sz="1000">
                <a:latin typeface="Arial"/>
                <a:cs typeface="Arial"/>
              </a:rPr>
              <a:t>excluida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liquidación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127,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131,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supuestos: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7064120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2145538" y="7064120"/>
            <a:ext cx="473773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$330,900.00</a:t>
            </a:r>
            <a:r>
              <a:rPr dirty="0" sz="1000" spc="3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comercio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 </a:t>
            </a:r>
            <a:r>
              <a:rPr dirty="0" sz="1000" spc="-10">
                <a:latin typeface="Arial"/>
                <a:cs typeface="Arial"/>
              </a:rPr>
              <a:t>causadas.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653285" y="7356729"/>
            <a:ext cx="5233670" cy="3816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ts val="935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715">
              <a:lnSpc>
                <a:spcPts val="919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Cantidad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del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inciso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12-05-2009,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4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2010,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7853933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2145538" y="7853933"/>
            <a:ext cx="4740910" cy="73215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635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 sin 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 o sin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 la asignación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cupo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competentes,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descargo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cupo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automatizado.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8699703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2145538" y="8699703"/>
            <a:ext cx="359410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10">
                <a:latin typeface="Arial"/>
                <a:cs typeface="Arial"/>
              </a:rPr>
              <a:t> prohibida.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79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cobro,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insolvencia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localización.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192303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1923033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70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Transmitir bajo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goce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 </a:t>
            </a:r>
            <a:r>
              <a:rPr dirty="0" sz="1000" spc="-10">
                <a:latin typeface="Arial"/>
                <a:cs typeface="Arial"/>
              </a:rPr>
              <a:t>consignados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aduanales.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477769"/>
            <a:ext cx="1447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477769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16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Padrón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Específicos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Sectorial,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10">
                <a:latin typeface="Arial"/>
                <a:cs typeface="Arial"/>
              </a:rPr>
              <a:t> inscripción.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3325495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3325495"/>
            <a:ext cx="5140325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079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anexos,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proporcionado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exportador.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4026535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4026535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143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Encontrarse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Prevención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Ilícita.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888288" y="4582795"/>
            <a:ext cx="5989955" cy="61468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clientes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asuntos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inconclusos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patente,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interrumpirán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estuvieren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corriendo.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166.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extinguirá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071168" y="5311521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528317" y="5311521"/>
            <a:ext cx="534987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satisfacer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159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noventa días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justificada,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0">
                <a:latin typeface="Arial"/>
                <a:cs typeface="Arial"/>
              </a:rPr>
              <a:t> tenga </a:t>
            </a:r>
            <a:r>
              <a:rPr dirty="0" sz="1000">
                <a:latin typeface="Arial"/>
                <a:cs typeface="Arial"/>
              </a:rPr>
              <a:t>conocimiento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configuren.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071168" y="5895213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528317" y="5895213"/>
            <a:ext cx="5358130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333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888288" y="6452997"/>
            <a:ext cx="5998210" cy="2277745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algn="just" marL="12700" marR="8890" indent="182880">
              <a:lnSpc>
                <a:spcPts val="1140"/>
              </a:lnSpc>
              <a:spcBef>
                <a:spcPts val="180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referido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 167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Ley,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 167-A,</a:t>
            </a:r>
            <a:r>
              <a:rPr dirty="0" sz="1000" spc="-10">
                <a:latin typeface="Arial"/>
                <a:cs typeface="Arial"/>
              </a:rPr>
              <a:t> 167-</a:t>
            </a:r>
            <a:r>
              <a:rPr dirty="0" sz="1000">
                <a:latin typeface="Arial"/>
                <a:cs typeface="Arial"/>
              </a:rPr>
              <a:t>B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167-</a:t>
            </a:r>
            <a:r>
              <a:rPr dirty="0" sz="1000" spc="-25">
                <a:latin typeface="Arial"/>
                <a:cs typeface="Arial"/>
              </a:rPr>
              <a:t>C.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fallecimiento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IV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cinco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 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fallecimiento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acompañe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defunción,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concluir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amparadas con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 que hubieran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validados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pagados antes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fallecimiento,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meses.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167-</a:t>
            </a:r>
            <a:r>
              <a:rPr dirty="0" sz="1000">
                <a:latin typeface="Arial"/>
                <a:cs typeface="Arial"/>
              </a:rPr>
              <a:t>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voluntario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 spc="-10">
                <a:latin typeface="Arial"/>
                <a:cs typeface="Arial"/>
              </a:rPr>
              <a:t>patente.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771461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0160" indent="182880">
              <a:lnSpc>
                <a:spcPct val="96000"/>
              </a:lnSpc>
              <a:spcBef>
                <a:spcPts val="14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167.</a:t>
            </a:r>
            <a:r>
              <a:rPr dirty="0" sz="1000" spc="13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autoridades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fracciones, ordenarán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suspensión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subsista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motivó.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Decretada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antes </a:t>
            </a:r>
            <a:r>
              <a:rPr dirty="0" sz="1000">
                <a:latin typeface="Arial"/>
                <a:cs typeface="Arial"/>
              </a:rPr>
              <a:t>mencionada,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desvirtuar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subsiste,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exhibiendo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ordenó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pertinentes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convenga;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resolverá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señalados.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8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causales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tramitar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resolver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omisiones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configuren, para darlos a conocer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circunstanciada al agente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concederá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inicio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convenga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ofrezca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pruebas.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iniciar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constituyan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causales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ocurrido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antigüedad,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naturaleza,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instantánea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prolongue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computarán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cesado.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ordenarán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altere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estadística,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configuren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causales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marL="44627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167-A.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admitirán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confesional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autoridades.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comprendida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prohibición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petición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documentos </a:t>
            </a:r>
            <a:r>
              <a:rPr dirty="0" sz="1000">
                <a:latin typeface="Arial"/>
                <a:cs typeface="Arial"/>
              </a:rPr>
              <a:t>agregados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ellos.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documentales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fotocopia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simple,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obren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originales.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presentándolos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indicios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falsos,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original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copia certificada.</a:t>
            </a: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ct val="959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obren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podido </a:t>
            </a:r>
            <a:r>
              <a:rPr dirty="0" sz="1000">
                <a:latin typeface="Arial"/>
                <a:cs typeface="Arial"/>
              </a:rPr>
              <a:t>obtenerlas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tratarse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legalmente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archivo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remisión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legalmente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posible.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precisión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bastará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acompañe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copia </a:t>
            </a:r>
            <a:r>
              <a:rPr dirty="0" sz="1000">
                <a:latin typeface="Arial"/>
                <a:cs typeface="Arial"/>
              </a:rPr>
              <a:t>sellada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mismos.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tiene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documentos,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legalmente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originales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constancias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éstos.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ts val="114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acompañe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ofrecidas,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requerirá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666305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079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requerimiento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 </a:t>
            </a:r>
            <a:r>
              <a:rPr dirty="0" sz="1000" spc="-10">
                <a:latin typeface="Arial"/>
                <a:cs typeface="Arial"/>
              </a:rPr>
              <a:t>ofrecidas.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 aduanera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allegarse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los medios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 que considere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acordará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admisión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ofrecidas,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hubieren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recibido.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desechar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fuesen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ofrecidas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asunto,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innecesarias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contrarias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derecho.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deseche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motivado.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61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B.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desahogo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ofrecidas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admitidas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menor 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 ni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admisión.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ofreciesen</a:t>
            </a:r>
            <a:r>
              <a:rPr dirty="0" sz="1000" spc="-10">
                <a:latin typeface="Arial"/>
                <a:cs typeface="Arial"/>
              </a:rPr>
              <a:t> pruebas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ameriten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ulterior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desahogo,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concederá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ocho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 tal</a:t>
            </a:r>
            <a:r>
              <a:rPr dirty="0" sz="1000" spc="-10">
                <a:latin typeface="Arial"/>
                <a:cs typeface="Arial"/>
              </a:rPr>
              <a:t> efecto.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supervenientes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presentarse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resolución definitiva.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63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C.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cancelación,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ambos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 spc="-10">
                <a:latin typeface="Arial"/>
                <a:cs typeface="Arial"/>
              </a:rPr>
              <a:t>procedimiento.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 sin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interesado podrá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 </a:t>
            </a:r>
            <a:r>
              <a:rPr dirty="0" sz="1000">
                <a:latin typeface="Arial"/>
                <a:cs typeface="Arial"/>
              </a:rPr>
              <a:t>puso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resolviendo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sentido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extinguir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patente </a:t>
            </a:r>
            <a:r>
              <a:rPr dirty="0" sz="1000">
                <a:latin typeface="Arial"/>
                <a:cs typeface="Arial"/>
              </a:rPr>
              <a:t>respectiva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interponer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defensa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bien, </a:t>
            </a:r>
            <a:r>
              <a:rPr dirty="0" sz="1000">
                <a:latin typeface="Arial"/>
                <a:cs typeface="Arial"/>
              </a:rPr>
              <a:t>esperar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dicte.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caducado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sujetándose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7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ponga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suspensión,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notificarán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adscripción,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darle </a:t>
            </a:r>
            <a:r>
              <a:rPr dirty="0" sz="1000">
                <a:latin typeface="Arial"/>
                <a:cs typeface="Arial"/>
              </a:rPr>
              <a:t>cumplimiento,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competente.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ct val="965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5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D.</a:t>
            </a:r>
            <a:r>
              <a:rPr dirty="0" sz="1000" spc="459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ajena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diferentes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8145018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8145018"/>
            <a:ext cx="5358130" cy="5854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206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sociedad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civil,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cláusula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exclusión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fijo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contabilidad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permanentemente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superior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$672,680.00</a:t>
            </a:r>
            <a:r>
              <a:rPr dirty="0" sz="1000" spc="-10"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marL="2092960">
              <a:lnSpc>
                <a:spcPts val="91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Cantidad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 la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3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9822"/>
            <a:ext cx="5140960" cy="1755139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952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compensación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artículo,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 a</a:t>
            </a:r>
            <a:r>
              <a:rPr dirty="0" sz="1000" spc="-10">
                <a:latin typeface="Arial"/>
                <a:cs typeface="Arial"/>
              </a:rPr>
              <a:t> devolución.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retiradas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imputables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autoridades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cobrará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afectado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contraprestación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cobrada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aprovechamiento.</a:t>
            </a:r>
            <a:endParaRPr sz="1000">
              <a:latin typeface="Arial"/>
              <a:cs typeface="Arial"/>
            </a:endParaRPr>
          </a:p>
          <a:p>
            <a:pPr algn="just" marL="12700" marR="889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haga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queda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notifique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liberación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donatario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consignatario,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3237102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2145538" y="3237102"/>
            <a:ext cx="473583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hasta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Bienes.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3676015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2145538" y="3676015"/>
            <a:ext cx="4739640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retiradas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asignatarios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donatarios,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quienes </a:t>
            </a:r>
            <a:r>
              <a:rPr dirty="0" sz="1000">
                <a:latin typeface="Arial"/>
                <a:cs typeface="Arial"/>
              </a:rPr>
              <a:t>contarán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disponga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4406011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2145538" y="4406011"/>
            <a:ext cx="4740910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instruya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marL="270891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con incisos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4815967"/>
            <a:ext cx="5140325" cy="315595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35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donatario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consignatario,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fecha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retiradas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Bienes,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cobrará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 objeto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compensación.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>
              <a:lnSpc>
                <a:spcPct val="9590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Servicio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 vez</a:t>
            </a:r>
            <a:r>
              <a:rPr dirty="0" sz="1000" spc="-10">
                <a:latin typeface="Arial"/>
                <a:cs typeface="Arial"/>
              </a:rPr>
              <a:t> transcurridos </a:t>
            </a:r>
            <a:r>
              <a:rPr dirty="0" sz="1000">
                <a:latin typeface="Arial"/>
                <a:cs typeface="Arial"/>
              </a:rPr>
              <a:t>sesenta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recinto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realizó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10">
                <a:latin typeface="Arial"/>
                <a:cs typeface="Arial"/>
              </a:rPr>
              <a:t> efectuarse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acorde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 </a:t>
            </a:r>
            <a:r>
              <a:rPr dirty="0" sz="1000">
                <a:latin typeface="Arial"/>
                <a:cs typeface="Arial"/>
              </a:rPr>
              <a:t>extenderse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referido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cesar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realice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suceda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compensación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almacenamiento,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competencia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8087106"/>
            <a:ext cx="1447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8087106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71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Permitir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almacenamiento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gratuita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8641842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2145538" y="8641842"/>
            <a:ext cx="473456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tráfico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siete días.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071168" y="136829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528317" y="1368298"/>
            <a:ext cx="535178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constitutiva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despacho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diferentes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071168" y="1805686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528317" y="1805686"/>
            <a:ext cx="535114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conformada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ciudadanos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extinción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titular.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071168" y="239090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528317" y="2390901"/>
            <a:ext cx="5354955" cy="6165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Incluir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estatutos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sociales,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encaminados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mejores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prácticas </a:t>
            </a:r>
            <a:r>
              <a:rPr dirty="0" sz="1000">
                <a:latin typeface="Arial"/>
                <a:cs typeface="Arial"/>
              </a:rPr>
              <a:t>corporativas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eficiente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funcionamiento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órganos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</a:t>
            </a:r>
            <a:r>
              <a:rPr dirty="0" sz="1000">
                <a:latin typeface="Arial"/>
                <a:cs typeface="Arial"/>
              </a:rPr>
              <a:t> 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materia,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funciones: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3121278"/>
            <a:ext cx="535241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286385" marR="5080" indent="-274320">
              <a:lnSpc>
                <a:spcPts val="1160"/>
              </a:lnSpc>
              <a:spcBef>
                <a:spcPts val="165"/>
              </a:spcBef>
              <a:tabLst>
                <a:tab pos="286385" algn="l"/>
              </a:tabLst>
            </a:pPr>
            <a:r>
              <a:rPr dirty="0" sz="1000" spc="-25" b="1">
                <a:latin typeface="Arial"/>
                <a:cs typeface="Arial"/>
              </a:rPr>
              <a:t>a)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Vigilar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sociedad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asegurar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normatividad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528317" y="3558667"/>
            <a:ext cx="36239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286385" marR="5080" indent="-274320">
              <a:lnSpc>
                <a:spcPts val="1160"/>
              </a:lnSpc>
              <a:spcBef>
                <a:spcPts val="165"/>
              </a:spcBef>
              <a:tabLst>
                <a:tab pos="286385" algn="l"/>
              </a:tabLst>
            </a:pPr>
            <a:r>
              <a:rPr dirty="0" sz="1000" spc="-25" b="1">
                <a:latin typeface="Arial"/>
                <a:cs typeface="Arial"/>
              </a:rPr>
              <a:t>b)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una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5199942" y="3558667"/>
            <a:ext cx="168656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30480" marR="5080" indent="-1841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debida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transparencia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528317" y="3852798"/>
            <a:ext cx="5354320" cy="17843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286385" marR="952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comunicación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socios,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implementar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identificación,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riesgos.</a:t>
            </a:r>
            <a:endParaRPr sz="1000">
              <a:latin typeface="Arial"/>
              <a:cs typeface="Arial"/>
            </a:endParaRPr>
          </a:p>
          <a:p>
            <a:pPr marL="286385" indent="-273685">
              <a:lnSpc>
                <a:spcPct val="100000"/>
              </a:lnSpc>
              <a:spcBef>
                <a:spcPts val="1050"/>
              </a:spcBef>
              <a:buFont typeface="Arial"/>
              <a:buAutoNum type="alphaLcParenR" startAt="3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emisión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Ética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sociedad.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buFont typeface="Arial"/>
              <a:buAutoNum type="alphaLcParenR" startAt="3"/>
            </a:pPr>
            <a:endParaRPr sz="1000">
              <a:latin typeface="Arial"/>
              <a:cs typeface="Arial"/>
            </a:endParaRPr>
          </a:p>
          <a:p>
            <a:pPr algn="just" marL="284480" marR="5080" indent="-272415">
              <a:lnSpc>
                <a:spcPct val="96300"/>
              </a:lnSpc>
              <a:buFont typeface="Arial"/>
              <a:buAutoNum type="alphaLcParenR" startAt="3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continuidad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sociedad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especializados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voluntario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incapacidad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permanente,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fallecimiento,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renuncia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separación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integrantes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órganos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dirección 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sociedad.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Arial"/>
              <a:buAutoNum type="alphaLcParenR" startAt="3"/>
            </a:pPr>
            <a:endParaRPr sz="1000">
              <a:latin typeface="Arial"/>
              <a:cs typeface="Arial"/>
            </a:endParaRPr>
          </a:p>
          <a:p>
            <a:pPr algn="just" marL="283845" marR="8890" indent="-271780">
              <a:lnSpc>
                <a:spcPts val="1160"/>
              </a:lnSpc>
              <a:buFont typeface="Arial"/>
              <a:buAutoNum type="alphaLcParenR" startAt="3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Asegurar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modelo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gobierno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sociedad,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adecuado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cabal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social.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071168" y="575043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528317" y="5750433"/>
            <a:ext cx="535305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solvencia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económica,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capacidad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servicios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071168" y="618782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528317" y="6187821"/>
            <a:ext cx="41084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Encontrarse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071168" y="6480429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528317" y="6480429"/>
            <a:ext cx="5354955" cy="46990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cómputo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enlazados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sistema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registro </a:t>
            </a:r>
            <a:r>
              <a:rPr dirty="0" sz="1000">
                <a:latin typeface="Arial"/>
                <a:cs typeface="Arial"/>
              </a:rPr>
              <a:t>simultáneo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071168" y="7064120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528317" y="7064120"/>
            <a:ext cx="535368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888288" y="7504938"/>
            <a:ext cx="5989320" cy="163766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requisitos:</a:t>
            </a:r>
            <a:endParaRPr sz="1000">
              <a:latin typeface="Arial"/>
              <a:cs typeface="Arial"/>
            </a:endParaRPr>
          </a:p>
          <a:p>
            <a:pPr marL="652145" indent="-457200">
              <a:lnSpc>
                <a:spcPct val="100000"/>
              </a:lnSpc>
              <a:spcBef>
                <a:spcPts val="1080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ciudadanos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mexicanos.</a:t>
            </a:r>
            <a:endParaRPr sz="1000">
              <a:latin typeface="Arial"/>
              <a:cs typeface="Arial"/>
            </a:endParaRPr>
          </a:p>
          <a:p>
            <a:pPr marL="652145" indent="-457200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solvencia</a:t>
            </a:r>
            <a:r>
              <a:rPr dirty="0" sz="1000" spc="-10">
                <a:latin typeface="Arial"/>
                <a:cs typeface="Arial"/>
              </a:rPr>
              <a:t> económica.</a:t>
            </a:r>
            <a:endParaRPr sz="1000">
              <a:latin typeface="Arial"/>
              <a:cs typeface="Arial"/>
            </a:endParaRPr>
          </a:p>
          <a:p>
            <a:pPr marL="652145" indent="-457200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Encontrarse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administrador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conferida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gerencia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administración 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designe,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apoderado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6126"/>
            <a:ext cx="5998210" cy="759714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9525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desactivada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sistema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conferido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sea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dependientes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integre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e </a:t>
            </a:r>
            <a:r>
              <a:rPr dirty="0" sz="1000">
                <a:latin typeface="Arial"/>
                <a:cs typeface="Arial"/>
              </a:rPr>
              <a:t>inicie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 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 </a:t>
            </a:r>
            <a:r>
              <a:rPr dirty="0" sz="1000" spc="-25">
                <a:latin typeface="Arial"/>
                <a:cs typeface="Arial"/>
              </a:rPr>
              <a:t>ya </a:t>
            </a:r>
            <a:r>
              <a:rPr dirty="0" sz="1000">
                <a:latin typeface="Arial"/>
                <a:cs typeface="Arial"/>
              </a:rPr>
              <a:t>constituida,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diversas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conferido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aduanal.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dependientes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considerarán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dependientes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siempre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planta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trabajadores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subordinados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legislación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laboral,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establecen 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confirme su </a:t>
            </a:r>
            <a:r>
              <a:rPr dirty="0" sz="1000" spc="-10">
                <a:latin typeface="Arial"/>
                <a:cs typeface="Arial"/>
              </a:rPr>
              <a:t>carácter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impide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dependientes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efecto.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97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 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agentes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aduanales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suspendida,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extinguida,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encuentren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supuesto.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permitirá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concluir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amparadas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validados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inhabilitación,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agencia aduanal.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59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E.</a:t>
            </a:r>
            <a:r>
              <a:rPr dirty="0" sz="1000" spc="4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sociedades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civiles </a:t>
            </a:r>
            <a:r>
              <a:rPr dirty="0" sz="1000">
                <a:latin typeface="Arial"/>
                <a:cs typeface="Arial"/>
              </a:rPr>
              <a:t>constituidas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integradas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presentar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 Tributaria,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requisitos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 en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anterior.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resolverá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meses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</a:t>
            </a:r>
            <a:r>
              <a:rPr dirty="0" sz="1000" spc="-10">
                <a:latin typeface="Arial"/>
                <a:cs typeface="Arial"/>
              </a:rPr>
              <a:t>presentación.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9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Emitida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aceptan </a:t>
            </a:r>
            <a:r>
              <a:rPr dirty="0" sz="1000">
                <a:latin typeface="Arial"/>
                <a:cs typeface="Arial"/>
              </a:rPr>
              <a:t>tácitamente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procediendo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desactivación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agencia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constituida,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imposición 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extinción, </a:t>
            </a:r>
            <a:r>
              <a:rPr dirty="0" sz="1000">
                <a:latin typeface="Arial"/>
                <a:cs typeface="Arial"/>
              </a:rPr>
              <a:t>cancelación,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patente.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operando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solicitará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constituya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someterse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</a:t>
            </a:r>
            <a:r>
              <a:rPr dirty="0" sz="1000" spc="-10">
                <a:latin typeface="Arial"/>
                <a:cs typeface="Arial"/>
              </a:rPr>
              <a:t>exámenes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convocar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anualmente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162,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 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5873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698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0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F.</a:t>
            </a:r>
            <a:r>
              <a:rPr dirty="0" sz="1000" spc="39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cubrir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 requisitos: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2069338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2069338"/>
            <a:ext cx="535305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principal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negocio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avisos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apertura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cierre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sucursales 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Federación.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2506726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2506726"/>
            <a:ext cx="5356860" cy="105600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oír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recibir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circunscripción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ejerza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agencia aduanal, así como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dirección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 para recibir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aduanales.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correo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surtirán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términos </a:t>
            </a:r>
            <a:r>
              <a:rPr dirty="0" sz="1000">
                <a:latin typeface="Arial"/>
                <a:cs typeface="Arial"/>
              </a:rPr>
              <a:t>legales. Asimismo,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 aduaneras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voluntaria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actividades.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071168" y="3676015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3676015"/>
            <a:ext cx="5355590" cy="909319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actúe,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dependientes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auxiliarla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tramitar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despacho.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ilimitadamente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dependientes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integran.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528317" y="4700142"/>
            <a:ext cx="5351145" cy="76136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notificada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actos </a:t>
            </a:r>
            <a:r>
              <a:rPr dirty="0" sz="1000">
                <a:latin typeface="Arial"/>
                <a:cs typeface="Arial"/>
              </a:rPr>
              <a:t>derivados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inspección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recinto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 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virtud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efectúe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socios,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dependientes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autorizados,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mandatarios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integran.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071168" y="557517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528317" y="5575173"/>
            <a:ext cx="5353050" cy="4699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071168" y="6158865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528317" y="6158865"/>
            <a:ext cx="535241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utilizarlo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social.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071168" y="6742556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528317" y="6742556"/>
            <a:ext cx="535559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Ocuparse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rebase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opere.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071168" y="7327772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528317" y="7327772"/>
            <a:ext cx="5354320" cy="7632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Utilizar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candados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promueva,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evitar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candados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adquiera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fabricantes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contenedores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-10">
                <a:latin typeface="Arial"/>
                <a:cs typeface="Arial"/>
              </a:rPr>
              <a:t> promovido.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071168" y="8204454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528317" y="8204454"/>
            <a:ext cx="5350510" cy="4699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conferido,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transferirlo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endosar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favor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otorgó.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071168" y="8788095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528317" y="8788095"/>
            <a:ext cx="535051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ocurra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tenga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528317" y="1369822"/>
            <a:ext cx="5356225" cy="76136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parentesco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consanguinidad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colateral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grado,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afinidad,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administrador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subadministradores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opera.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parentesco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referido,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abstendrá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intervenir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 </a:t>
            </a:r>
            <a:r>
              <a:rPr dirty="0" sz="1000">
                <a:latin typeface="Arial"/>
                <a:cs typeface="Arial"/>
              </a:rPr>
              <a:t>despache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ocurra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hecho.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2244598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2244598"/>
            <a:ext cx="5358130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587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Informar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formalmente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desincorporación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agencia.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2799333"/>
            <a:ext cx="5238750" cy="47053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G.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inhabilitada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operar,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cuando: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105"/>
              </a:spcBef>
              <a:tabLst>
                <a:tab pos="46926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167-F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071168" y="3383407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528317" y="3383407"/>
            <a:ext cx="535749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167-F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Ley,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 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071168" y="396862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528317" y="3968623"/>
            <a:ext cx="5354955" cy="6165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promueva,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cancelación </a:t>
            </a:r>
            <a:r>
              <a:rPr dirty="0" sz="1000">
                <a:latin typeface="Arial"/>
                <a:cs typeface="Arial"/>
              </a:rPr>
              <a:t>establecida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167-J,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 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528317" y="4700142"/>
            <a:ext cx="5356225" cy="90805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clasificación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publicados,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interpretación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Ley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Exportación,</a:t>
            </a:r>
            <a:r>
              <a:rPr dirty="0" sz="1000" spc="-10">
                <a:latin typeface="Arial"/>
                <a:cs typeface="Arial"/>
              </a:rPr>
              <a:t> siempre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descripción,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correctamente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autoridad.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071168" y="571995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528317" y="5719953"/>
            <a:ext cx="5358130" cy="8782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98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inexactitud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aportados, </a:t>
            </a:r>
            <a:r>
              <a:rPr dirty="0" sz="1000">
                <a:latin typeface="Arial"/>
                <a:cs typeface="Arial"/>
              </a:rPr>
              <a:t>excluida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liquidación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127,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131,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 </a:t>
            </a:r>
            <a:r>
              <a:rPr dirty="0" sz="1000">
                <a:latin typeface="Arial"/>
                <a:cs typeface="Arial"/>
              </a:rPr>
              <a:t>definitiva,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$241,620.00</a:t>
            </a:r>
            <a:r>
              <a:rPr dirty="0" sz="1000" spc="-10"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marL="2092960">
              <a:lnSpc>
                <a:spcPts val="910"/>
              </a:lnSpc>
              <a:spcBef>
                <a:spcPts val="5"/>
              </a:spcBef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Cantidad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 la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3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888288" y="6715125"/>
            <a:ext cx="5994400" cy="236791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825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operar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mes.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8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 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diversos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intervenido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causal,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encontrará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impedido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intervenir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mes.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conocidos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configuren,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éstas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 aduanal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concederán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 plazo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hábiles,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convenga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ofrezca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pruebas.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 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 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 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procedimiento.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entenderá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7308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524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caducado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ct val="100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0" b="1">
                <a:latin typeface="Arial"/>
                <a:cs typeface="Arial"/>
              </a:rPr>
              <a:t> 167-</a:t>
            </a:r>
            <a:r>
              <a:rPr dirty="0" sz="1000" b="1">
                <a:latin typeface="Arial"/>
                <a:cs typeface="Arial"/>
              </a:rPr>
              <a:t>H.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0">
                <a:latin typeface="Arial"/>
                <a:cs typeface="Arial"/>
              </a:rPr>
              <a:t> aduanal: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221564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2215641"/>
            <a:ext cx="5353685" cy="61658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gestiones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bajo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goce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consignados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misma,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permitir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cualesquiera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consignados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0">
                <a:latin typeface="Arial"/>
                <a:cs typeface="Arial"/>
              </a:rPr>
              <a:t> lucro.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294563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2945638"/>
            <a:ext cx="5350510" cy="470534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número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intervenga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trate.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071168" y="352971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3529711"/>
            <a:ext cx="5356860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Formar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mensaje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6o.,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37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37-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-10">
                <a:latin typeface="Arial"/>
                <a:cs typeface="Arial"/>
              </a:rPr>
              <a:t> aplicables.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528317" y="4261230"/>
            <a:ext cx="5356225" cy="12001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formato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 transmitido,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 como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 anexos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acuses, debiendo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 </a:t>
            </a:r>
            <a:r>
              <a:rPr dirty="0" sz="1000" spc="-10">
                <a:latin typeface="Arial"/>
                <a:cs typeface="Arial"/>
              </a:rPr>
              <a:t>parte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contabilidad,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algn="just" marL="12700" marR="5715">
              <a:lnSpc>
                <a:spcPct val="957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generen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proporcionados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clientes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6o.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071168" y="557517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528317" y="5575173"/>
            <a:ext cx="535305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Aceptar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practiquen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obligaciones.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071168" y="6012561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528317" y="6012561"/>
            <a:ext cx="535305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 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071168" y="659625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528317" y="6596253"/>
            <a:ext cx="535114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funcionamiento,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prácticas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corporativas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eficiente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desarrollo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órganos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vigilancia, </a:t>
            </a:r>
            <a:r>
              <a:rPr dirty="0" sz="1000">
                <a:latin typeface="Arial"/>
                <a:cs typeface="Arial"/>
              </a:rPr>
              <a:t>dispuestos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167-D,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071168" y="7181468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528317" y="7181468"/>
            <a:ext cx="5358130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635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jurídicas 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888288" y="7736585"/>
            <a:ext cx="599567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I.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agencia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071168" y="817397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528317" y="8173973"/>
            <a:ext cx="534860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 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agentes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071168" y="8612885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1528317" y="8612885"/>
            <a:ext cx="535051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agencia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incluidos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528317" y="1369822"/>
            <a:ext cx="535432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agencia,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 hayan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confirmadas 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cuenta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1805686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1805686"/>
            <a:ext cx="535241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auxilio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dependientes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2246122"/>
            <a:ext cx="5993130" cy="149161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 indent="1828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dependientes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expedido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autorizaciones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confirmadas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señalado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167-D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inhabilitada,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suspendida,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extinguida.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obstante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solicitar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encuentran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adscritos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071168" y="3851275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528317" y="3851275"/>
            <a:ext cx="5352415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negocio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descripción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pormenorizada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causas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justificaciones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sustenten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adicionales;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071168" y="458127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528317" y="4581271"/>
            <a:ext cx="535622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capacidad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técnica,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financiera </a:t>
            </a:r>
            <a:r>
              <a:rPr dirty="0" sz="1000">
                <a:latin typeface="Arial"/>
                <a:cs typeface="Arial"/>
              </a:rPr>
              <a:t>necesaria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soliciten.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071168" y="516496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528317" y="5164963"/>
            <a:ext cx="535432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6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El programa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inversiones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infraestructura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agencia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implementar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adicionales.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071168" y="575043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528317" y="5750433"/>
            <a:ext cx="5350510" cy="4699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contratado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atender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incluso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cumplir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071168" y="6334125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528317" y="6334125"/>
            <a:ext cx="367157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capacitación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0">
                <a:latin typeface="Arial"/>
                <a:cs typeface="Arial"/>
              </a:rPr>
              <a:t> aduanal.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888288" y="6626732"/>
            <a:ext cx="5998210" cy="17570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  <a:tabLst>
                <a:tab pos="652145" algn="l"/>
              </a:tabLst>
            </a:pPr>
            <a:r>
              <a:rPr dirty="0" sz="1000" spc="-25" b="1">
                <a:latin typeface="Arial"/>
                <a:cs typeface="Arial"/>
              </a:rPr>
              <a:t>VI.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adscrita,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agentes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144-A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planes,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J.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independientemente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sanciones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procedan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cometidas,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cualquiera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causas: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071168" y="8495538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528317" y="8495538"/>
            <a:ext cx="535305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Deje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exigidos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071168" y="136829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528317" y="1368298"/>
            <a:ext cx="535178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Incumpla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inherentes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agencia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071168" y="1805686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528317" y="1805686"/>
            <a:ext cx="534987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Deje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071168" y="224459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528317" y="2244598"/>
            <a:ext cx="5356225" cy="61658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agente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integra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caso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diversos agentes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conforman,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10">
                <a:latin typeface="Arial"/>
                <a:cs typeface="Arial"/>
              </a:rPr>
              <a:t>extinguidas.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071168" y="297459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528317" y="2974593"/>
            <a:ext cx="535368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6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actualice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>
                <a:latin typeface="Arial"/>
                <a:cs typeface="Arial"/>
              </a:rPr>
              <a:t>165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despachada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0">
                <a:latin typeface="Arial"/>
                <a:cs typeface="Arial"/>
              </a:rPr>
              <a:t> aduanal.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071168" y="3558667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528317" y="3558667"/>
            <a:ext cx="535178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declare </a:t>
            </a:r>
            <a:r>
              <a:rPr dirty="0" sz="1000">
                <a:latin typeface="Arial"/>
                <a:cs typeface="Arial"/>
              </a:rPr>
              <a:t>insolvencia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localización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0">
                <a:latin typeface="Arial"/>
                <a:cs typeface="Arial"/>
              </a:rPr>
              <a:t> aduanal.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888288" y="3997579"/>
            <a:ext cx="5998210" cy="5115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  <a:tabLst>
                <a:tab pos="652145" algn="l"/>
              </a:tabLst>
            </a:pPr>
            <a:r>
              <a:rPr dirty="0" sz="1000" spc="-20" b="1">
                <a:latin typeface="Arial"/>
                <a:cs typeface="Arial"/>
              </a:rPr>
              <a:t>VII.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0">
                <a:latin typeface="Arial"/>
                <a:cs typeface="Arial"/>
              </a:rPr>
              <a:t> fiscales.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sujetarse,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conducente,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referido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167, </a:t>
            </a:r>
            <a:r>
              <a:rPr dirty="0" sz="1000" spc="-1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167-B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C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detectada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es </a:t>
            </a:r>
            <a:r>
              <a:rPr dirty="0" sz="1000">
                <a:latin typeface="Arial"/>
                <a:cs typeface="Arial"/>
              </a:rPr>
              <a:t>solventada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 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 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procedimiento.</a:t>
            </a: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ts val="1150"/>
              </a:lnSpc>
              <a:spcBef>
                <a:spcPts val="1150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detectada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es </a:t>
            </a:r>
            <a:r>
              <a:rPr dirty="0" sz="1000">
                <a:latin typeface="Arial"/>
                <a:cs typeface="Arial"/>
              </a:rPr>
              <a:t>solventada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sesenta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haya </a:t>
            </a:r>
            <a:r>
              <a:rPr dirty="0" sz="1000">
                <a:latin typeface="Arial"/>
                <a:cs typeface="Arial"/>
              </a:rPr>
              <a:t>iniciado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procedimiento.</a:t>
            </a:r>
            <a:endParaRPr sz="1000">
              <a:latin typeface="Arial"/>
              <a:cs typeface="Arial"/>
            </a:endParaRPr>
          </a:p>
          <a:p>
            <a:pPr algn="just" marL="12700" marR="1397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despacho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K.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fallecimiento,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voluntario,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incapacidad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 del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integrante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permitirá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concluir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amparadas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pedimentos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validados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fallecimiento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designe,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agencia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operación.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8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fallezca,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retire voluntariamente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retire por una incapacidad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permanente, la agencia aduanal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designar,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directivos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previstos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159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participen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concurso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patente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falleció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retiró.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tardar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 meses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fallecimiento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designados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aspirantes,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mejores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evaluación,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6126"/>
            <a:ext cx="5998210" cy="750697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985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aspirantes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designados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evaluaciones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causa </a:t>
            </a:r>
            <a:r>
              <a:rPr dirty="0" sz="1000">
                <a:latin typeface="Arial"/>
                <a:cs typeface="Arial"/>
              </a:rPr>
              <a:t>justificada,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ninguno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apruebe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ocasión,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segunda </a:t>
            </a:r>
            <a:r>
              <a:rPr dirty="0" sz="1000">
                <a:latin typeface="Arial"/>
                <a:cs typeface="Arial"/>
              </a:rPr>
              <a:t>ocasión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evaluaciones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335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concluirá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anticipadamente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culmine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agencia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0">
                <a:latin typeface="Arial"/>
                <a:cs typeface="Arial"/>
              </a:rPr>
              <a:t> aduanal.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ts val="117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L.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socios,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incluidos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una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-10">
                <a:latin typeface="Arial"/>
                <a:cs typeface="Arial"/>
              </a:rPr>
              <a:t> simultánea.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ts val="1150"/>
              </a:lnSpc>
              <a:spcBef>
                <a:spcPts val="1135"/>
              </a:spcBef>
            </a:pPr>
            <a:r>
              <a:rPr dirty="0" sz="1000">
                <a:latin typeface="Arial"/>
                <a:cs typeface="Arial"/>
              </a:rPr>
              <a:t>Tampoco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integrantes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extinguido,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integrantes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10">
                <a:latin typeface="Arial"/>
                <a:cs typeface="Arial"/>
              </a:rPr>
              <a:t>extinción.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extinguida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socio </a:t>
            </a:r>
            <a:r>
              <a:rPr dirty="0" sz="1000">
                <a:latin typeface="Arial"/>
                <a:cs typeface="Arial"/>
              </a:rPr>
              <a:t>inversionista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integrante,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desincorporar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patente </a:t>
            </a:r>
            <a:r>
              <a:rPr dirty="0" sz="1000">
                <a:latin typeface="Arial"/>
                <a:cs typeface="Arial"/>
              </a:rPr>
              <a:t>cancelada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extinguida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situación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167-</a:t>
            </a:r>
            <a:r>
              <a:rPr dirty="0" sz="1000">
                <a:latin typeface="Arial"/>
                <a:cs typeface="Arial"/>
              </a:rPr>
              <a:t>M,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encontrándose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impedido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intervenir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 </a:t>
            </a:r>
            <a:r>
              <a:rPr dirty="0" sz="1000">
                <a:latin typeface="Arial"/>
                <a:cs typeface="Arial"/>
              </a:rPr>
              <a:t>encargadas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dependiente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misma.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ts val="1175"/>
              </a:lnSpc>
              <a:spcBef>
                <a:spcPts val="107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incumplimiento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cancelará.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9525" indent="182880">
              <a:lnSpc>
                <a:spcPct val="963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M.</a:t>
            </a:r>
            <a:r>
              <a:rPr dirty="0" sz="1000" spc="1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integra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desincorporado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independencia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antecedentes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ct val="963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167-</a:t>
            </a:r>
            <a:r>
              <a:rPr dirty="0" sz="1000" b="1">
                <a:latin typeface="Arial"/>
                <a:cs typeface="Arial"/>
              </a:rPr>
              <a:t>N.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167-J,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VI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L,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desincorporados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pudiendo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reactivación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9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una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incorporación,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actualicen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supuestos </a:t>
            </a:r>
            <a:r>
              <a:rPr dirty="0" sz="1000">
                <a:latin typeface="Arial"/>
                <a:cs typeface="Arial"/>
              </a:rPr>
              <a:t>establecidos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artículos 160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 disposiciones jurídicas aplicables,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agencia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iniciar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sancionado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sino </a:t>
            </a:r>
            <a:r>
              <a:rPr dirty="0" sz="1000">
                <a:latin typeface="Arial"/>
                <a:cs typeface="Arial"/>
              </a:rPr>
              <a:t>solamente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concluir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resolución </a:t>
            </a:r>
            <a:r>
              <a:rPr dirty="0" sz="1000">
                <a:latin typeface="Arial"/>
                <a:cs typeface="Arial"/>
              </a:rPr>
              <a:t>respectiva,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 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aduanales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2228850" marR="2223135">
              <a:lnSpc>
                <a:spcPct val="96400"/>
              </a:lnSpc>
            </a:pPr>
            <a:r>
              <a:rPr dirty="0" sz="1100" b="1">
                <a:latin typeface="Arial"/>
                <a:cs typeface="Arial"/>
              </a:rPr>
              <a:t>Sección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Segunda </a:t>
            </a:r>
            <a:r>
              <a:rPr dirty="0" sz="1100" b="1">
                <a:latin typeface="Arial"/>
                <a:cs typeface="Arial"/>
              </a:rPr>
              <a:t>Apoderados</a:t>
            </a:r>
            <a:r>
              <a:rPr dirty="0" sz="1100" spc="-7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aduanales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Sección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071168" y="1514601"/>
            <a:ext cx="170433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168.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616578" y="1659382"/>
            <a:ext cx="3270250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 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071168" y="1923033"/>
            <a:ext cx="170433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169.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4142359" y="2069337"/>
            <a:ext cx="2744470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071168" y="2331465"/>
            <a:ext cx="170433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170.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378577" y="2477770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071168" y="2741422"/>
            <a:ext cx="170433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171.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3616578" y="2886201"/>
            <a:ext cx="3270250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09-04-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2012.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 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071168" y="3150235"/>
            <a:ext cx="170433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172.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888288" y="3296538"/>
            <a:ext cx="5998845" cy="1988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26644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0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ts val="118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173.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 reformado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Cantidades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actualizadas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2006,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09-05-2007,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2008,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01-07-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2010,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2011,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2011.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2089785" marR="2084070" indent="1905">
              <a:lnSpc>
                <a:spcPts val="1270"/>
              </a:lnSpc>
              <a:spcBef>
                <a:spcPts val="5"/>
              </a:spcBef>
            </a:pPr>
            <a:r>
              <a:rPr dirty="0" sz="1100" b="1">
                <a:latin typeface="Arial"/>
                <a:cs typeface="Arial"/>
              </a:rPr>
              <a:t>Sección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Tercera </a:t>
            </a:r>
            <a:r>
              <a:rPr dirty="0" sz="1100" b="1">
                <a:latin typeface="Arial"/>
                <a:cs typeface="Arial"/>
              </a:rPr>
              <a:t>Dictaminadores</a:t>
            </a:r>
            <a:r>
              <a:rPr dirty="0" sz="1100" spc="-7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Aduaneros</a:t>
            </a:r>
            <a:endParaRPr sz="1100">
              <a:latin typeface="Arial"/>
              <a:cs typeface="Arial"/>
            </a:endParaRPr>
          </a:p>
          <a:p>
            <a:pPr marL="12700" marR="12065" indent="182880">
              <a:lnSpc>
                <a:spcPts val="116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174.</a:t>
            </a:r>
            <a:r>
              <a:rPr dirty="0" sz="1000" spc="3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otorgará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dictaminador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ciudadano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mexicano.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539991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5399913"/>
            <a:ext cx="513905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condenado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sentencia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ejecutoriada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delito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intencional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merezca </a:t>
            </a:r>
            <a:r>
              <a:rPr dirty="0" sz="1000">
                <a:latin typeface="Arial"/>
                <a:cs typeface="Arial"/>
              </a:rPr>
              <a:t>pena</a:t>
            </a:r>
            <a:r>
              <a:rPr dirty="0" sz="1000" spc="-10">
                <a:latin typeface="Arial"/>
                <a:cs typeface="Arial"/>
              </a:rPr>
              <a:t> corporal.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583730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lll.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5837301"/>
            <a:ext cx="445516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Gozar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buena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reputación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probidad 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honradez.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6129909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6129909"/>
            <a:ext cx="513270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servidor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militar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6567296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6567296"/>
            <a:ext cx="6165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Derogada.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5338953" y="6713601"/>
            <a:ext cx="1547495" cy="1479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231188" y="697725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1746250" y="6977253"/>
            <a:ext cx="5131435" cy="9080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aprobar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exámenes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practiquen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cuales </a:t>
            </a:r>
            <a:r>
              <a:rPr dirty="0" sz="1000">
                <a:latin typeface="Arial"/>
                <a:cs typeface="Arial"/>
              </a:rPr>
              <a:t>constan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de:</a:t>
            </a:r>
            <a:endParaRPr sz="1000">
              <a:latin typeface="Arial"/>
              <a:cs typeface="Arial"/>
            </a:endParaRPr>
          </a:p>
          <a:p>
            <a:pPr marL="525780" indent="-513080">
              <a:lnSpc>
                <a:spcPct val="100000"/>
              </a:lnSpc>
              <a:spcBef>
                <a:spcPts val="1065"/>
              </a:spcBef>
              <a:buFont typeface="Arial"/>
              <a:buAutoNum type="alphaLcParenR"/>
              <a:tabLst>
                <a:tab pos="525780" algn="l"/>
              </a:tabLst>
            </a:pPr>
            <a:r>
              <a:rPr dirty="0" sz="1000">
                <a:latin typeface="Arial"/>
                <a:cs typeface="Arial"/>
              </a:rPr>
              <a:t>Examen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técnicos;</a:t>
            </a:r>
            <a:endParaRPr sz="1000">
              <a:latin typeface="Arial"/>
              <a:cs typeface="Arial"/>
            </a:endParaRPr>
          </a:p>
          <a:p>
            <a:pPr marL="525780" indent="-513080">
              <a:lnSpc>
                <a:spcPct val="100000"/>
              </a:lnSpc>
              <a:spcBef>
                <a:spcPts val="1105"/>
              </a:spcBef>
              <a:buFont typeface="Arial"/>
              <a:buAutoNum type="alphaLcParenR"/>
              <a:tabLst>
                <a:tab pos="525780" algn="l"/>
              </a:tabLst>
            </a:pPr>
            <a:r>
              <a:rPr dirty="0" sz="1000">
                <a:latin typeface="Arial"/>
                <a:cs typeface="Arial"/>
              </a:rPr>
              <a:t>Psicológico,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746250" y="7998714"/>
            <a:ext cx="13074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525780" algn="l"/>
              </a:tabLst>
            </a:pPr>
            <a:r>
              <a:rPr dirty="0" sz="1000" spc="-25" b="1">
                <a:latin typeface="Arial"/>
                <a:cs typeface="Arial"/>
              </a:rPr>
              <a:t>c)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Confiabilidad.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888288" y="8145018"/>
            <a:ext cx="5998210" cy="9975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42341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ts val="117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años.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93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5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prorrogarse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exámenes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400494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635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jurídicas 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952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dictaminador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ts val="1140"/>
              </a:lnSpc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otorgará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previamente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les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dictaminador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ct val="9560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vigencia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evaluaciones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confiabilidad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señale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175.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dictaminadores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elaboren.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aplique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sanción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consecuencia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cuya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exclusiva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dictaminador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fincará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ninguna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responsabilidad </a:t>
            </a:r>
            <a:r>
              <a:rPr dirty="0" sz="1000">
                <a:latin typeface="Arial"/>
                <a:cs typeface="Arial"/>
              </a:rPr>
              <a:t>adicional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impondrá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sanción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dicho dictaminador.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dictaminadores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144-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5486780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5486780"/>
            <a:ext cx="535432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inherentes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análisis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interpretación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imágenes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tecnología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intrusiva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o,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607047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6070473"/>
            <a:ext cx="535622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evaluaciones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confiabilidad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evaluación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adverso.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071168" y="6509384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6509384"/>
            <a:ext cx="5358130" cy="41020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autorización.</a:t>
            </a:r>
            <a:endParaRPr sz="1000">
              <a:latin typeface="Arial"/>
              <a:cs typeface="Arial"/>
            </a:endParaRPr>
          </a:p>
          <a:p>
            <a:pPr marL="2213610" marR="5080" indent="1592580">
              <a:lnSpc>
                <a:spcPts val="910"/>
              </a:lnSpc>
              <a:spcBef>
                <a:spcPts val="5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2013: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segundo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888288" y="7035165"/>
            <a:ext cx="5993130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 indent="182880">
              <a:lnSpc>
                <a:spcPct val="96000"/>
              </a:lnSpc>
              <a:spcBef>
                <a:spcPts val="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175-A.</a:t>
            </a:r>
            <a:r>
              <a:rPr dirty="0" sz="1000" spc="3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autorizaciones </a:t>
            </a:r>
            <a:r>
              <a:rPr dirty="0" sz="1000">
                <a:latin typeface="Arial"/>
                <a:cs typeface="Arial"/>
              </a:rPr>
              <a:t>otorgadas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faciliten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144-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071168" y="7765542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528317" y="7765542"/>
            <a:ext cx="53511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certificados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radiológica.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071168" y="8204454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528317" y="8204454"/>
            <a:ext cx="5353685" cy="4699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mantenimiento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preventivo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correctivo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infraestructura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dispositivo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continuidad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instrumentos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071168" y="8788095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528317" y="8788095"/>
            <a:ext cx="5358130" cy="2927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75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autorización.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422772" y="1368298"/>
            <a:ext cx="146367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630426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2145538" y="1630426"/>
            <a:ext cx="473900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minerales,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2070862"/>
            <a:ext cx="5140325" cy="157797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8255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computarán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día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independientemente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transbordo.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vía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aérea,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computará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consignatario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almacén.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almacenamiento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gratuita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solamente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maniobras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previo.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376288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3762883"/>
            <a:ext cx="5139055" cy="9105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2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Permitir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consignatario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destinatario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mismas,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liquidado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cargos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aparezcan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contrato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acompañe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aceptación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vayan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transferidas.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aceptado.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4787011"/>
            <a:ext cx="5140325" cy="143192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desconsolidación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desconsolidación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cargos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desconsolidación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permanezcan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almacén.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desconsolidación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únicamente </a:t>
            </a:r>
            <a:r>
              <a:rPr dirty="0" sz="1000">
                <a:latin typeface="Arial"/>
                <a:cs typeface="Arial"/>
              </a:rPr>
              <a:t>procederán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señale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cargos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mercancías.</a:t>
            </a:r>
            <a:endParaRPr sz="1000">
              <a:latin typeface="Arial"/>
              <a:cs typeface="Arial"/>
            </a:endParaRPr>
          </a:p>
          <a:p>
            <a:pPr algn="r" marL="3565525" marR="5080" indent="50165">
              <a:lnSpc>
                <a:spcPts val="910"/>
              </a:lnSpc>
              <a:spcBef>
                <a:spcPts val="2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6334125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6334125"/>
            <a:ext cx="5140325" cy="10242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5%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totalidad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ingresos obtenidos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prestación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manejo, almacenaje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alguna.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mensualmente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pago.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mejorar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infraestructura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06-11-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7474077"/>
            <a:ext cx="5140325" cy="16090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mensualmente,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disminuirse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gastos </a:t>
            </a:r>
            <a:r>
              <a:rPr dirty="0" sz="1000">
                <a:latin typeface="Arial"/>
                <a:cs typeface="Arial"/>
              </a:rPr>
              <a:t>efectuados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obras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 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complementarias,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disminuirse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agregado </a:t>
            </a:r>
            <a:r>
              <a:rPr dirty="0" sz="1000">
                <a:latin typeface="Arial"/>
                <a:cs typeface="Arial"/>
              </a:rPr>
              <a:t>trasladado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obras.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06-11-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>
              <a:lnSpc>
                <a:spcPct val="957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lugares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habilitados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prestación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presten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custodia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considerarán </a:t>
            </a:r>
            <a:r>
              <a:rPr dirty="0" sz="1000">
                <a:latin typeface="Arial"/>
                <a:cs typeface="Arial"/>
              </a:rPr>
              <a:t>distintos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conforman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1553"/>
            <a:ext cx="5991860" cy="1116330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algn="ctr" marL="2167890" marR="2154555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Título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Octavo </a:t>
            </a:r>
            <a:r>
              <a:rPr dirty="0" sz="1100" b="1">
                <a:latin typeface="Arial"/>
                <a:cs typeface="Arial"/>
              </a:rPr>
              <a:t>Infracciones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sanciones</a:t>
            </a:r>
            <a:endParaRPr sz="1100">
              <a:latin typeface="Arial"/>
              <a:cs typeface="Arial"/>
            </a:endParaRPr>
          </a:p>
          <a:p>
            <a:pPr algn="ctr" marL="5080">
              <a:lnSpc>
                <a:spcPct val="100000"/>
              </a:lnSpc>
              <a:spcBef>
                <a:spcPts val="1180"/>
              </a:spcBef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Unico</a:t>
            </a:r>
            <a:endParaRPr sz="1100">
              <a:latin typeface="Arial"/>
              <a:cs typeface="Arial"/>
            </a:endParaRPr>
          </a:p>
          <a:p>
            <a:pPr marL="12700" marR="5080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0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176.</a:t>
            </a:r>
            <a:r>
              <a:rPr dirty="0" sz="1000" spc="3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quien </a:t>
            </a:r>
            <a:r>
              <a:rPr dirty="0" sz="1000">
                <a:latin typeface="Arial"/>
                <a:cs typeface="Arial"/>
              </a:rPr>
              <a:t>introduzca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casos: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741422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741422"/>
            <a:ext cx="513334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Omitiendo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cubrirse.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3179190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3179190"/>
            <a:ext cx="5140325" cy="102425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Sin permiso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 competentes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 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pedimento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descargo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cualesquiera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Normas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compromisos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internacionales, </a:t>
            </a:r>
            <a:r>
              <a:rPr dirty="0" sz="1000">
                <a:latin typeface="Arial"/>
                <a:cs typeface="Arial"/>
              </a:rPr>
              <a:t>requerimientos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regulación.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4319142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4319142"/>
            <a:ext cx="5140325" cy="73215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71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prohibida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importaciones </a:t>
            </a:r>
            <a:r>
              <a:rPr dirty="0" sz="1000">
                <a:latin typeface="Arial"/>
                <a:cs typeface="Arial"/>
              </a:rPr>
              <a:t>temporales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programa.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516496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5164963"/>
            <a:ext cx="513334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6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idóneos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inequívocamente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dirigidos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consuman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ajenas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voluntad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575043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5750433"/>
            <a:ext cx="513397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0">
                <a:latin typeface="Arial"/>
                <a:cs typeface="Arial"/>
              </a:rPr>
              <a:t> anteriores.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618782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6187821"/>
            <a:ext cx="5140325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143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 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pretendan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fiscalizados </a:t>
            </a:r>
            <a:r>
              <a:rPr dirty="0" sz="1000">
                <a:latin typeface="Arial"/>
                <a:cs typeface="Arial"/>
              </a:rPr>
              <a:t>sin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 sido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entregadas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legalmente 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 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autorizadas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ello.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6888860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6888860"/>
            <a:ext cx="5140325" cy="8788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98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resultado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encontrarse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señalado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reconocimiento.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231188" y="7882890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746250" y="7882890"/>
            <a:ext cx="5140325" cy="5854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98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desvíen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rutas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transportadas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tránsito interno.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231188" y="8583930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746250" y="8583930"/>
            <a:ext cx="5140325" cy="43942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079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 spc="-10">
                <a:latin typeface="Arial"/>
                <a:cs typeface="Arial"/>
              </a:rPr>
              <a:t>autorizada.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514601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514601"/>
            <a:ext cx="5140325" cy="102425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762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tenencia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 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sometieron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mismo.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considera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exigible,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2653029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2653029"/>
            <a:ext cx="5140325" cy="10248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715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Cuando 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denominación 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 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proveedor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transmisión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37-A,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I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59-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referencia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declarado,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inexistentes;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localizar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proveedor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importador.</a:t>
            </a:r>
            <a:endParaRPr sz="1000">
              <a:latin typeface="Arial"/>
              <a:cs typeface="Arial"/>
            </a:endParaRPr>
          </a:p>
          <a:p>
            <a:pPr marL="177609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888288" y="3793363"/>
            <a:ext cx="599313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 indent="182880">
              <a:lnSpc>
                <a:spcPts val="1150"/>
              </a:lnSpc>
              <a:spcBef>
                <a:spcPts val="17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177. </a:t>
            </a:r>
            <a:r>
              <a:rPr dirty="0" sz="1000">
                <a:latin typeface="Arial"/>
                <a:cs typeface="Arial"/>
              </a:rPr>
              <a:t>Se presumen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cometidas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 spc="-10">
                <a:latin typeface="Arial"/>
                <a:cs typeface="Arial"/>
              </a:rPr>
              <a:t>cuando: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423075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4230751"/>
            <a:ext cx="513207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Se descarguen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subrepticiamente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extranjeras de 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 </a:t>
            </a:r>
            <a:r>
              <a:rPr dirty="0" sz="1000" spc="-25">
                <a:latin typeface="Arial"/>
                <a:cs typeface="Arial"/>
              </a:rPr>
              <a:t>aun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rancho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abastecimiento.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466966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4669663"/>
            <a:ext cx="5139055" cy="6165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aeronave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aterrice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tráfico </a:t>
            </a:r>
            <a:r>
              <a:rPr dirty="0" sz="1000">
                <a:latin typeface="Arial"/>
                <a:cs typeface="Arial"/>
              </a:rPr>
              <a:t>internacional,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fuerza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transbordo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aeronaves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 mercancía extranjera, sin haber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 </a:t>
            </a:r>
            <a:r>
              <a:rPr dirty="0" sz="1000" spc="-10">
                <a:latin typeface="Arial"/>
                <a:cs typeface="Arial"/>
              </a:rPr>
              <a:t>previstos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13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539991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5399913"/>
            <a:ext cx="5140325" cy="10229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889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fueron </a:t>
            </a:r>
            <a:r>
              <a:rPr dirty="0" sz="1000">
                <a:latin typeface="Arial"/>
                <a:cs typeface="Arial"/>
              </a:rPr>
              <a:t>retornadas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 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llevará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programa.</a:t>
            </a:r>
            <a:endParaRPr sz="1000">
              <a:latin typeface="Arial"/>
              <a:cs typeface="Arial"/>
            </a:endParaRPr>
          </a:p>
          <a:p>
            <a:pPr marL="1114425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 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1996.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653834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6538341"/>
            <a:ext cx="513461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ocultas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artificio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pasar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inadvertida,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prohibida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restringida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7122032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7122032"/>
            <a:ext cx="482092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231188" y="741464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746250" y="7414641"/>
            <a:ext cx="5133975" cy="32575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ts val="1170"/>
              </a:lnSpc>
              <a:spcBef>
                <a:spcPts val="160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 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país,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 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Ley,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marbetes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tengan.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231188" y="7853933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746250" y="7853933"/>
            <a:ext cx="513334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marbetes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sellos 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231188" y="8291321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1746250" y="8291321"/>
            <a:ext cx="5135880" cy="76263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susceptibles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identificadas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individualmente,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consigne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datos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comercialización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serie,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marca,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modelo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defecto,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especificaciones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comerciales </a:t>
            </a:r>
            <a:r>
              <a:rPr dirty="0" sz="1000">
                <a:latin typeface="Arial"/>
                <a:cs typeface="Arial"/>
              </a:rPr>
              <a:t>necesarias 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identificar 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distinguirlas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dichos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7" name="object 2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9822"/>
            <a:ext cx="5140325" cy="5842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143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existan.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presunción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salvo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 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06933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069338"/>
            <a:ext cx="514032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exhiban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definitivamente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muestrarios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</a:t>
            </a:r>
            <a:r>
              <a:rPr dirty="0" sz="1000" spc="-10">
                <a:latin typeface="Arial"/>
                <a:cs typeface="Arial"/>
              </a:rPr>
              <a:t> temporalmente.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2653029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2653029"/>
            <a:ext cx="513842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 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3092323"/>
            <a:ext cx="221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XI.-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3092323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4075303" y="3237102"/>
            <a:ext cx="281114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1996.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3500754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3500754"/>
            <a:ext cx="5140325" cy="131572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35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introduzca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inferior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50%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72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73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siempre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aportados,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 y,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10">
                <a:latin typeface="Arial"/>
                <a:cs typeface="Arial"/>
              </a:rPr>
              <a:t> compensatorias.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888288" y="4931791"/>
            <a:ext cx="598868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178.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establecidas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5370957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5370957"/>
            <a:ext cx="5140325" cy="43942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016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130%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150%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cubierto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correspondía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pagar.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5927217"/>
            <a:ext cx="5140325" cy="437515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13335">
              <a:lnSpc>
                <a:spcPts val="1140"/>
              </a:lnSpc>
              <a:spcBef>
                <a:spcPts val="18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cometida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impondrá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80%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120% 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marL="309181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648042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6480429"/>
            <a:ext cx="513778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$6,640.00</a:t>
            </a:r>
            <a:r>
              <a:rPr dirty="0" sz="1000" spc="3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$16,570.00</a:t>
            </a:r>
            <a:r>
              <a:rPr dirty="0" sz="1000" spc="30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vehículos.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321053" y="6771513"/>
            <a:ext cx="5565775" cy="38290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ts val="94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25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25" i="1">
                <a:solidFill>
                  <a:srgbClr val="CC3300"/>
                </a:solidFill>
                <a:latin typeface="Times New Roman"/>
                <a:cs typeface="Times New Roman"/>
              </a:rPr>
              <a:t>07-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2010,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231188" y="7268336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746250" y="7268336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4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70%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100%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prohibida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programa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III.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231188" y="811606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1746250" y="8116061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79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70%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100%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restricciones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normas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comercial.</a:t>
            </a:r>
            <a:endParaRPr sz="1000">
              <a:latin typeface="Arial"/>
              <a:cs typeface="Arial"/>
            </a:endParaRPr>
          </a:p>
          <a:p>
            <a:pPr marL="198945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3842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100%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150%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declaradas,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mencionada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1805686"/>
            <a:ext cx="221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VI.-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1805686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79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5%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 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1996.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361945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361945"/>
            <a:ext cx="5140325" cy="43942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143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70%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100%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valor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2916681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2916681"/>
            <a:ext cx="5140325" cy="43942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825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20%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347179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3471798"/>
            <a:ext cx="5140325" cy="87820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9525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70% 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100%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 comercial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exentas,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efectuó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incurrirá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446392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4463923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16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70%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100%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 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502018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592325" y="5020183"/>
            <a:ext cx="5294630" cy="84772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6637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177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130%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150%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haberse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definitiva.</a:t>
            </a:r>
            <a:endParaRPr sz="1000">
              <a:latin typeface="Arial"/>
              <a:cs typeface="Arial"/>
            </a:endParaRPr>
          </a:p>
          <a:p>
            <a:pPr marL="12700" marR="5080" indent="3679190">
              <a:lnSpc>
                <a:spcPts val="910"/>
              </a:lnSpc>
              <a:spcBef>
                <a:spcPts val="2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1998: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los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párrafos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segundo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(antes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por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1996)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y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tercero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888288" y="5983604"/>
            <a:ext cx="5995670" cy="120015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7620" indent="182880">
              <a:lnSpc>
                <a:spcPct val="96500"/>
              </a:lnSpc>
              <a:spcBef>
                <a:spcPts val="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179.</a:t>
            </a:r>
            <a:r>
              <a:rPr dirty="0" sz="1000" spc="2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enajene, </a:t>
            </a:r>
            <a:r>
              <a:rPr dirty="0" sz="1000">
                <a:latin typeface="Arial"/>
                <a:cs typeface="Arial"/>
              </a:rPr>
              <a:t>comercie,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adquiera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país.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toca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adquisición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tales: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06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Alimentos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bebidas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consuma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ropa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vista.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231188" y="729729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746250" y="7297293"/>
            <a:ext cx="513715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Cosméticos,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sanitarios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aseo,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lociones,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perfumes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medicamentos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 spc="-10">
                <a:latin typeface="Arial"/>
                <a:cs typeface="Arial"/>
              </a:rPr>
              <a:t>utilice.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888288" y="7736585"/>
            <a:ext cx="5996305" cy="90931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55600">
              <a:lnSpc>
                <a:spcPct val="100000"/>
              </a:lnSpc>
              <a:spcBef>
                <a:spcPts val="95"/>
              </a:spcBef>
              <a:tabLst>
                <a:tab pos="870585" algn="l"/>
              </a:tabLst>
            </a:pPr>
            <a:r>
              <a:rPr dirty="0" sz="1000" spc="-20" b="1">
                <a:latin typeface="Arial"/>
                <a:cs typeface="Arial"/>
              </a:rPr>
              <a:t>III.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domésticos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habitación.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180.</a:t>
            </a:r>
            <a:r>
              <a:rPr dirty="0" sz="1000" spc="2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circulación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indebida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quienes </a:t>
            </a:r>
            <a:r>
              <a:rPr dirty="0" sz="1000">
                <a:latin typeface="Arial"/>
                <a:cs typeface="Arial"/>
              </a:rPr>
              <a:t>circulen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sujetarse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circulación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estar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zonas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restringido.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24276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9525" indent="182880">
              <a:lnSpc>
                <a:spcPct val="96500"/>
              </a:lnSpc>
              <a:spcBef>
                <a:spcPts val="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180-A.</a:t>
            </a:r>
            <a:r>
              <a:rPr dirty="0" sz="1000" spc="2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indebido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fiscal,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diligencia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sin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181.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impondrá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$1,000.00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$1,500.00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actualización,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cometa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180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180-A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5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del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aporten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cantidad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imponga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liberados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multa.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182.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quienes: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10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3909186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2145538" y="3909186"/>
            <a:ext cx="4735830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Destinen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concedida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franquicia, </a:t>
            </a:r>
            <a:r>
              <a:rPr dirty="0" sz="1000">
                <a:latin typeface="Arial"/>
                <a:cs typeface="Arial"/>
              </a:rPr>
              <a:t>exención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reducción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eximido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determinó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otorgamiento.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4639183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2145538" y="4639183"/>
            <a:ext cx="473392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Trasladen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beneficio.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5078095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2145538" y="5078095"/>
            <a:ext cx="42513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beneficiario.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5370957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d)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2145538" y="5370957"/>
            <a:ext cx="473519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Enajenen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adquieran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importados 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faciliten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5808345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e)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2145538" y="5808345"/>
            <a:ext cx="473392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Enajenen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adquieran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franquicia,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fronteriza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ellas.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6245733"/>
            <a:ext cx="1111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f)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2145538" y="6245733"/>
            <a:ext cx="473519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Faciliten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zonas.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6684644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6684644"/>
            <a:ext cx="5139055" cy="909319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Excedan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concedido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internadas </a:t>
            </a:r>
            <a:r>
              <a:rPr dirty="0" sz="1000">
                <a:latin typeface="Arial"/>
                <a:cs typeface="Arial"/>
              </a:rPr>
              <a:t>temporalmente;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temporales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vehículos; </a:t>
            </a:r>
            <a:r>
              <a:rPr dirty="0" sz="1000">
                <a:latin typeface="Arial"/>
                <a:cs typeface="Arial"/>
              </a:rPr>
              <a:t>transformen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debieron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cualquier </a:t>
            </a:r>
            <a:r>
              <a:rPr dirty="0" sz="1000">
                <a:latin typeface="Arial"/>
                <a:cs typeface="Arial"/>
              </a:rPr>
              <a:t>otra forma violen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regulen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 aduanero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</a:t>
            </a:r>
            <a:r>
              <a:rPr dirty="0" sz="1000" spc="-10">
                <a:latin typeface="Arial"/>
                <a:cs typeface="Arial"/>
              </a:rPr>
              <a:t>cuanto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específica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231188" y="7707630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746250" y="7707630"/>
            <a:ext cx="5140325" cy="10229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estancia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vehículos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franquicia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permanecer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definitivamente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residencia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referidas.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3524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Retiren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operar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1951989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1951989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79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concedido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 </a:t>
            </a:r>
            <a:r>
              <a:rPr dirty="0" sz="1000" spc="-10">
                <a:latin typeface="Arial"/>
                <a:cs typeface="Arial"/>
              </a:rPr>
              <a:t>interno.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506726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506726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9525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Transmitan,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proporcionen,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dispositivo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impresión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concluidos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fiscalizados.</a:t>
            </a:r>
            <a:endParaRPr sz="1000">
              <a:latin typeface="Arial"/>
              <a:cs typeface="Arial"/>
            </a:endParaRPr>
          </a:p>
          <a:p>
            <a:pPr marL="177609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3354451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3354451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985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desistimiento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transmita,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proporcione,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dispositivo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medio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impresión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salida.</a:t>
            </a:r>
            <a:endParaRPr sz="1000">
              <a:latin typeface="Arial"/>
              <a:cs typeface="Arial"/>
            </a:endParaRPr>
          </a:p>
          <a:p>
            <a:pPr marL="177609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888288" y="4201795"/>
            <a:ext cx="599440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183.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relacionadas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182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463918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4639183"/>
            <a:ext cx="5139055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130%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150%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franquicia,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exención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reducción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concedida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70%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100%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eximido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restricciones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 a),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5372480"/>
            <a:ext cx="5140325" cy="875030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algn="just" marL="12700" marR="7620">
              <a:lnSpc>
                <a:spcPct val="95500"/>
              </a:lnSpc>
              <a:spcBef>
                <a:spcPts val="150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30%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50%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habría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tenido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cubrirse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15%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30%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exentas,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</a:t>
            </a:r>
            <a:endParaRPr sz="1000">
              <a:latin typeface="Arial"/>
              <a:cs typeface="Arial"/>
            </a:endParaRPr>
          </a:p>
          <a:p>
            <a:pPr algn="just" marL="12700" marR="9525">
              <a:lnSpc>
                <a:spcPts val="1150"/>
              </a:lnSpc>
              <a:spcBef>
                <a:spcPts val="30"/>
              </a:spcBef>
            </a:pPr>
            <a:r>
              <a:rPr dirty="0" sz="1000">
                <a:latin typeface="Arial"/>
                <a:cs typeface="Arial"/>
              </a:rPr>
              <a:t>e)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III.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veleros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turísticos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15%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6363080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6363080"/>
            <a:ext cx="5139690" cy="76263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consistió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concedidos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internación,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$2,670.00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$4,030.00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espontánea,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>
                <a:latin typeface="Arial"/>
                <a:cs typeface="Arial"/>
              </a:rPr>
              <a:t>que transcurra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vencimiento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 el retorno.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multa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196136" y="7093077"/>
            <a:ext cx="5690870" cy="7054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715">
              <a:lnSpc>
                <a:spcPts val="940"/>
              </a:lnSpc>
              <a:spcBef>
                <a:spcPts val="100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del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marL="562610" marR="9525">
              <a:lnSpc>
                <a:spcPts val="116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retornen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espontánea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temporalmente.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231188" y="7911845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746250" y="7911845"/>
            <a:ext cx="5140325" cy="848994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952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trate,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30%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50%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exentas,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internadas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es </a:t>
            </a:r>
            <a:r>
              <a:rPr dirty="0" sz="1000">
                <a:latin typeface="Arial"/>
                <a:cs typeface="Arial"/>
              </a:rPr>
              <a:t>descubierta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autoridad.</a:t>
            </a:r>
            <a:endParaRPr sz="1000">
              <a:latin typeface="Arial"/>
              <a:cs typeface="Arial"/>
            </a:endParaRPr>
          </a:p>
          <a:p>
            <a:pPr marL="1817370" marR="5080" indent="1798320">
              <a:lnSpc>
                <a:spcPts val="919"/>
              </a:lnSpc>
              <a:spcBef>
                <a:spcPts val="1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1998: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esta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segundo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160">
              <a:lnSpc>
                <a:spcPts val="1160"/>
              </a:lnSpc>
              <a:spcBef>
                <a:spcPts val="165"/>
              </a:spcBef>
              <a:tabLst>
                <a:tab pos="450850" algn="l"/>
                <a:tab pos="1229995" algn="l"/>
                <a:tab pos="1530350" algn="l"/>
                <a:tab pos="1912620" algn="l"/>
                <a:tab pos="2142490" algn="l"/>
                <a:tab pos="2526030" algn="l"/>
                <a:tab pos="2824480" algn="l"/>
                <a:tab pos="3230880" algn="l"/>
                <a:tab pos="3902710" algn="l"/>
                <a:tab pos="4173220" algn="l"/>
                <a:tab pos="4465320" algn="l"/>
              </a:tabLst>
            </a:pPr>
            <a:r>
              <a:rPr dirty="0" sz="1000" spc="-10">
                <a:latin typeface="Arial"/>
                <a:cs typeface="Arial"/>
              </a:rPr>
              <a:t>Multa</a:t>
            </a:r>
            <a:r>
              <a:rPr dirty="0" sz="1000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equivalente</a:t>
            </a:r>
            <a:r>
              <a:rPr dirty="0" sz="1000">
                <a:latin typeface="Arial"/>
                <a:cs typeface="Arial"/>
              </a:rPr>
              <a:t>	</a:t>
            </a:r>
            <a:r>
              <a:rPr dirty="0" sz="1000" spc="-25">
                <a:latin typeface="Arial"/>
                <a:cs typeface="Arial"/>
              </a:rPr>
              <a:t>del</a:t>
            </a:r>
            <a:r>
              <a:rPr dirty="0" sz="1000">
                <a:latin typeface="Arial"/>
                <a:cs typeface="Arial"/>
              </a:rPr>
              <a:t>	</a:t>
            </a:r>
            <a:r>
              <a:rPr dirty="0" sz="1000" spc="-25">
                <a:latin typeface="Arial"/>
                <a:cs typeface="Arial"/>
              </a:rPr>
              <a:t>30%</a:t>
            </a:r>
            <a:r>
              <a:rPr dirty="0" sz="1000">
                <a:latin typeface="Arial"/>
                <a:cs typeface="Arial"/>
              </a:rPr>
              <a:t>	</a:t>
            </a:r>
            <a:r>
              <a:rPr dirty="0" sz="1000" spc="-25">
                <a:latin typeface="Arial"/>
                <a:cs typeface="Arial"/>
              </a:rPr>
              <a:t>al</a:t>
            </a:r>
            <a:r>
              <a:rPr dirty="0" sz="1000">
                <a:latin typeface="Arial"/>
                <a:cs typeface="Arial"/>
              </a:rPr>
              <a:t>	</a:t>
            </a:r>
            <a:r>
              <a:rPr dirty="0" sz="1000" spc="-25">
                <a:latin typeface="Arial"/>
                <a:cs typeface="Arial"/>
              </a:rPr>
              <a:t>50%</a:t>
            </a:r>
            <a:r>
              <a:rPr dirty="0" sz="1000">
                <a:latin typeface="Arial"/>
                <a:cs typeface="Arial"/>
              </a:rPr>
              <a:t>	</a:t>
            </a:r>
            <a:r>
              <a:rPr dirty="0" sz="1000" spc="-25">
                <a:latin typeface="Arial"/>
                <a:cs typeface="Arial"/>
              </a:rPr>
              <a:t>del</a:t>
            </a:r>
            <a:r>
              <a:rPr dirty="0" sz="1000">
                <a:latin typeface="Arial"/>
                <a:cs typeface="Arial"/>
              </a:rPr>
              <a:t>	</a:t>
            </a:r>
            <a:r>
              <a:rPr dirty="0" sz="1000" spc="-20">
                <a:latin typeface="Arial"/>
                <a:cs typeface="Arial"/>
              </a:rPr>
              <a:t>valor</a:t>
            </a:r>
            <a:r>
              <a:rPr dirty="0" sz="1000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comercial</a:t>
            </a:r>
            <a:r>
              <a:rPr dirty="0" sz="1000">
                <a:latin typeface="Arial"/>
                <a:cs typeface="Arial"/>
              </a:rPr>
              <a:t>	</a:t>
            </a:r>
            <a:r>
              <a:rPr dirty="0" sz="1000" spc="-25">
                <a:latin typeface="Arial"/>
                <a:cs typeface="Arial"/>
              </a:rPr>
              <a:t>de</a:t>
            </a:r>
            <a:r>
              <a:rPr dirty="0" sz="1000">
                <a:latin typeface="Arial"/>
                <a:cs typeface="Arial"/>
              </a:rPr>
              <a:t>	</a:t>
            </a:r>
            <a:r>
              <a:rPr dirty="0" sz="1000" spc="-25">
                <a:latin typeface="Arial"/>
                <a:cs typeface="Arial"/>
              </a:rPr>
              <a:t>las</a:t>
            </a:r>
            <a:r>
              <a:rPr dirty="0" sz="1000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correspondientes,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casos.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092504" y="1923033"/>
            <a:ext cx="5794375" cy="5276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51130">
              <a:lnSpc>
                <a:spcPts val="1180"/>
              </a:lnSpc>
              <a:spcBef>
                <a:spcPts val="95"/>
              </a:spcBef>
              <a:tabLst>
                <a:tab pos="666115" algn="l"/>
              </a:tabLst>
            </a:pPr>
            <a:r>
              <a:rPr dirty="0" sz="1000" spc="-25" b="1">
                <a:latin typeface="Arial"/>
                <a:cs typeface="Arial"/>
              </a:rPr>
              <a:t>V.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$99,440.00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$132,580.00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  <a:p>
            <a:pPr algn="r" marL="12700" marR="5080" indent="4206240">
              <a:lnSpc>
                <a:spcPts val="910"/>
              </a:lnSpc>
              <a:spcBef>
                <a:spcPts val="5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0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2566162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2566162"/>
            <a:ext cx="5140325" cy="43942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206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70%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100%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 V,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3121278"/>
            <a:ext cx="5998210" cy="21920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183-A.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pasarán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  <a:p>
            <a:pPr algn="just" marL="465455" marR="13970" indent="-270510">
              <a:lnSpc>
                <a:spcPts val="1160"/>
              </a:lnSpc>
              <a:spcBef>
                <a:spcPts val="112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retiradas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establecido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144-A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just" marL="466090" marR="5080" indent="-271145">
              <a:lnSpc>
                <a:spcPct val="96000"/>
              </a:lnSpc>
              <a:spcBef>
                <a:spcPts val="111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proveedor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37-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59-A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considerando,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inexistentes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localizar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proveedor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importador,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domicilio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clave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hubiera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solicitado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071168" y="542886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345438" y="5428869"/>
            <a:ext cx="5539105" cy="76263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efectuó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sobrantes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detectados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registrada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último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071168" y="6305169"/>
            <a:ext cx="5815330" cy="231013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284480" marR="7620" indent="-272415">
              <a:lnSpc>
                <a:spcPct val="96000"/>
              </a:lnSpc>
              <a:spcBef>
                <a:spcPts val="140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infractor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aduanera.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rectificación,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documento </a:t>
            </a:r>
            <a:r>
              <a:rPr dirty="0" sz="1000" spc="-10">
                <a:latin typeface="Arial"/>
                <a:cs typeface="Arial"/>
              </a:rPr>
              <a:t>electrónico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arancelarias.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5"/>
              </a:spcBef>
            </a:pPr>
            <a:endParaRPr sz="800">
              <a:latin typeface="Times New Roman"/>
              <a:cs typeface="Times New Roman"/>
            </a:endParaRPr>
          </a:p>
          <a:p>
            <a:pPr marL="286385" indent="-273685">
              <a:lnSpc>
                <a:spcPts val="1180"/>
              </a:lnSpc>
              <a:buFont typeface="Arial"/>
              <a:buAutoNum type="romanUcPeriod" startAt="5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284480" marR="12065" indent="-272415">
              <a:lnSpc>
                <a:spcPts val="1160"/>
              </a:lnSpc>
              <a:buFont typeface="Arial"/>
              <a:buAutoNum type="romanUcPeriod" startAt="6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182,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yates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veleros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turísticos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marL="285750" indent="-273050">
              <a:lnSpc>
                <a:spcPct val="100000"/>
              </a:lnSpc>
              <a:spcBef>
                <a:spcPts val="1065"/>
              </a:spcBef>
              <a:buFont typeface="Arial"/>
              <a:buAutoNum type="romanUcPeriod" startAt="6"/>
              <a:tabLst>
                <a:tab pos="285750" algn="l"/>
              </a:tabLst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 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113855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079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existiere imposibilidad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 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Federal,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 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correspondan.</a:t>
            </a:r>
            <a:endParaRPr sz="1000">
              <a:latin typeface="Arial"/>
              <a:cs typeface="Arial"/>
            </a:endParaRPr>
          </a:p>
          <a:p>
            <a:pPr marL="443420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184.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presentar,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declaraciones,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quienes: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624074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624074"/>
            <a:ext cx="5140325" cy="131572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715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dispositivo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hagan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extemporánea,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introducen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extraen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transporten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almacenen,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avisos,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anexos, </a:t>
            </a:r>
            <a:r>
              <a:rPr dirty="0" sz="1000">
                <a:latin typeface="Arial"/>
                <a:cs typeface="Arial"/>
              </a:rPr>
              <a:t>declaraciones,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imponga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tales obligaciones.</a:t>
            </a:r>
            <a:endParaRPr sz="1000">
              <a:latin typeface="Arial"/>
              <a:cs typeface="Arial"/>
            </a:endParaRPr>
          </a:p>
          <a:p>
            <a:pPr marL="146494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405549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4055491"/>
            <a:ext cx="513842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requeridos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requerimiento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449440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4494403"/>
            <a:ext cx="5140325" cy="43942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206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Transmitan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fracciones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omitiendo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dato.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5049139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5049139"/>
            <a:ext cx="5140325" cy="11696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71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presentar,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hagan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extemporáneamente,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cumplimiento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materia de regulaciones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restricciones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presentación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pedimento.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rectificación,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6334125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6334125"/>
            <a:ext cx="51333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estadística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formulen,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grabada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magnético,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incompleta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falsa.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677151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6771513"/>
            <a:ext cx="5139690" cy="10560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Transmitan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barras </a:t>
            </a:r>
            <a:r>
              <a:rPr dirty="0" sz="1000">
                <a:latin typeface="Arial"/>
                <a:cs typeface="Arial"/>
              </a:rPr>
              <a:t>impreso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módulo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barras </a:t>
            </a:r>
            <a:r>
              <a:rPr dirty="0" sz="1000">
                <a:latin typeface="Arial"/>
                <a:cs typeface="Arial"/>
              </a:rPr>
              <a:t>mal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impreso.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falta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impresión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barras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considerará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sea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pedimento.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7942326"/>
            <a:ext cx="5140325" cy="113855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985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37-A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39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dispositivo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requerida,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declarada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falta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dicho </a:t>
            </a:r>
            <a:r>
              <a:rPr dirty="0" sz="1000">
                <a:latin typeface="Arial"/>
                <a:cs typeface="Arial"/>
              </a:rPr>
              <a:t>dispositivo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medio,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consignada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10">
                <a:latin typeface="Arial"/>
                <a:cs typeface="Arial"/>
              </a:rPr>
              <a:t> consolidado.</a:t>
            </a:r>
            <a:endParaRPr sz="1000">
              <a:latin typeface="Arial"/>
              <a:cs typeface="Arial"/>
            </a:endParaRPr>
          </a:p>
          <a:p>
            <a:pPr marL="3039745" marR="5080" indent="548640">
              <a:lnSpc>
                <a:spcPts val="910"/>
              </a:lnSpc>
              <a:spcBef>
                <a:spcPts val="2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514601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514601"/>
            <a:ext cx="51352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imprimir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barras.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1953514"/>
            <a:ext cx="5140325" cy="70167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762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37-A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39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dispositivo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situación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impida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lectura.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2770377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2770377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9525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consigo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cheques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órdenes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cualquier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combinación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superiores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moneda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dólares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América.</a:t>
            </a:r>
            <a:endParaRPr sz="1000">
              <a:latin typeface="Arial"/>
              <a:cs typeface="Arial"/>
            </a:endParaRPr>
          </a:p>
          <a:p>
            <a:pPr marL="251523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 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361810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3618103"/>
            <a:ext cx="339597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electrónicamente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información: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4726" y="3909186"/>
            <a:ext cx="5142230" cy="87820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372110" marR="11430" indent="-360045">
              <a:lnSpc>
                <a:spcPts val="1160"/>
              </a:lnSpc>
              <a:spcBef>
                <a:spcPts val="165"/>
              </a:spcBef>
              <a:buFont typeface="Arial"/>
              <a:buAutoNum type="alphaLcParenR"/>
              <a:tabLst>
                <a:tab pos="372110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tripulante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7o.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marL="372110" marR="13335" indent="-360045">
              <a:lnSpc>
                <a:spcPts val="1160"/>
              </a:lnSpc>
              <a:spcBef>
                <a:spcPts val="1135"/>
              </a:spcBef>
              <a:buFont typeface="Arial"/>
              <a:buAutoNum type="alphaLcParenR"/>
              <a:tabLst>
                <a:tab pos="372110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vayan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arribar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4902835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4902835"/>
            <a:ext cx="472186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 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7o.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5195442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5195442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módulo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módulo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bancario,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pedimento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aduaneras.</a:t>
            </a:r>
            <a:endParaRPr sz="1000">
              <a:latin typeface="Arial"/>
              <a:cs typeface="Arial"/>
            </a:endParaRPr>
          </a:p>
          <a:p>
            <a:pPr marL="177609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 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6041517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6041517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16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hagan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extemporáneamente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semestral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87,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6596253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6596253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762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Transmitan y,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</a:t>
            </a:r>
            <a:r>
              <a:rPr dirty="0" sz="1000" spc="-10">
                <a:latin typeface="Arial"/>
                <a:cs typeface="Arial"/>
              </a:rPr>
              <a:t>importen, </a:t>
            </a:r>
            <a:r>
              <a:rPr dirty="0" sz="1000">
                <a:latin typeface="Arial"/>
                <a:cs typeface="Arial"/>
              </a:rPr>
              <a:t>omitiendo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clave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proveedor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7297293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7297293"/>
            <a:ext cx="5140325" cy="44132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333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asienten datos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inexactos en relación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 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 de 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oficiales </a:t>
            </a:r>
            <a:r>
              <a:rPr dirty="0" sz="1000">
                <a:latin typeface="Arial"/>
                <a:cs typeface="Arial"/>
              </a:rPr>
              <a:t>mexicanas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231188" y="7853933"/>
            <a:ext cx="22860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746250" y="7853933"/>
            <a:ext cx="5140325" cy="10229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889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valores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mensajería,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extraer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territorio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cheques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extranjeros, </a:t>
            </a:r>
            <a:r>
              <a:rPr dirty="0" sz="1000">
                <a:latin typeface="Arial"/>
                <a:cs typeface="Arial"/>
              </a:rPr>
              <a:t>órdenes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cobrar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combinación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ellos, </a:t>
            </a:r>
            <a:r>
              <a:rPr dirty="0" sz="1000">
                <a:latin typeface="Arial"/>
                <a:cs typeface="Arial"/>
              </a:rPr>
              <a:t>superiores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dólares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América.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40325" cy="73215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016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cheques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órdenes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una </a:t>
            </a:r>
            <a:r>
              <a:rPr dirty="0" sz="1000">
                <a:latin typeface="Arial"/>
                <a:cs typeface="Arial"/>
              </a:rPr>
              <a:t>combinación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manifestado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 párrafo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9o.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2215641"/>
            <a:ext cx="30035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2215641"/>
            <a:ext cx="6165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Derogada.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4075303" y="2360422"/>
            <a:ext cx="281114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2624074"/>
            <a:ext cx="3352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2624074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888288" y="2770377"/>
            <a:ext cx="5998210" cy="88074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19913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64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184-A.</a:t>
            </a:r>
            <a:r>
              <a:rPr dirty="0" sz="1000" spc="30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información </a:t>
            </a:r>
            <a:r>
              <a:rPr dirty="0" sz="1000">
                <a:latin typeface="Arial"/>
                <a:cs typeface="Arial"/>
              </a:rPr>
              <a:t>referente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comercialización,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relativos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transportación,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59-A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 spc="-10">
                <a:latin typeface="Arial"/>
                <a:cs typeface="Arial"/>
              </a:rPr>
              <a:t>siguientes: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071168" y="376288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528317" y="3762883"/>
            <a:ext cx="53492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falsos,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datos </a:t>
            </a:r>
            <a:r>
              <a:rPr dirty="0" sz="1000">
                <a:latin typeface="Arial"/>
                <a:cs typeface="Arial"/>
              </a:rPr>
              <a:t>relativos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comercialización.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071168" y="4201795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528317" y="4201795"/>
            <a:ext cx="53511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incompleta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inexactos,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descripción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individual,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despacho.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071168" y="463918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528317" y="4639183"/>
            <a:ext cx="5358130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635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transportación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incompleta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inexactos,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cuanto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descripción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individual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contenedor,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despacho.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888288" y="5340477"/>
            <a:ext cx="5992495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 indent="182880">
              <a:lnSpc>
                <a:spcPct val="96300"/>
              </a:lnSpc>
              <a:spcBef>
                <a:spcPts val="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54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184-</a:t>
            </a:r>
            <a:r>
              <a:rPr dirty="0" sz="1000" b="1">
                <a:latin typeface="Arial"/>
                <a:cs typeface="Arial"/>
              </a:rPr>
              <a:t>B.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independencia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procedan,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comercialización,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 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184-A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Ley: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071168" y="607047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528317" y="6070473"/>
            <a:ext cx="5358130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$29,420.00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$49,050.00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 señalada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 y</a:t>
            </a:r>
            <a:r>
              <a:rPr dirty="0" sz="1000" spc="-25">
                <a:latin typeface="Arial"/>
                <a:cs typeface="Arial"/>
              </a:rPr>
              <a:t> II.</a:t>
            </a:r>
            <a:endParaRPr sz="1000">
              <a:latin typeface="Arial"/>
              <a:cs typeface="Arial"/>
            </a:endParaRPr>
          </a:p>
          <a:p>
            <a:pPr marL="652780">
              <a:lnSpc>
                <a:spcPts val="940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27-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2018,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071168" y="648042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528317" y="6480429"/>
            <a:ext cx="5358130" cy="41020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75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$2,330.00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$3,320.00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5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27-01-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2018,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888288" y="7006208"/>
            <a:ext cx="5995670" cy="207645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715" indent="182880">
              <a:lnSpc>
                <a:spcPct val="96000"/>
              </a:lnSpc>
              <a:spcBef>
                <a:spcPts val="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184-</a:t>
            </a:r>
            <a:r>
              <a:rPr dirty="0" sz="1000" b="1">
                <a:latin typeface="Arial"/>
                <a:cs typeface="Arial"/>
              </a:rPr>
              <a:t>C.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suspendidos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sistema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calendario,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declaró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inexactitud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dicha </a:t>
            </a:r>
            <a:r>
              <a:rPr dirty="0" sz="1000">
                <a:latin typeface="Arial"/>
                <a:cs typeface="Arial"/>
              </a:rPr>
              <a:t>omisión implique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precios </a:t>
            </a:r>
            <a:r>
              <a:rPr dirty="0" sz="1000">
                <a:latin typeface="Arial"/>
                <a:cs typeface="Arial"/>
              </a:rPr>
              <a:t>estimados,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efectuado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</a:t>
            </a:r>
            <a:r>
              <a:rPr dirty="0" sz="1000" spc="-10">
                <a:latin typeface="Arial"/>
                <a:cs typeface="Arial"/>
              </a:rPr>
              <a:t> insuficiente.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7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conocidos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omisiones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configuren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circunstanciada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 </a:t>
            </a:r>
            <a:r>
              <a:rPr dirty="0" sz="1000">
                <a:latin typeface="Arial"/>
                <a:cs typeface="Arial"/>
              </a:rPr>
              <a:t>concederán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notificación,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desvirtúen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causal,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depósito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rectificación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caso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9822"/>
            <a:ext cx="5140325" cy="99377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35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excedan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asociados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autorización </a:t>
            </a:r>
            <a:r>
              <a:rPr dirty="0" sz="1000">
                <a:latin typeface="Arial"/>
                <a:cs typeface="Arial"/>
              </a:rPr>
              <a:t>respectiva.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excedentes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integrarán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salvo </a:t>
            </a:r>
            <a:r>
              <a:rPr dirty="0" sz="1000">
                <a:latin typeface="Arial"/>
                <a:cs typeface="Arial"/>
              </a:rPr>
              <a:t>prueba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contrario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sean </a:t>
            </a:r>
            <a:r>
              <a:rPr dirty="0" sz="1000">
                <a:latin typeface="Arial"/>
                <a:cs typeface="Arial"/>
              </a:rPr>
              <a:t>conexos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custodia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autorización.</a:t>
            </a:r>
            <a:endParaRPr sz="1000">
              <a:latin typeface="Arial"/>
              <a:cs typeface="Arial"/>
            </a:endParaRPr>
          </a:p>
          <a:p>
            <a:pPr marL="3039745" marR="5080" indent="548640">
              <a:lnSpc>
                <a:spcPts val="919"/>
              </a:lnSpc>
              <a:spcBef>
                <a:spcPts val="1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477769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477769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06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Guardar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absoluta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reserva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encuentren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10">
                <a:latin typeface="Arial"/>
                <a:cs typeface="Arial"/>
              </a:rPr>
              <a:t> aduaneras.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3034029"/>
            <a:ext cx="5999480" cy="344868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0795" indent="182880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parcialmente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propio,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calcularse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represente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volumen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susceptible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almacenaje.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volumen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almacenadas,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tarifa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similares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revocación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144-A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ocasiones,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 V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26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6350">
              <a:lnSpc>
                <a:spcPts val="89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L="1240790" marR="5080" indent="1138555">
              <a:lnSpc>
                <a:spcPts val="910"/>
              </a:lnSpc>
              <a:spcBef>
                <a:spcPts val="55"/>
              </a:spcBef>
            </a:pP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1998: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los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párrafos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segundo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y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tercero</a:t>
            </a:r>
            <a:r>
              <a:rPr dirty="0" sz="800" spc="50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2002: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último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(antes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adicionado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por</a:t>
            </a:r>
            <a:r>
              <a:rPr dirty="0" sz="800" spc="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31-12-1998)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952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16.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prestar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procesamiento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aduanero;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órgano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administrativo </a:t>
            </a:r>
            <a:r>
              <a:rPr dirty="0" sz="1000">
                <a:latin typeface="Arial"/>
                <a:cs typeface="Arial"/>
              </a:rPr>
              <a:t>desconcentrado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decida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inclusive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causen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causa.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deseen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0"/>
              </a:spcBef>
              <a:tabLst>
                <a:tab pos="65214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 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experiencia,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vayan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autorizar.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071168" y="659625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528317" y="6596253"/>
            <a:ext cx="5358130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capital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$3,209,000.00</a:t>
            </a:r>
            <a:r>
              <a:rPr dirty="0" sz="1000" spc="-10"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marL="15671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Cantidad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 la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24-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071168" y="7006208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528317" y="7006208"/>
            <a:ext cx="5352415" cy="46990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convocatoria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888288" y="7591806"/>
            <a:ext cx="5995670" cy="149098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faciliten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7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contraprestación </a:t>
            </a:r>
            <a:r>
              <a:rPr dirty="0" sz="1000">
                <a:latin typeface="Arial"/>
                <a:cs typeface="Arial"/>
              </a:rPr>
              <a:t>pagarán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servicios.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pago,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agregado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trasladado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contraprestación,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acreditará contra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49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superior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derechos. 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favor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acreditable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operaciones,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devolución.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172402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397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contrario,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suspenderá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superior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calendario.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desvirtúe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84-A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86-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marL="443420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185.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relacionadas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declaraciones,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Ley: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5760" y="3208147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7773" y="3208147"/>
            <a:ext cx="513905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16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$4,790.00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$7,190.00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I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II. 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reducirán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50%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10">
                <a:latin typeface="Arial"/>
                <a:cs typeface="Arial"/>
              </a:rPr>
              <a:t> extemporánea.</a:t>
            </a:r>
            <a:endParaRPr sz="1000">
              <a:latin typeface="Arial"/>
              <a:cs typeface="Arial"/>
            </a:endParaRPr>
          </a:p>
          <a:p>
            <a:pPr marL="303847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 reformada 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92504" y="3616578"/>
            <a:ext cx="5794375" cy="2654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ts val="940"/>
              </a:lnSpc>
              <a:spcBef>
                <a:spcPts val="105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27-01-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2018,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5760" y="399757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7773" y="3997579"/>
            <a:ext cx="5140325" cy="41020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75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$2,330.00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$3,310.00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documento.</a:t>
            </a:r>
            <a:endParaRPr sz="1000">
              <a:latin typeface="Arial"/>
              <a:cs typeface="Arial"/>
            </a:endParaRPr>
          </a:p>
          <a:p>
            <a:pPr marL="376555" marR="5080" indent="3187065">
              <a:lnSpc>
                <a:spcPts val="919"/>
              </a:lnSpc>
              <a:spcBef>
                <a:spcPts val="3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2013: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la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segundo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(antes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adicionado DOF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01-01-2002)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092504" y="4377054"/>
            <a:ext cx="5794375" cy="9074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ts val="935"/>
              </a:lnSpc>
              <a:spcBef>
                <a:spcPts val="105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800">
              <a:latin typeface="Times New Roman"/>
              <a:cs typeface="Times New Roman"/>
            </a:endParaRPr>
          </a:p>
          <a:p>
            <a:pPr marL="155575">
              <a:lnSpc>
                <a:spcPts val="1180"/>
              </a:lnSpc>
              <a:tabLst>
                <a:tab pos="667385" algn="l"/>
              </a:tabLst>
            </a:pPr>
            <a:r>
              <a:rPr dirty="0" sz="1000" spc="-20" b="1">
                <a:latin typeface="Arial"/>
                <a:cs typeface="Arial"/>
              </a:rPr>
              <a:t>III.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$3,990.00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$6,680.00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19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 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539991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5399913"/>
            <a:ext cx="513588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$5,350.00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$8,010.00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magnético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incompleta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falsa.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092504" y="5690996"/>
            <a:ext cx="5794375" cy="2654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ts val="940"/>
              </a:lnSpc>
              <a:spcBef>
                <a:spcPts val="105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607047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6070473"/>
            <a:ext cx="5140325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$4,980.00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$8,290.00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092504" y="6334125"/>
            <a:ext cx="5794375" cy="2641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ts val="935"/>
              </a:lnSpc>
              <a:spcBef>
                <a:spcPts val="105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 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671360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6713601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825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$4,970.00</a:t>
            </a:r>
            <a:r>
              <a:rPr dirty="0" sz="1000" spc="3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$8,250.00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cada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 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corresponda.</a:t>
            </a:r>
            <a:endParaRPr sz="1000">
              <a:latin typeface="Arial"/>
              <a:cs typeface="Arial"/>
            </a:endParaRPr>
          </a:p>
          <a:p>
            <a:pPr marL="251523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092504" y="7122032"/>
            <a:ext cx="5794375" cy="2654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ts val="940"/>
              </a:lnSpc>
              <a:spcBef>
                <a:spcPts val="100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27-01-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7503414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7503414"/>
            <a:ext cx="5140325" cy="58547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952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20%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40%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moneda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dólares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América,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XVI.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231188" y="8204454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746250" y="8204454"/>
            <a:ext cx="5139690" cy="9086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$95,550.00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$143,400.00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la 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tripulante 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transporte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</a:t>
            </a:r>
            <a:r>
              <a:rPr dirty="0" sz="1000" spc="-10">
                <a:latin typeface="Arial"/>
                <a:cs typeface="Arial"/>
              </a:rPr>
              <a:t>arribe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b).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reducirá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50%,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extemporánea,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incompleta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contenga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incorrecta.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incurra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infracción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092504" y="1369822"/>
            <a:ext cx="5794375" cy="67246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666115" marR="635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asociada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máximo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evento.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5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25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156205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156205"/>
            <a:ext cx="513715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$267,420.00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$401,120.00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cada </a:t>
            </a:r>
            <a:r>
              <a:rPr dirty="0" sz="1000">
                <a:latin typeface="Arial"/>
                <a:cs typeface="Arial"/>
              </a:rPr>
              <a:t>aeronave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10">
                <a:latin typeface="Arial"/>
                <a:cs typeface="Arial"/>
              </a:rPr>
              <a:t> nacional.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132128" y="2448813"/>
            <a:ext cx="5755005" cy="264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ts val="935"/>
              </a:lnSpc>
              <a:spcBef>
                <a:spcPts val="100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27-12-2011,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3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3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828289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828289"/>
            <a:ext cx="513651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$3,310.00</a:t>
            </a:r>
            <a:r>
              <a:rPr dirty="0" sz="1000" spc="3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$4,980.00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cada </a:t>
            </a:r>
            <a:r>
              <a:rPr dirty="0" sz="1000" spc="-10">
                <a:latin typeface="Arial"/>
                <a:cs typeface="Arial"/>
              </a:rPr>
              <a:t>pedimento.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092504" y="3121279"/>
            <a:ext cx="5794375" cy="38163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r" marL="12700" marR="5080" indent="4178935">
              <a:lnSpc>
                <a:spcPts val="910"/>
              </a:lnSpc>
              <a:spcBef>
                <a:spcPts val="17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0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361810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3618103"/>
            <a:ext cx="513969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$9,940.00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$13,250.00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$4,980.00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$8,290.00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extemporánea,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092504" y="3909186"/>
            <a:ext cx="5794375" cy="38163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r" marL="12700" marR="5080" indent="4178935">
              <a:lnSpc>
                <a:spcPts val="919"/>
              </a:lnSpc>
              <a:spcBef>
                <a:spcPts val="16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89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4406011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4406011"/>
            <a:ext cx="513651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$1,670.00</a:t>
            </a:r>
            <a:r>
              <a:rPr dirty="0" sz="1000" spc="30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$3,310.00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XIII,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cada </a:t>
            </a:r>
            <a:r>
              <a:rPr dirty="0" sz="1000" spc="-10">
                <a:latin typeface="Arial"/>
                <a:cs typeface="Arial"/>
              </a:rPr>
              <a:t>documento.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092504" y="4698619"/>
            <a:ext cx="5794375" cy="38163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r" marL="12700" marR="5080" indent="4178935">
              <a:lnSpc>
                <a:spcPts val="910"/>
              </a:lnSpc>
              <a:spcBef>
                <a:spcPts val="17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0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5195442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5195442"/>
            <a:ext cx="5140325" cy="43942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635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2%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XIV.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231188" y="5750433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746250" y="5750433"/>
            <a:ext cx="513524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$23,960.00</a:t>
            </a:r>
            <a:r>
              <a:rPr dirty="0" sz="1000" spc="2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$35,940.00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establecido.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888288" y="6041516"/>
            <a:ext cx="5998845" cy="231140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r" marL="216535" marR="5080" indent="2942590">
              <a:lnSpc>
                <a:spcPts val="919"/>
              </a:lnSpc>
              <a:spcBef>
                <a:spcPts val="16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2010,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03-08-2011,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89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27-01-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2018,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185-A.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control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inventarios,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 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2000.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0" b="1">
                <a:latin typeface="Arial"/>
                <a:cs typeface="Arial"/>
              </a:rPr>
              <a:t> 185-</a:t>
            </a:r>
            <a:r>
              <a:rPr dirty="0" sz="1000" b="1">
                <a:latin typeface="Arial"/>
                <a:cs typeface="Arial"/>
              </a:rPr>
              <a:t>B.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$23,910.00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$47,860.00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quienes cometan la </a:t>
            </a:r>
            <a:r>
              <a:rPr dirty="0" sz="1000" spc="-10">
                <a:latin typeface="Arial"/>
                <a:cs typeface="Arial"/>
              </a:rPr>
              <a:t>infracción </a:t>
            </a:r>
            <a:r>
              <a:rPr dirty="0" sz="1000">
                <a:latin typeface="Arial"/>
                <a:cs typeface="Arial"/>
              </a:rPr>
              <a:t>relacionada 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llevar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 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inventarios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185-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L="307975" marR="5080" indent="2889250">
              <a:lnSpc>
                <a:spcPts val="910"/>
              </a:lnSpc>
              <a:spcBef>
                <a:spcPts val="2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del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0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186.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exterior: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231188" y="846658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746250" y="8466581"/>
            <a:ext cx="514096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almacenarlas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transportarlas,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tienen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almacenes,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bultos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contengan,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precintos,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etiquetas, </a:t>
            </a:r>
            <a:r>
              <a:rPr dirty="0" sz="1000">
                <a:latin typeface="Arial"/>
                <a:cs typeface="Arial"/>
              </a:rPr>
              <a:t>cerraduras,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333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violen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toleren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 spc="-10">
                <a:latin typeface="Arial"/>
                <a:cs typeface="Arial"/>
              </a:rPr>
              <a:t>violación.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1805686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1805686"/>
            <a:ext cx="513715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remitentes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anoten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envolturas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contienen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procedencia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39090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390901"/>
            <a:ext cx="5140325" cy="58547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635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capitanes,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pilotos,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conductores,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empresas </a:t>
            </a:r>
            <a:r>
              <a:rPr dirty="0" sz="1000">
                <a:latin typeface="Arial"/>
                <a:cs typeface="Arial"/>
              </a:rPr>
              <a:t>porteadoras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representantes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 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309232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3092323"/>
            <a:ext cx="513969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capitanes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pilotos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toleren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embarcaciones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aeronaves,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352971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3529711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255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compensatorias </a:t>
            </a:r>
            <a:r>
              <a:rPr dirty="0" sz="1000">
                <a:latin typeface="Arial"/>
                <a:cs typeface="Arial"/>
              </a:rPr>
              <a:t>causadas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 </a:t>
            </a:r>
            <a:r>
              <a:rPr dirty="0" sz="1000" spc="-10">
                <a:latin typeface="Arial"/>
                <a:cs typeface="Arial"/>
              </a:rPr>
              <a:t>definitivas.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4377054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4377054"/>
            <a:ext cx="5140325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889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hubieren obtenido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entreguen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26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5078095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Vlll.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5078095"/>
            <a:ext cx="5136515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2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fiscalizados</a:t>
            </a:r>
            <a:r>
              <a:rPr dirty="0" sz="1000" spc="21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2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operar</a:t>
            </a:r>
            <a:r>
              <a:rPr dirty="0" sz="1000" spc="2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0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elaboración,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reparación,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entregado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ellos </a:t>
            </a:r>
            <a:r>
              <a:rPr dirty="0" sz="1000">
                <a:latin typeface="Arial"/>
                <a:cs typeface="Arial"/>
              </a:rPr>
              <a:t>almacenadas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fueron </a:t>
            </a:r>
            <a:r>
              <a:rPr dirty="0" sz="1000">
                <a:latin typeface="Arial"/>
                <a:cs typeface="Arial"/>
              </a:rPr>
              <a:t>retornadas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5808345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5808345"/>
            <a:ext cx="5135880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capitanes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pilotos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embarcaciones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aeronaves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servicios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pertenezcan,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injustificadamente </a:t>
            </a:r>
            <a:r>
              <a:rPr dirty="0" sz="1000">
                <a:latin typeface="Arial"/>
                <a:cs typeface="Arial"/>
              </a:rPr>
              <a:t>arriben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aterricen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autorizado,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contrabando.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6538341"/>
            <a:ext cx="1447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6538341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5338953" y="6684645"/>
            <a:ext cx="1547495" cy="1479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231188" y="6946772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1746250" y="6946772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270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incurran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ostenten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231188" y="7648193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1746250" y="7648193"/>
            <a:ext cx="51352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21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1231188" y="8087106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1746250" y="8087106"/>
            <a:ext cx="5140325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079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distribuir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pasajeros.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1231188" y="8788095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1746250" y="8788095"/>
            <a:ext cx="513588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9822"/>
            <a:ext cx="5140325" cy="5842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825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obligaciones previstas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 párrafo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I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26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069338"/>
            <a:ext cx="2279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069338"/>
            <a:ext cx="513715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enajenen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salgan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país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2653029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2653029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4102734" y="2799334"/>
            <a:ext cx="2783840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3061462"/>
            <a:ext cx="30035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3061462"/>
            <a:ext cx="5140325" cy="73406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160">
              <a:lnSpc>
                <a:spcPct val="964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coincida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candado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candado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físicamente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colocado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contenga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marL="177609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 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3909186"/>
            <a:ext cx="3352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3909186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079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bolsa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aduaneras,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87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4610227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4610227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206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ostenten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exposición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5311521"/>
            <a:ext cx="2279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5311521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operen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administren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puertos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altura,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aeropuertos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auxiliares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terminales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ferroviarias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4o.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6158865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6158865"/>
            <a:ext cx="5140960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carga, </a:t>
            </a:r>
            <a:r>
              <a:rPr dirty="0" sz="1000">
                <a:latin typeface="Arial"/>
                <a:cs typeface="Arial"/>
              </a:rPr>
              <a:t>descarga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maniobras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 exterior en recintos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lineamientos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 párrafo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14-C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Ley.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7006208"/>
            <a:ext cx="30035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7006208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698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desconsolidación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231188" y="7561326"/>
            <a:ext cx="31877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XXIII.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746250" y="7561326"/>
            <a:ext cx="5141595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14-D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10">
                <a:latin typeface="Arial"/>
                <a:cs typeface="Arial"/>
              </a:rPr>
              <a:t>135-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respectiva.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888288" y="8262366"/>
            <a:ext cx="598995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187.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relacionadas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186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Ley: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231188" y="869970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1746250" y="8699703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952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$9,570.00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$13,150.00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Xl,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10">
                <a:latin typeface="Arial"/>
                <a:cs typeface="Arial"/>
              </a:rPr>
              <a:t>XXII.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092504" y="1368298"/>
            <a:ext cx="5794375" cy="7899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ts val="935"/>
              </a:lnSpc>
              <a:spcBef>
                <a:spcPts val="100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151130">
              <a:lnSpc>
                <a:spcPts val="1180"/>
              </a:lnSpc>
              <a:tabLst>
                <a:tab pos="666115" algn="l"/>
              </a:tabLst>
            </a:pPr>
            <a:r>
              <a:rPr dirty="0" sz="1000" spc="-25" b="1">
                <a:latin typeface="Arial"/>
                <a:cs typeface="Arial"/>
              </a:rPr>
              <a:t>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$2,670.00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$4,030.00</a:t>
            </a:r>
            <a:r>
              <a:rPr dirty="0" sz="1000">
                <a:latin typeface="Arial"/>
                <a:cs typeface="Arial"/>
              </a:rPr>
              <a:t>, 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5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27355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273553"/>
            <a:ext cx="5140325" cy="73215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8255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70%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100%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compensatorias </a:t>
            </a:r>
            <a:r>
              <a:rPr dirty="0" sz="1000">
                <a:latin typeface="Arial"/>
                <a:cs typeface="Arial"/>
              </a:rPr>
              <a:t>omitidas,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cubierto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correspondía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30%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50%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exentas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92504" y="3121278"/>
            <a:ext cx="5794375" cy="169481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666115" indent="-514984">
              <a:lnSpc>
                <a:spcPts val="1175"/>
              </a:lnSpc>
              <a:spcBef>
                <a:spcPts val="95"/>
              </a:spcBef>
              <a:buFont typeface="Arial"/>
              <a:buAutoNum type="romanUcPeriod" startAt="4"/>
              <a:tabLst>
                <a:tab pos="666115" algn="l"/>
              </a:tabLst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$26,790.00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$40,160.00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las señaladas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  <a:p>
            <a:pPr algn="r" marL="12700" marR="5080" indent="4206240">
              <a:lnSpc>
                <a:spcPts val="919"/>
              </a:lnSpc>
              <a:spcBef>
                <a:spcPts val="4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0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27-01-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2018,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666115" indent="-514984">
              <a:lnSpc>
                <a:spcPts val="1180"/>
              </a:lnSpc>
              <a:buFont typeface="Arial"/>
              <a:buAutoNum type="romanUcPeriod" startAt="5"/>
              <a:tabLst>
                <a:tab pos="666115" algn="l"/>
              </a:tabLst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$16,040.00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$21,380.00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Xll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Xlll.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9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666115" indent="-514984">
              <a:lnSpc>
                <a:spcPts val="1180"/>
              </a:lnSpc>
              <a:buFont typeface="Arial"/>
              <a:buAutoNum type="romanUcPeriod" startAt="6"/>
              <a:tabLst>
                <a:tab pos="666115" algn="l"/>
              </a:tabLst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$95,680.00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$143,540.00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19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4931791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4931791"/>
            <a:ext cx="513524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Clausura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semana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ocasión,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semanas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ocasión,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semanas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 ocasiones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</a:t>
            </a:r>
            <a:r>
              <a:rPr dirty="0" sz="1000" spc="-20">
                <a:latin typeface="Arial"/>
                <a:cs typeface="Arial"/>
              </a:rPr>
              <a:t>cada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calendario,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186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092504" y="5515736"/>
            <a:ext cx="5794375" cy="4121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51130">
              <a:lnSpc>
                <a:spcPts val="1180"/>
              </a:lnSpc>
              <a:spcBef>
                <a:spcPts val="95"/>
              </a:spcBef>
              <a:tabLst>
                <a:tab pos="666115" algn="l"/>
              </a:tabLst>
            </a:pPr>
            <a:r>
              <a:rPr dirty="0" sz="1000" spc="-10" b="1">
                <a:latin typeface="Arial"/>
                <a:cs typeface="Arial"/>
              </a:rPr>
              <a:t>VIII.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$53,500.00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$106,970.00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XVl.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9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6041517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6041517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635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3%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5%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transferido,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XVIII.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092504" y="6596253"/>
            <a:ext cx="5794375" cy="5276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51130">
              <a:lnSpc>
                <a:spcPts val="1180"/>
              </a:lnSpc>
              <a:spcBef>
                <a:spcPts val="95"/>
              </a:spcBef>
              <a:tabLst>
                <a:tab pos="666115" algn="l"/>
              </a:tabLst>
            </a:pPr>
            <a:r>
              <a:rPr dirty="0" sz="1000" spc="-25" b="1">
                <a:latin typeface="Arial"/>
                <a:cs typeface="Arial"/>
              </a:rPr>
              <a:t>X.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$132,580.00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$182,290.00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XIX.</a:t>
            </a:r>
            <a:endParaRPr sz="1000">
              <a:latin typeface="Arial"/>
              <a:cs typeface="Arial"/>
            </a:endParaRPr>
          </a:p>
          <a:p>
            <a:pPr algn="r" marL="12700" marR="5080" indent="4178935">
              <a:lnSpc>
                <a:spcPts val="919"/>
              </a:lnSpc>
              <a:spcBef>
                <a:spcPts val="4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89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723938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7239381"/>
            <a:ext cx="5140325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$1,670.00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$3,310.00</a:t>
            </a:r>
            <a:r>
              <a:rPr dirty="0" sz="1000">
                <a:latin typeface="Arial"/>
                <a:cs typeface="Arial"/>
              </a:rPr>
              <a:t>, 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XVII.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092504" y="7501508"/>
            <a:ext cx="5794375" cy="2660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ts val="944"/>
              </a:lnSpc>
              <a:spcBef>
                <a:spcPts val="100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4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7882890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7882890"/>
            <a:ext cx="5135880" cy="46990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$598,060.00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$956,920.00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señalada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20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debió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obligación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092504" y="8320278"/>
            <a:ext cx="5794375" cy="38163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r" marL="12700" marR="5080" indent="2942590">
              <a:lnSpc>
                <a:spcPts val="919"/>
              </a:lnSpc>
              <a:spcBef>
                <a:spcPts val="16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 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2010,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03-08-2011,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89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8817050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8817050"/>
            <a:ext cx="513842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80%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100%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cubierto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 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30%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50%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9822"/>
            <a:ext cx="5140325" cy="5842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825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exentas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extranjero,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VII.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reincidencia,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consistirá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días.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069338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069338"/>
            <a:ext cx="513588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$95,680.00</a:t>
            </a:r>
            <a:r>
              <a:rPr dirty="0" sz="1000" spc="2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$143,540.00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XIV.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reincidencia,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consistirá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2506725"/>
            <a:ext cx="5998845" cy="385826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r" marL="216535" marR="5080" indent="4178935">
              <a:lnSpc>
                <a:spcPts val="919"/>
              </a:lnSpc>
              <a:spcBef>
                <a:spcPts val="16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2010,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03-08-2011,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89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355600">
              <a:lnSpc>
                <a:spcPts val="1180"/>
              </a:lnSpc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XV.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$1,196,120.00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$2,392,260.00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XXIII.</a:t>
            </a:r>
            <a:endParaRPr sz="1000">
              <a:latin typeface="Arial"/>
              <a:cs typeface="Arial"/>
            </a:endParaRPr>
          </a:p>
          <a:p>
            <a:pPr algn="r" marL="216535" marR="5080" indent="4178935">
              <a:lnSpc>
                <a:spcPts val="910"/>
              </a:lnSpc>
              <a:spcBef>
                <a:spcPts val="5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2010,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 03-08-2011,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0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titular 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 concluir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operaciones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tuviera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notificada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iniciar </a:t>
            </a:r>
            <a:r>
              <a:rPr dirty="0" sz="1000">
                <a:latin typeface="Arial"/>
                <a:cs typeface="Arial"/>
              </a:rPr>
              <a:t>nuevas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operaciones.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188.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clave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confidencial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identidad,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trámite: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060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Utilice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clave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confidencial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equivocada.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10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Utilice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clave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confidencial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cancelada.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189.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188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ts val="1175"/>
              </a:lnSpc>
              <a:spcBef>
                <a:spcPts val="106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$53,500.00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$80,220.00</a:t>
            </a:r>
            <a:r>
              <a:rPr dirty="0" sz="1000">
                <a:latin typeface="Arial"/>
                <a:cs typeface="Arial"/>
              </a:rPr>
              <a:t>, 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infracción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5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648042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6480429"/>
            <a:ext cx="513715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$106,970.00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$160,450.00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 spc="-25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888288" y="6771513"/>
            <a:ext cx="5998845" cy="9963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ts val="940"/>
              </a:lnSpc>
              <a:spcBef>
                <a:spcPts val="105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1333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190.</a:t>
            </a:r>
            <a:r>
              <a:rPr dirty="0" sz="1000" spc="48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indebido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gafetes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utilizados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quien: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070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Use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gafete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titular.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7882890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7882890"/>
            <a:ext cx="5133975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gafete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propio.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realiza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reporte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robo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pérdida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veinticuatro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ha </a:t>
            </a:r>
            <a:r>
              <a:rPr dirty="0" sz="1000">
                <a:latin typeface="Arial"/>
                <a:cs typeface="Arial"/>
              </a:rPr>
              <a:t>utilizado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titular.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8612885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8612885"/>
            <a:ext cx="51352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gafete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visitante.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0819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Omita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gafetes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identifiquen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mientras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1660905"/>
            <a:ext cx="5998845" cy="21920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55600">
              <a:lnSpc>
                <a:spcPct val="100000"/>
              </a:lnSpc>
              <a:spcBef>
                <a:spcPts val="9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V.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Falsifique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altere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gafete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identificación.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marL="12700" marR="1524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191.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establecidas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190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ts val="1175"/>
              </a:lnSpc>
              <a:spcBef>
                <a:spcPts val="106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$26,750.00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$40,120.00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 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5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800">
              <a:latin typeface="Times New Roman"/>
              <a:cs typeface="Times New Roman"/>
            </a:endParaRPr>
          </a:p>
          <a:p>
            <a:pPr marL="355600">
              <a:lnSpc>
                <a:spcPts val="1175"/>
              </a:lnSpc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$53,500.00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$80,220.00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5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4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355600">
              <a:lnSpc>
                <a:spcPts val="1175"/>
              </a:lnSpc>
              <a:tabLst>
                <a:tab pos="870585" algn="l"/>
              </a:tabLst>
            </a:pPr>
            <a:r>
              <a:rPr dirty="0" sz="1000" spc="-20" b="1">
                <a:latin typeface="Arial"/>
                <a:cs typeface="Arial"/>
              </a:rPr>
              <a:t>IIl.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$5,350.00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$8,010.00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5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396862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3968623"/>
            <a:ext cx="513651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$106,970.00</a:t>
            </a:r>
            <a:r>
              <a:rPr dirty="0" sz="1000" spc="3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$160,450.00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V, </a:t>
            </a:r>
            <a:r>
              <a:rPr dirty="0" sz="1000">
                <a:latin typeface="Arial"/>
                <a:cs typeface="Arial"/>
              </a:rPr>
              <a:t>independientemente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delitos.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4259707"/>
            <a:ext cx="5998845" cy="12903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ts val="940"/>
              </a:lnSpc>
              <a:spcBef>
                <a:spcPts val="105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aporten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cantidad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imponga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liberados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multa.</a:t>
            </a: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ts val="1170"/>
              </a:lnSpc>
              <a:spcBef>
                <a:spcPts val="113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192.</a:t>
            </a:r>
            <a:r>
              <a:rPr dirty="0" sz="1000" spc="4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integridad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quien: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566204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5662041"/>
            <a:ext cx="513588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Utilice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áreas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expresamente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restringidas,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aparatos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telefonía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celular 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comunicación.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610095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6100953"/>
            <a:ext cx="513397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Dañe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edificios,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auxilien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653834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llI.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6538341"/>
            <a:ext cx="5134610" cy="10553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Introduzca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bruto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exceda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bruto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transportarse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solicite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administrador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 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día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anticipación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cierta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hora.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puertos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portuarias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concesionadas.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888288" y="7707630"/>
            <a:ext cx="5998845" cy="848994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70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193.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relacionadas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192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ts val="1180"/>
              </a:lnSpc>
              <a:spcBef>
                <a:spcPts val="105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$16,040.00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$21,380.00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9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8670747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8670747"/>
            <a:ext cx="513651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$21,380.00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$26,750.00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 como reparación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daño</a:t>
            </a:r>
            <a:r>
              <a:rPr dirty="0" sz="1000" spc="-10">
                <a:latin typeface="Arial"/>
                <a:cs typeface="Arial"/>
              </a:rPr>
              <a:t> causado.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845" cy="35096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ts val="935"/>
              </a:lnSpc>
              <a:spcBef>
                <a:spcPts val="100"/>
              </a:spcBef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355600">
              <a:lnSpc>
                <a:spcPts val="1180"/>
              </a:lnSpc>
              <a:tabLst>
                <a:tab pos="870585" algn="l"/>
              </a:tabLst>
            </a:pPr>
            <a:r>
              <a:rPr dirty="0" sz="1000" spc="-20" b="1">
                <a:latin typeface="Arial"/>
                <a:cs typeface="Arial"/>
              </a:rPr>
              <a:t>III.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$21,380.00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$26,750.00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5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 de la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</a:t>
            </a:r>
            <a:r>
              <a:rPr dirty="0" sz="800" spc="-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aporten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cantidad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imponga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 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liberados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multa.</a:t>
            </a: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ct val="96300"/>
              </a:lnSpc>
              <a:spcBef>
                <a:spcPts val="110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194.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omitan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enterar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refieren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penúltimo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B,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21,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120, </a:t>
            </a:r>
            <a:r>
              <a:rPr dirty="0" sz="1000">
                <a:latin typeface="Arial"/>
                <a:cs typeface="Arial"/>
              </a:rPr>
              <a:t>penúltimo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multa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20%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detectada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195.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 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54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196.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cometida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diversos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introduzcan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 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presentándolas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desmontadas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498970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4989703"/>
            <a:ext cx="513588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consideradas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todo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individualmente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 spc="-10">
                <a:latin typeface="Arial"/>
                <a:cs typeface="Arial"/>
              </a:rPr>
              <a:t>requiera.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557517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5575173"/>
            <a:ext cx="5137785" cy="76263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completa,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superiores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pagarse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separada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partes,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paguen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compensatorias.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6452997"/>
            <a:ext cx="5992495" cy="761365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7620" indent="182880">
              <a:lnSpc>
                <a:spcPts val="1140"/>
              </a:lnSpc>
              <a:spcBef>
                <a:spcPts val="180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separada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partes 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algunas 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constituyan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sí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infracción.</a:t>
            </a: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6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197.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ilegal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7327772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7327772"/>
            <a:ext cx="513207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introdujo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extrajo,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aplicarán </a:t>
            </a:r>
            <a:r>
              <a:rPr dirty="0" sz="1000">
                <a:latin typeface="Arial"/>
                <a:cs typeface="Arial"/>
              </a:rPr>
              <a:t>individualmente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quien.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7765542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7765542"/>
            <a:ext cx="513397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contrario,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cometida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totalidad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responderán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solidariamente.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888288" y="8204454"/>
            <a:ext cx="599630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 indent="182880">
              <a:lnSpc>
                <a:spcPts val="1150"/>
              </a:lnSpc>
              <a:spcBef>
                <a:spcPts val="17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198.</a:t>
            </a:r>
            <a:r>
              <a:rPr dirty="0" sz="1000" spc="3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imponer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agravantes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supuestos: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8641842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8641842"/>
            <a:ext cx="51333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hubiere </a:t>
            </a:r>
            <a:r>
              <a:rPr dirty="0" sz="1000">
                <a:latin typeface="Arial"/>
                <a:cs typeface="Arial"/>
              </a:rPr>
              <a:t>encargado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mercancías.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485267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hagan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 </a:t>
            </a:r>
            <a:r>
              <a:rPr dirty="0" sz="1000" spc="-10">
                <a:latin typeface="Arial"/>
                <a:cs typeface="Arial"/>
              </a:rPr>
              <a:t>inexistentes.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1660905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1660905"/>
            <a:ext cx="513461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reincidente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071168" y="2098293"/>
            <a:ext cx="572325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199.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disminuirán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supuestos: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239090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2390901"/>
            <a:ext cx="5137150" cy="120078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66%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inexacta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tarifas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descripción,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demás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19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19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9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19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90">
                <a:latin typeface="Arial"/>
                <a:cs typeface="Arial"/>
              </a:rPr>
              <a:t>  </a:t>
            </a:r>
            <a:r>
              <a:rPr dirty="0" sz="1000" spc="-20">
                <a:latin typeface="Arial"/>
                <a:cs typeface="Arial"/>
              </a:rPr>
              <a:t>sido </a:t>
            </a:r>
            <a:r>
              <a:rPr dirty="0" sz="1000">
                <a:latin typeface="Arial"/>
                <a:cs typeface="Arial"/>
              </a:rPr>
              <a:t>correctamente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manifestadas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autoridad.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disminución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>
                <a:latin typeface="Arial"/>
                <a:cs typeface="Arial"/>
              </a:rPr>
              <a:t>exista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48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370497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3704971"/>
            <a:ext cx="5140325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762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20%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imponga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sanción, </a:t>
            </a:r>
            <a:r>
              <a:rPr dirty="0" sz="1000" spc="-25">
                <a:latin typeface="Arial"/>
                <a:cs typeface="Arial"/>
              </a:rPr>
              <a:t>sin </a:t>
            </a:r>
            <a:r>
              <a:rPr dirty="0" sz="1000">
                <a:latin typeface="Arial"/>
                <a:cs typeface="Arial"/>
              </a:rPr>
              <a:t>necesidad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impuso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nueva</a:t>
            </a:r>
            <a:r>
              <a:rPr dirty="0" sz="1000" spc="-10">
                <a:latin typeface="Arial"/>
                <a:cs typeface="Arial"/>
              </a:rPr>
              <a:t> resolución.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440601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4406011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50%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caso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multa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 operación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exportación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Ley.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5253354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5253354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50%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junto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>
                <a:latin typeface="Arial"/>
                <a:cs typeface="Arial"/>
              </a:rPr>
              <a:t>accesorios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contribución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omitió.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610095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6100953"/>
            <a:ext cx="5140325" cy="10229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698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50%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imponga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sanción,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último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152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888288" y="7240905"/>
            <a:ext cx="5998210" cy="184023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333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198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Ley.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ts val="1170"/>
              </a:lnSpc>
              <a:spcBef>
                <a:spcPts val="1080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disminución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acumulable.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3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200.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pueden </a:t>
            </a:r>
            <a:r>
              <a:rPr dirty="0" sz="1000">
                <a:latin typeface="Arial"/>
                <a:cs typeface="Arial"/>
              </a:rPr>
              <a:t>determinarse,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infractores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$80,220.00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spc="-10" b="1">
                <a:latin typeface="Arial"/>
                <a:cs typeface="Arial"/>
              </a:rPr>
              <a:t>$106,970.00</a:t>
            </a:r>
            <a:r>
              <a:rPr dirty="0" sz="1000" spc="-10"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890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Multa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del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 01-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2003,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2005,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2006,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2007,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2008,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12-05-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2009,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01-07-2010,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2020,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3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2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ct val="100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201.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65322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15-12-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1995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202.</a:t>
            </a:r>
            <a:r>
              <a:rPr dirty="0" sz="1000" spc="3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demás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mantenimiento, reparación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ampliación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reglas.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integrará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aportaciones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mencionadas,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aporten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personas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daños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instalaciones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equipos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aporten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les </a:t>
            </a:r>
            <a:r>
              <a:rPr dirty="0" sz="1000">
                <a:latin typeface="Arial"/>
                <a:cs typeface="Arial"/>
              </a:rPr>
              <a:t>impongan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opten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aportar cantidades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multas impuestas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</a:t>
            </a:r>
            <a:r>
              <a:rPr dirty="0" sz="1000" spc="-10">
                <a:latin typeface="Arial"/>
                <a:cs typeface="Arial"/>
              </a:rPr>
              <a:t>términos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 181,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191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193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marL="2143125" marR="2138045" indent="388620">
              <a:lnSpc>
                <a:spcPts val="1270"/>
              </a:lnSpc>
            </a:pPr>
            <a:r>
              <a:rPr dirty="0" sz="1100" b="1">
                <a:latin typeface="Arial"/>
                <a:cs typeface="Arial"/>
              </a:rPr>
              <a:t>Título</a:t>
            </a:r>
            <a:r>
              <a:rPr dirty="0" sz="1100" spc="-10" b="1">
                <a:latin typeface="Arial"/>
                <a:cs typeface="Arial"/>
              </a:rPr>
              <a:t> Noveno </a:t>
            </a:r>
            <a:r>
              <a:rPr dirty="0" sz="1100" b="1">
                <a:latin typeface="Arial"/>
                <a:cs typeface="Arial"/>
              </a:rPr>
              <a:t>Recursos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administrativos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80"/>
              </a:spcBef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Unico</a:t>
            </a:r>
            <a:endParaRPr sz="1100">
              <a:latin typeface="Arial"/>
              <a:cs typeface="Arial"/>
            </a:endParaRPr>
          </a:p>
          <a:p>
            <a:pPr marL="12700" marR="13335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203.-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1397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interposición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optativa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acudir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Tribunal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Justicia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Administrativa.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5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1996: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último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1100" b="1">
                <a:latin typeface="Arial"/>
                <a:cs typeface="Arial"/>
              </a:rPr>
              <a:t>T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 n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 t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 </a:t>
            </a:r>
            <a:r>
              <a:rPr dirty="0" sz="1100" spc="-50" b="1"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  <a:p>
            <a:pPr algn="just" marL="12700" marR="12700" indent="182880">
              <a:lnSpc>
                <a:spcPct val="96500"/>
              </a:lnSpc>
              <a:spcBef>
                <a:spcPts val="1155"/>
              </a:spcBef>
            </a:pP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1996,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21,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82,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julio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1996.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marL="12700" marR="12065" indent="182880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1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abrogada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Aduanera, </a:t>
            </a:r>
            <a:r>
              <a:rPr dirty="0" sz="1000">
                <a:latin typeface="Arial"/>
                <a:cs typeface="Arial"/>
              </a:rPr>
              <a:t>publicada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Diario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Oficial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Federación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 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1981.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marL="12700" marR="1270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reglamentarias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seguirá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abroga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le</a:t>
            </a:r>
            <a:r>
              <a:rPr dirty="0" sz="1000" spc="-10">
                <a:latin typeface="Arial"/>
                <a:cs typeface="Arial"/>
              </a:rPr>
              <a:t> oponga.</a:t>
            </a: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ct val="9630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Tercero.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21,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82,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párrafos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pretendan </a:t>
            </a:r>
            <a:r>
              <a:rPr dirty="0" sz="1000">
                <a:latin typeface="Arial"/>
                <a:cs typeface="Arial"/>
              </a:rPr>
              <a:t>extraer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vía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confiadas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8013954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8013954"/>
            <a:ext cx="513397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Abrir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bultos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procedentes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presencia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autoridades aduaneras.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8451342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8451342"/>
            <a:ext cx="51333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6126"/>
            <a:ext cx="5998845" cy="739140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715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contraprestaciones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enterarán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conjuntamente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ciento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agregado </a:t>
            </a:r>
            <a:r>
              <a:rPr dirty="0" sz="1000">
                <a:latin typeface="Arial"/>
                <a:cs typeface="Arial"/>
              </a:rPr>
              <a:t>trasladado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contraprestación.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0"/>
              </a:lnSpc>
            </a:pP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Cantidades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del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actualizadas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01-03-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28-04-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2003,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04-04-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2005,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10-04-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2006,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2007,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09-05-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2008,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12-05-2009,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01-07-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2010,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03-08-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2011,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2011,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2014,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2017. Artículo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16-A.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prevalidación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pedimentos,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solvencia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reglas.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ningún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expedirse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actúe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prevalidación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consiste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asentados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sintácticos,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catalógicos,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estructurales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normativos,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9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cómputo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enlazado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 aduanales cuando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despacho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haga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conducto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éstos,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 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registro </a:t>
            </a:r>
            <a:r>
              <a:rPr dirty="0" sz="1000">
                <a:latin typeface="Arial"/>
                <a:cs typeface="Arial"/>
              </a:rPr>
              <a:t>simultáneo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-20">
                <a:latin typeface="Arial"/>
                <a:cs typeface="Arial"/>
              </a:rPr>
              <a:t> para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enlace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cómputo,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citado, </a:t>
            </a:r>
            <a:r>
              <a:rPr dirty="0" sz="1000">
                <a:latin typeface="Arial"/>
                <a:cs typeface="Arial"/>
              </a:rPr>
              <a:t>incluso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infraestructura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requerimientos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habrán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 spc="-10">
                <a:latin typeface="Arial"/>
                <a:cs typeface="Arial"/>
              </a:rPr>
              <a:t>servicios.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prorrogado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igual,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presentada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vencimiento,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sigan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7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autorización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obligadas a</a:t>
            </a:r>
            <a:r>
              <a:rPr dirty="0" sz="1000" spc="-10">
                <a:latin typeface="Arial"/>
                <a:cs typeface="Arial"/>
              </a:rPr>
              <a:t> pagar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mensualmente,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$290.00</a:t>
            </a:r>
            <a:r>
              <a:rPr dirty="0" sz="1000" spc="3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prevaliden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posteriormente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despacho.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aprovechamiento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mejorar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infraestructura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  <a:p>
            <a:pPr algn="r" marL="1260475" marR="5080" indent="3213100">
              <a:lnSpc>
                <a:spcPts val="919"/>
              </a:lnSpc>
              <a:spcBef>
                <a:spcPts val="1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06-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Cantidad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del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27-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prevalidar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autorizadas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5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8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16-</a:t>
            </a:r>
            <a:r>
              <a:rPr dirty="0" sz="1000" b="1">
                <a:latin typeface="Arial"/>
                <a:cs typeface="Arial"/>
              </a:rPr>
              <a:t>B.</a:t>
            </a:r>
            <a:r>
              <a:rPr dirty="0" sz="1000" spc="4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particulares,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procesamiento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relacionados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7347584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079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exportaciones,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vía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determinación.</a:t>
            </a: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650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Cuarto.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administrativas, </a:t>
            </a:r>
            <a:r>
              <a:rPr dirty="0" sz="1000">
                <a:latin typeface="Arial"/>
                <a:cs typeface="Arial"/>
              </a:rPr>
              <a:t>resoluciones,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consultas,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interpretaciones,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contravengan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opongan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preceptuado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ts val="116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Quinto.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despachos, operaciones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 de comercio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abroga,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concluidos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misma.</a:t>
            </a:r>
            <a:endParaRPr sz="1000">
              <a:latin typeface="Arial"/>
              <a:cs typeface="Arial"/>
            </a:endParaRPr>
          </a:p>
          <a:p>
            <a:pPr algn="just" marL="12700" marR="13335" indent="182880">
              <a:lnSpc>
                <a:spcPct val="96100"/>
              </a:lnSpc>
              <a:spcBef>
                <a:spcPts val="1110"/>
              </a:spcBef>
            </a:pPr>
            <a:r>
              <a:rPr dirty="0" sz="1000" b="1">
                <a:latin typeface="Arial"/>
                <a:cs typeface="Arial"/>
              </a:rPr>
              <a:t>Sexto.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desempeñando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satisfacer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hacerlo,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0">
                <a:latin typeface="Arial"/>
                <a:cs typeface="Arial"/>
              </a:rPr>
              <a:t> efectos.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500"/>
              </a:lnSpc>
              <a:spcBef>
                <a:spcPts val="1130"/>
              </a:spcBef>
            </a:pPr>
            <a:r>
              <a:rPr dirty="0" sz="1000" b="1">
                <a:latin typeface="Arial"/>
                <a:cs typeface="Arial"/>
              </a:rPr>
              <a:t>Séptimo.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 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 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dictaminadores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aduaneros, </a:t>
            </a:r>
            <a:r>
              <a:rPr dirty="0" sz="1000" spc="-10">
                <a:latin typeface="Arial"/>
                <a:cs typeface="Arial"/>
              </a:rPr>
              <a:t>vigente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1996,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174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continuar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operando,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1996.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5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Octavo.</a:t>
            </a:r>
            <a:r>
              <a:rPr dirty="0" sz="1000" spc="9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empresas,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1996,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 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72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abroga,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considerarán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inscritas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Noveno.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introducido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yates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veleros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turísticos,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casas </a:t>
            </a:r>
            <a:r>
              <a:rPr dirty="0" sz="1000">
                <a:latin typeface="Arial"/>
                <a:cs typeface="Arial"/>
              </a:rPr>
              <a:t>rodantes,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marinas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turísticas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campamentos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rodantes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1996,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95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95-A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abroga,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marzo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1997.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0"/>
              </a:spcBef>
            </a:pPr>
            <a:r>
              <a:rPr dirty="0" sz="1000" b="1">
                <a:latin typeface="Arial"/>
                <a:cs typeface="Arial"/>
              </a:rPr>
              <a:t>Artículos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Tercero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Vigésimo.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..........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dirty="0" sz="1100" b="1">
                <a:latin typeface="Arial"/>
                <a:cs typeface="Arial"/>
              </a:rPr>
              <a:t>T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 n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 </a:t>
            </a:r>
            <a:r>
              <a:rPr dirty="0" sz="1100" spc="-50" b="1"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20"/>
              </a:spcBef>
            </a:pPr>
            <a:r>
              <a:rPr dirty="0" sz="1000" b="1">
                <a:latin typeface="Arial"/>
                <a:cs typeface="Arial"/>
              </a:rPr>
              <a:t>Primero.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1996.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63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Banco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Diario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Oficial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spc="-25" b="1">
                <a:latin typeface="Arial"/>
                <a:cs typeface="Arial"/>
              </a:rPr>
              <a:t>de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Federación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1994,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expresadas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"nuevos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pesos"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abreviatura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"N",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1996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"pesos"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símbolo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"$".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600"/>
              </a:lnSpc>
              <a:spcBef>
                <a:spcPts val="1120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1995.-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Oscar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Cantón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Zetina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Gustavo </a:t>
            </a:r>
            <a:r>
              <a:rPr dirty="0" sz="1000" b="1">
                <a:latin typeface="Arial"/>
                <a:cs typeface="Arial"/>
              </a:rPr>
              <a:t>Carvajal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Moreno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Emilio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Solórzano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Solís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Jorge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G.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López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Tijerina</a:t>
            </a:r>
            <a:r>
              <a:rPr dirty="0" sz="1000" spc="-10">
                <a:latin typeface="Arial"/>
                <a:cs typeface="Arial"/>
              </a:rPr>
              <a:t>,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Rúbricas".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5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 expido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México,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trece días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mes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novecientos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noventa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cinco.-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Ernesto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Zedillo</a:t>
            </a:r>
            <a:r>
              <a:rPr dirty="0" sz="1000" spc="25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Ponce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2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León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Emilio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Chuayffet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Chemor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77441"/>
            <a:ext cx="5997575" cy="76415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solidFill>
                  <a:srgbClr val="008000"/>
                </a:solidFill>
                <a:latin typeface="Tahoma"/>
                <a:cs typeface="Tahoma"/>
              </a:rPr>
              <a:t>ARTÍCULOS</a:t>
            </a:r>
            <a:r>
              <a:rPr dirty="0" sz="1100" spc="-15" b="1">
                <a:solidFill>
                  <a:srgbClr val="008000"/>
                </a:solidFill>
                <a:latin typeface="Tahoma"/>
                <a:cs typeface="Tahoma"/>
              </a:rPr>
              <a:t> </a:t>
            </a:r>
            <a:r>
              <a:rPr dirty="0" sz="1100" spc="-10" b="1">
                <a:solidFill>
                  <a:srgbClr val="008000"/>
                </a:solidFill>
                <a:latin typeface="Tahoma"/>
                <a:cs typeface="Tahoma"/>
              </a:rPr>
              <a:t>TRANSITORIOS</a:t>
            </a:r>
            <a:r>
              <a:rPr dirty="0" sz="1100" spc="-25" b="1">
                <a:solidFill>
                  <a:srgbClr val="008000"/>
                </a:solidFill>
                <a:latin typeface="Tahoma"/>
                <a:cs typeface="Tahoma"/>
              </a:rPr>
              <a:t> </a:t>
            </a:r>
            <a:r>
              <a:rPr dirty="0" sz="1100" b="1">
                <a:solidFill>
                  <a:srgbClr val="008000"/>
                </a:solidFill>
                <a:latin typeface="Tahoma"/>
                <a:cs typeface="Tahoma"/>
              </a:rPr>
              <a:t>DE</a:t>
            </a:r>
            <a:r>
              <a:rPr dirty="0" sz="1100" spc="-25" b="1">
                <a:solidFill>
                  <a:srgbClr val="008000"/>
                </a:solidFill>
                <a:latin typeface="Tahoma"/>
                <a:cs typeface="Tahoma"/>
              </a:rPr>
              <a:t> </a:t>
            </a:r>
            <a:r>
              <a:rPr dirty="0" sz="1100" spc="-10" b="1">
                <a:solidFill>
                  <a:srgbClr val="008000"/>
                </a:solidFill>
                <a:latin typeface="Tahoma"/>
                <a:cs typeface="Tahoma"/>
              </a:rPr>
              <a:t>DECRETOS</a:t>
            </a:r>
            <a:r>
              <a:rPr dirty="0" sz="1100" spc="-25" b="1">
                <a:solidFill>
                  <a:srgbClr val="008000"/>
                </a:solidFill>
                <a:latin typeface="Tahoma"/>
                <a:cs typeface="Tahoma"/>
              </a:rPr>
              <a:t> </a:t>
            </a:r>
            <a:r>
              <a:rPr dirty="0" sz="1100" b="1">
                <a:solidFill>
                  <a:srgbClr val="008000"/>
                </a:solidFill>
                <a:latin typeface="Tahoma"/>
                <a:cs typeface="Tahoma"/>
              </a:rPr>
              <a:t>DE</a:t>
            </a:r>
            <a:r>
              <a:rPr dirty="0" sz="1100" spc="-25" b="1">
                <a:solidFill>
                  <a:srgbClr val="008000"/>
                </a:solidFill>
                <a:latin typeface="Tahoma"/>
                <a:cs typeface="Tahoma"/>
              </a:rPr>
              <a:t> </a:t>
            </a:r>
            <a:r>
              <a:rPr dirty="0" sz="1100" spc="-10" b="1">
                <a:solidFill>
                  <a:srgbClr val="008000"/>
                </a:solidFill>
                <a:latin typeface="Tahoma"/>
                <a:cs typeface="Tahoma"/>
              </a:rPr>
              <a:t>REFORMA</a:t>
            </a:r>
            <a:endParaRPr sz="11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70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expiden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nuevas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leyes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fiscales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modifican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otras.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15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15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1995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expide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00"/>
              </a:spcBef>
            </a:pP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Servicio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Administración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Tributaria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spc="-10">
                <a:latin typeface="Arial"/>
                <a:cs typeface="Arial"/>
              </a:rPr>
              <a:t>.........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80"/>
              </a:spcBef>
            </a:pPr>
            <a:r>
              <a:rPr dirty="0" sz="1100" b="1">
                <a:latin typeface="Arial"/>
                <a:cs typeface="Arial"/>
              </a:rPr>
              <a:t>T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 n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 </a:t>
            </a:r>
            <a:r>
              <a:rPr dirty="0" sz="1100" spc="-50" b="1"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10"/>
              </a:spcBef>
            </a:pP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julio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1997.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650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33,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70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 del Código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Aduanera.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Crédito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percepciones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trabajadores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sufran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menoscabo.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62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Tercero.</a:t>
            </a:r>
            <a:r>
              <a:rPr dirty="0" sz="1000" spc="9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referencias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atribuciones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unidades </a:t>
            </a:r>
            <a:r>
              <a:rPr dirty="0" sz="1000">
                <a:latin typeface="Arial"/>
                <a:cs typeface="Arial"/>
              </a:rPr>
              <a:t>administrativas,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atribuciones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otra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emane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ellos.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0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Cuarto.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asuntos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trámite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Subsecretaría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administrativos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interpuestos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contra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18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resoluciones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unidades </a:t>
            </a:r>
            <a:r>
              <a:rPr dirty="0" sz="1000">
                <a:latin typeface="Arial"/>
                <a:cs typeface="Arial"/>
              </a:rPr>
              <a:t>administrativas,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seguirán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resueltos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vinculados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emane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ellos.</a:t>
            </a: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Quinto.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juicios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unidades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adscritas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Subsecretaría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ante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tribunales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instancia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jurisdiccional,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continuará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tramitando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total </a:t>
            </a:r>
            <a:r>
              <a:rPr dirty="0" sz="1000">
                <a:latin typeface="Arial"/>
                <a:cs typeface="Arial"/>
              </a:rPr>
              <a:t>conclusión,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ejercitarán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excepciones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defensas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juicios,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tribunales.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 actos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unidades administrativas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adscritas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Subsecretaría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 interposición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 notificado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carácter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terceros </a:t>
            </a:r>
            <a:r>
              <a:rPr dirty="0" sz="1000">
                <a:latin typeface="Arial"/>
                <a:cs typeface="Arial"/>
              </a:rPr>
              <a:t>perjudicados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continuarán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siendo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llevados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tramitación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conclusión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63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Sexto.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realizará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gestiones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conducentes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Capacitación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organismo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descentralizado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desincorporado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Paraestatal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atribuciones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pasen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7575" cy="485076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 indent="182880">
              <a:lnSpc>
                <a:spcPct val="95900"/>
              </a:lnSpc>
              <a:spcBef>
                <a:spcPts val="145"/>
              </a:spcBef>
            </a:pPr>
            <a:r>
              <a:rPr dirty="0" sz="1000" b="1">
                <a:latin typeface="Arial"/>
                <a:cs typeface="Arial"/>
              </a:rPr>
              <a:t>Séptimo.</a:t>
            </a:r>
            <a:r>
              <a:rPr dirty="0" sz="1000" spc="3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Público, </a:t>
            </a:r>
            <a:r>
              <a:rPr dirty="0" sz="1000">
                <a:latin typeface="Arial"/>
                <a:cs typeface="Arial"/>
              </a:rPr>
              <a:t>dispondrá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 Ley,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 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reasignación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humanos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muebles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inmuebles,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materiales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financieros,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archivos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actualmente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unidades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adscritas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Subsecretaría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Público, </a:t>
            </a:r>
            <a:r>
              <a:rPr dirty="0" sz="1000">
                <a:latin typeface="Arial"/>
                <a:cs typeface="Arial"/>
              </a:rPr>
              <a:t>pasen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atribuciones </a:t>
            </a:r>
            <a:r>
              <a:rPr dirty="0" sz="1000">
                <a:latin typeface="Arial"/>
                <a:cs typeface="Arial"/>
              </a:rPr>
              <a:t>vinculadas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jurídica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emane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ellos.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formalizar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entrega-</a:t>
            </a:r>
            <a:r>
              <a:rPr dirty="0" sz="1000" spc="-10">
                <a:latin typeface="Arial"/>
                <a:cs typeface="Arial"/>
              </a:rPr>
              <a:t>recepción </a:t>
            </a:r>
            <a:r>
              <a:rPr dirty="0" sz="1000">
                <a:latin typeface="Arial"/>
                <a:cs typeface="Arial"/>
              </a:rPr>
              <a:t>correspondientes,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ts val="116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Octavo.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trabajadores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respetados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afectados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reorganización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implica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ordenamiento.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75"/>
              </a:spcBef>
            </a:pPr>
            <a:r>
              <a:rPr dirty="0" sz="1000" spc="-10">
                <a:latin typeface="Arial"/>
                <a:cs typeface="Arial"/>
              </a:rPr>
              <a:t>..........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960"/>
              </a:spcBef>
            </a:pPr>
            <a:r>
              <a:rPr dirty="0" sz="1100" b="1">
                <a:latin typeface="Arial"/>
                <a:cs typeface="Arial"/>
              </a:rPr>
              <a:t>T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 n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 </a:t>
            </a:r>
            <a:r>
              <a:rPr dirty="0" sz="1100" spc="-50" b="1"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Primero.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1996.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Banco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Diario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Oficial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spc="-25" b="1">
                <a:latin typeface="Arial"/>
                <a:cs typeface="Arial"/>
              </a:rPr>
              <a:t>de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Federación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1994,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expresadas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"nuevos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pesos"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abreviatura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"N",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1996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"pesos"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símbolo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"$".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1995.-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Oscar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Cantón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Zetina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Gustavo </a:t>
            </a:r>
            <a:r>
              <a:rPr dirty="0" sz="1000" b="1">
                <a:latin typeface="Arial"/>
                <a:cs typeface="Arial"/>
              </a:rPr>
              <a:t>Carvajal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Moreno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Emilio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Solórzano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Solís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Jorge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G.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López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Tijerina</a:t>
            </a:r>
            <a:r>
              <a:rPr dirty="0" sz="1000" spc="-10">
                <a:latin typeface="Arial"/>
                <a:cs typeface="Arial"/>
              </a:rPr>
              <a:t>,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Rúbricas".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500"/>
              </a:lnSpc>
              <a:spcBef>
                <a:spcPts val="113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Ciudad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México, Distrito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trece días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mes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novecientos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noventa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cinco.-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Ernesto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Zedillo</a:t>
            </a:r>
            <a:r>
              <a:rPr dirty="0" sz="1000" spc="25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Ponce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2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León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Emilio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Chuayffet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Chemor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7575" cy="6768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establece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modifica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Leyes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Fiscales.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 spc="-10">
                <a:latin typeface="Arial"/>
                <a:cs typeface="Arial"/>
              </a:rPr>
              <a:t>Publicada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30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1996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000" b="1">
                <a:latin typeface="Arial"/>
                <a:cs typeface="Arial"/>
              </a:rPr>
              <a:t>LEY </a:t>
            </a:r>
            <a:r>
              <a:rPr dirty="0" sz="1000" spc="-10" b="1">
                <a:latin typeface="Arial"/>
                <a:cs typeface="Arial"/>
              </a:rPr>
              <a:t>ADUANERA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1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Octavo.-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REFORMAN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13;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penúltimo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17,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32,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b);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41;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43;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45,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tercer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47,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48,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58,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VII,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62,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75,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83,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85,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penúltimo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88,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párrafo; </a:t>
            </a:r>
            <a:r>
              <a:rPr dirty="0" sz="1000">
                <a:latin typeface="Arial"/>
                <a:cs typeface="Arial"/>
              </a:rPr>
              <a:t>89;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94,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97, primer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103,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</a:t>
            </a:r>
            <a:endParaRPr sz="1000">
              <a:latin typeface="Arial"/>
              <a:cs typeface="Arial"/>
            </a:endParaRPr>
          </a:p>
          <a:p>
            <a:pPr algn="just" marL="12700" marR="5715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b)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107,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114,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120,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I; </a:t>
            </a:r>
            <a:r>
              <a:rPr dirty="0" sz="1000">
                <a:latin typeface="Arial"/>
                <a:cs typeface="Arial"/>
              </a:rPr>
              <a:t>132,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 párrafo; 140,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 144,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146, 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 fracciones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 III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IV; </a:t>
            </a:r>
            <a:r>
              <a:rPr dirty="0" sz="1000">
                <a:latin typeface="Arial"/>
                <a:cs typeface="Arial"/>
              </a:rPr>
              <a:t>152,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159,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165,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168,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VI;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177,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178,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penúltimo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203,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b="1">
                <a:latin typeface="Arial"/>
                <a:cs typeface="Arial"/>
              </a:rPr>
              <a:t>ADICIONAN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58,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XVI; </a:t>
            </a:r>
            <a:r>
              <a:rPr dirty="0" sz="1000">
                <a:latin typeface="Arial"/>
                <a:cs typeface="Arial"/>
              </a:rPr>
              <a:t>106,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119,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séptimo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octavo,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séptimo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último;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145,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tercero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cuarto;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177,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DEROGAN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5o.,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203,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spc="-10">
                <a:latin typeface="Arial"/>
                <a:cs typeface="Arial"/>
              </a:rPr>
              <a:t>..........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dirty="0" sz="1100" b="1">
                <a:latin typeface="Arial"/>
                <a:cs typeface="Arial"/>
              </a:rPr>
              <a:t>Disposición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Transitoria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Aduanera</a:t>
            </a:r>
            <a:endParaRPr sz="1100">
              <a:latin typeface="Arial"/>
              <a:cs typeface="Arial"/>
            </a:endParaRPr>
          </a:p>
          <a:p>
            <a:pPr algn="just" marL="12700" marR="6350" indent="182880">
              <a:lnSpc>
                <a:spcPct val="96000"/>
              </a:lnSpc>
              <a:spcBef>
                <a:spcPts val="1160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Noveno.-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43,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marzo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1997.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43,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segundo,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aleatoria </a:t>
            </a:r>
            <a:r>
              <a:rPr dirty="0" sz="1000">
                <a:latin typeface="Arial"/>
                <a:cs typeface="Arial"/>
              </a:rPr>
              <a:t>contenido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43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reforma.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dirty="0" sz="1100" spc="-10" b="1">
                <a:latin typeface="Arial"/>
                <a:cs typeface="Arial"/>
              </a:rPr>
              <a:t>Transitorio</a:t>
            </a:r>
            <a:endParaRPr sz="11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10"/>
              </a:spcBef>
            </a:pPr>
            <a:r>
              <a:rPr dirty="0" sz="1000" b="1">
                <a:latin typeface="Arial"/>
                <a:cs typeface="Arial"/>
              </a:rPr>
              <a:t>UNICO.-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1997.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65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1996.-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Sara</a:t>
            </a:r>
            <a:r>
              <a:rPr dirty="0" sz="1000" spc="20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Esther</a:t>
            </a:r>
            <a:r>
              <a:rPr dirty="0" sz="1000" spc="20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Muza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Simón,</a:t>
            </a:r>
            <a:r>
              <a:rPr dirty="0" sz="1000" spc="20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Laura </a:t>
            </a:r>
            <a:r>
              <a:rPr dirty="0" sz="1000" b="1">
                <a:latin typeface="Arial"/>
                <a:cs typeface="Arial"/>
              </a:rPr>
              <a:t>Pavón Jaramillo,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Presidenta.-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 </a:t>
            </a:r>
            <a:r>
              <a:rPr dirty="0" sz="1000" b="1">
                <a:latin typeface="Arial"/>
                <a:cs typeface="Arial"/>
              </a:rPr>
              <a:t>José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Luis Martínez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Alvarez,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Angel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Ventura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Valle</a:t>
            </a:r>
            <a:r>
              <a:rPr dirty="0" sz="1000" spc="-10">
                <a:latin typeface="Arial"/>
                <a:cs typeface="Arial"/>
              </a:rPr>
              <a:t>,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Rúbricas".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dieciocho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novecientos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noventa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seis.-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Ernesto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Zedillo</a:t>
            </a:r>
            <a:r>
              <a:rPr dirty="0" sz="1000" spc="1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Ponce</a:t>
            </a:r>
            <a:r>
              <a:rPr dirty="0" sz="1000" spc="1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1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León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Emilio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Chuayffet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Chemor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6001385" cy="74847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mediante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cual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modifica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31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1998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Arial"/>
              <a:cs typeface="Arial"/>
            </a:endParaRPr>
          </a:p>
          <a:p>
            <a:pPr algn="just" marL="12700" marR="5080" indent="182880">
              <a:lnSpc>
                <a:spcPct val="9590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REFORMAN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5o.;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9o.;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15,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VII,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21,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24;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26,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28, </a:t>
            </a:r>
            <a:r>
              <a:rPr dirty="0" sz="1000">
                <a:latin typeface="Arial"/>
                <a:cs typeface="Arial"/>
              </a:rPr>
              <a:t>tercer párrafo;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32,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 párrafo;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41,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III; </a:t>
            </a:r>
            <a:r>
              <a:rPr dirty="0" sz="1000">
                <a:latin typeface="Arial"/>
                <a:cs typeface="Arial"/>
              </a:rPr>
              <a:t>43,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séptimo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octavo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46;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54,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62,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82,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83,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85,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87,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88,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92,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93,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segundo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97,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a),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d);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107,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108;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109,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tercer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110,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116,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120,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127,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128,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131,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XXVIII;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146,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152,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párrafo; </a:t>
            </a:r>
            <a:r>
              <a:rPr dirty="0" sz="1000">
                <a:latin typeface="Arial"/>
                <a:cs typeface="Arial"/>
              </a:rPr>
              <a:t>154;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155,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157;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actuales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162,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fracciones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168,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169,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tercer </a:t>
            </a:r>
            <a:r>
              <a:rPr dirty="0" sz="1000">
                <a:latin typeface="Arial"/>
                <a:cs typeface="Arial"/>
              </a:rPr>
              <a:t>párrafo; 171, fracción IV;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173, fracciones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 primer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 incisos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segundo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párrafo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fracción, </a:t>
            </a:r>
            <a:r>
              <a:rPr dirty="0" sz="1000">
                <a:latin typeface="Arial"/>
                <a:cs typeface="Arial"/>
              </a:rPr>
              <a:t>y V,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incisos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fracciones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VI;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fracciones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186,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XVI;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VI;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ADICIONAN</a:t>
            </a:r>
            <a:r>
              <a:rPr dirty="0" sz="1000" spc="1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2o.,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último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g);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41,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43,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52,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78-A;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78-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78-</a:t>
            </a:r>
            <a:r>
              <a:rPr dirty="0" sz="1000">
                <a:latin typeface="Arial"/>
                <a:cs typeface="Arial"/>
              </a:rPr>
              <a:t>C;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84-</a:t>
            </a:r>
            <a:r>
              <a:rPr dirty="0" sz="1000">
                <a:latin typeface="Arial"/>
                <a:cs typeface="Arial"/>
              </a:rPr>
              <a:t>A;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86-A;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87,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103,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segundo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 párrafo a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fracción; 121, 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 con 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125,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127,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144-</a:t>
            </a:r>
            <a:r>
              <a:rPr dirty="0" sz="1000" spc="-25">
                <a:latin typeface="Arial"/>
                <a:cs typeface="Arial"/>
              </a:rPr>
              <a:t>A;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párrafo; </a:t>
            </a:r>
            <a:r>
              <a:rPr dirty="0" sz="1000">
                <a:latin typeface="Arial"/>
                <a:cs typeface="Arial"/>
              </a:rPr>
              <a:t>154,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1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162,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una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166,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169,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párrafos,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173,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183-A;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185,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186,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XIX;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X</a:t>
            </a:r>
            <a:r>
              <a:rPr dirty="0" sz="1000">
                <a:latin typeface="Arial"/>
                <a:cs typeface="Arial"/>
              </a:rPr>
              <a:t> 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DEROGAN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32,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49;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82,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segundo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116,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párrafo; </a:t>
            </a:r>
            <a:r>
              <a:rPr dirty="0" sz="1000">
                <a:latin typeface="Arial"/>
                <a:cs typeface="Arial"/>
              </a:rPr>
              <a:t>121,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158,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172,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177,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segundo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Aduanera</a:t>
            </a:r>
            <a:r>
              <a:rPr dirty="0" sz="1000" spc="-10">
                <a:latin typeface="Arial"/>
                <a:cs typeface="Arial"/>
              </a:rPr>
              <a:t>,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0">
                <a:latin typeface="Arial"/>
                <a:cs typeface="Arial"/>
              </a:rPr>
              <a:t> 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5"/>
              </a:spcBef>
            </a:pPr>
            <a:r>
              <a:rPr dirty="0" sz="1000" spc="-10">
                <a:latin typeface="Arial"/>
                <a:cs typeface="Arial"/>
              </a:rPr>
              <a:t>..........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dirty="0" sz="1100" spc="-10" b="1">
                <a:latin typeface="Arial"/>
                <a:cs typeface="Arial"/>
              </a:rPr>
              <a:t>Transitorio</a:t>
            </a:r>
            <a:endParaRPr sz="1100">
              <a:latin typeface="Arial"/>
              <a:cs typeface="Arial"/>
            </a:endParaRPr>
          </a:p>
          <a:p>
            <a:pPr algn="just" marL="12700" marR="13970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Unico.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ARTICULO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071168" y="1368298"/>
            <a:ext cx="5813425" cy="178562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282575" marR="5715" indent="-270510">
              <a:lnSpc>
                <a:spcPct val="96500"/>
              </a:lnSpc>
              <a:spcBef>
                <a:spcPts val="135"/>
              </a:spcBef>
              <a:buFont typeface="Arial"/>
              <a:buAutoNum type="romanUcPeriod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1999,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dejan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leyes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federales,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reglamentos</a:t>
            </a:r>
            <a:r>
              <a:rPr dirty="0" sz="1000" spc="15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opongan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contravengan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preceptuado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 algn="just" marL="283210" marR="5080" indent="-271145">
              <a:lnSpc>
                <a:spcPct val="96000"/>
              </a:lnSpc>
              <a:spcBef>
                <a:spcPts val="1130"/>
              </a:spcBef>
              <a:buFont typeface="Arial"/>
              <a:buAutoNum type="romanUcPeriod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14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1998,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cumpliendo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ejerciendo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derechos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conclusión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vigencia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cual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satisfacer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1999,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cuanto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noventa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326758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3267583"/>
            <a:ext cx="5537835" cy="4699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agosto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1999.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Hasta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seguirá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15,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1998.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3851275"/>
            <a:ext cx="5816600" cy="528955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284480" marR="11430" indent="-272415">
              <a:lnSpc>
                <a:spcPct val="96000"/>
              </a:lnSpc>
              <a:spcBef>
                <a:spcPts val="140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186,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vigor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1999.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15,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 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1998.</a:t>
            </a:r>
            <a:endParaRPr sz="1000">
              <a:latin typeface="Arial"/>
              <a:cs typeface="Arial"/>
            </a:endParaRPr>
          </a:p>
          <a:p>
            <a:pPr algn="just" marL="284480" marR="6985" indent="-272415">
              <a:lnSpc>
                <a:spcPct val="96300"/>
              </a:lnSpc>
              <a:spcBef>
                <a:spcPts val="1140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1998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pagando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derechos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50-C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optar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aprovechamientos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buFont typeface="Arial"/>
              <a:buAutoNum type="romanUcPeriod" startAt="4"/>
            </a:pPr>
            <a:endParaRPr sz="1000">
              <a:latin typeface="Arial"/>
              <a:cs typeface="Arial"/>
            </a:endParaRPr>
          </a:p>
          <a:p>
            <a:pPr marL="284480" marR="11430" indent="-272415">
              <a:lnSpc>
                <a:spcPts val="1160"/>
              </a:lnSpc>
              <a:spcBef>
                <a:spcPts val="5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54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78-B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agosto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1999.</a:t>
            </a:r>
            <a:endParaRPr sz="1000">
              <a:latin typeface="Arial"/>
              <a:cs typeface="Arial"/>
            </a:endParaRPr>
          </a:p>
          <a:p>
            <a:pPr marL="285115" marR="8255" indent="-273050">
              <a:lnSpc>
                <a:spcPts val="1150"/>
              </a:lnSpc>
              <a:spcBef>
                <a:spcPts val="1140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84-A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86-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 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127,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131,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1999.</a:t>
            </a:r>
            <a:endParaRPr sz="1000">
              <a:latin typeface="Arial"/>
              <a:cs typeface="Arial"/>
            </a:endParaRPr>
          </a:p>
          <a:p>
            <a:pPr marL="285115" marR="12700" indent="-273050">
              <a:lnSpc>
                <a:spcPts val="1160"/>
              </a:lnSpc>
              <a:spcBef>
                <a:spcPts val="1140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1999.</a:t>
            </a:r>
            <a:endParaRPr sz="1000">
              <a:latin typeface="Arial"/>
              <a:cs typeface="Arial"/>
            </a:endParaRPr>
          </a:p>
          <a:p>
            <a:pPr marL="284480" marR="10795" indent="-272415">
              <a:lnSpc>
                <a:spcPts val="1150"/>
              </a:lnSpc>
              <a:spcBef>
                <a:spcPts val="1140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1999.</a:t>
            </a:r>
            <a:endParaRPr sz="1000">
              <a:latin typeface="Arial"/>
              <a:cs typeface="Arial"/>
            </a:endParaRPr>
          </a:p>
          <a:p>
            <a:pPr algn="just" marL="284480" marR="9525" indent="-272415">
              <a:lnSpc>
                <a:spcPct val="96100"/>
              </a:lnSpc>
              <a:spcBef>
                <a:spcPts val="1115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160,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1999.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agosto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1999.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seguir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1998.</a:t>
            </a:r>
            <a:endParaRPr sz="1000">
              <a:latin typeface="Arial"/>
              <a:cs typeface="Arial"/>
            </a:endParaRPr>
          </a:p>
          <a:p>
            <a:pPr algn="just" marL="284480" marR="5080" indent="-272415">
              <a:lnSpc>
                <a:spcPct val="96000"/>
              </a:lnSpc>
              <a:spcBef>
                <a:spcPts val="1140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contienen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173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actualizadas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1999,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5o.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ordenamiento.</a:t>
            </a:r>
            <a:endParaRPr sz="1000">
              <a:latin typeface="Arial"/>
              <a:cs typeface="Arial"/>
            </a:endParaRPr>
          </a:p>
          <a:p>
            <a:pPr marL="285750" indent="-273050">
              <a:lnSpc>
                <a:spcPct val="100000"/>
              </a:lnSpc>
              <a:spcBef>
                <a:spcPts val="1090"/>
              </a:spcBef>
              <a:buFont typeface="Arial"/>
              <a:buAutoNum type="romanUcPeriod" startAt="4"/>
              <a:tabLst>
                <a:tab pos="285750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107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julio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1999.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4601"/>
            <a:ext cx="5998210" cy="17843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469265" marR="13970" indent="-274320">
              <a:lnSpc>
                <a:spcPts val="1150"/>
              </a:lnSpc>
              <a:spcBef>
                <a:spcPts val="175"/>
              </a:spcBef>
            </a:pPr>
            <a:r>
              <a:rPr dirty="0" sz="1000" b="1">
                <a:latin typeface="Arial"/>
                <a:cs typeface="Arial"/>
              </a:rPr>
              <a:t>XIII.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 a 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109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110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importen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1999.</a:t>
            </a:r>
            <a:r>
              <a:rPr dirty="0" sz="1000" spc="-10" b="1">
                <a:latin typeface="Arial"/>
                <a:cs typeface="Arial"/>
              </a:rPr>
              <a:t>”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1998.-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Salvador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Sánchez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Vázquez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José </a:t>
            </a:r>
            <a:r>
              <a:rPr dirty="0" sz="1000" b="1">
                <a:latin typeface="Arial"/>
                <a:cs typeface="Arial"/>
              </a:rPr>
              <a:t>Ramírez</a:t>
            </a:r>
            <a:r>
              <a:rPr dirty="0" sz="1000" spc="2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Gamero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María</a:t>
            </a:r>
            <a:r>
              <a:rPr dirty="0" sz="1000" spc="2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Martha</a:t>
            </a:r>
            <a:r>
              <a:rPr dirty="0" sz="1000" spc="2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Veyna</a:t>
            </a:r>
            <a:r>
              <a:rPr dirty="0" sz="1000" spc="2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Soriano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Mario</a:t>
            </a:r>
            <a:r>
              <a:rPr dirty="0" sz="1000" spc="22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Vargas </a:t>
            </a:r>
            <a:r>
              <a:rPr dirty="0" sz="1000" b="1">
                <a:latin typeface="Arial"/>
                <a:cs typeface="Arial"/>
              </a:rPr>
              <a:t>Aguiar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</a:t>
            </a:r>
            <a:r>
              <a:rPr dirty="0" sz="1000" spc="-10" b="1">
                <a:latin typeface="Arial"/>
                <a:cs typeface="Arial"/>
              </a:rPr>
              <a:t>"</a:t>
            </a:r>
            <a:r>
              <a:rPr dirty="0" sz="1000" spc="-10"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veintinueve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del mes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 novecientos noventa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ocho.-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Ernesto Zedillo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Ponce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León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Francisco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Labastida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Ochoa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7575" cy="7646034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6350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1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1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1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1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expide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1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Policía</a:t>
            </a:r>
            <a:r>
              <a:rPr dirty="0" sz="1100" spc="1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Federal</a:t>
            </a:r>
            <a:r>
              <a:rPr dirty="0" sz="1100" spc="1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Preventiva</a:t>
            </a:r>
            <a:r>
              <a:rPr dirty="0" sz="1100" spc="1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18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reforman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otros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ordenamientos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legales.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4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enero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1999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Arial"/>
              <a:cs typeface="Arial"/>
            </a:endParaRPr>
          </a:p>
          <a:p>
            <a:pPr algn="just" marL="12700" marR="889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4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SEXTO.-</a:t>
            </a:r>
            <a:r>
              <a:rPr dirty="0" sz="1000" spc="4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144,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65"/>
              </a:spcBef>
            </a:pPr>
            <a:r>
              <a:rPr dirty="0" sz="1000" spc="-10">
                <a:latin typeface="Arial"/>
                <a:cs typeface="Arial"/>
              </a:rPr>
              <a:t>..........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dirty="0" sz="1100" spc="-10" b="1">
                <a:latin typeface="Arial"/>
                <a:cs typeface="Arial"/>
              </a:rPr>
              <a:t>TRANSITORIOS</a:t>
            </a:r>
            <a:endParaRPr sz="1100">
              <a:latin typeface="Arial"/>
              <a:cs typeface="Arial"/>
            </a:endParaRPr>
          </a:p>
          <a:p>
            <a:pPr algn="just" marL="12700" marR="6350" indent="182880">
              <a:lnSpc>
                <a:spcPts val="1150"/>
              </a:lnSpc>
              <a:spcBef>
                <a:spcPts val="1190"/>
              </a:spcBef>
            </a:pPr>
            <a:r>
              <a:rPr dirty="0" sz="1000" b="1">
                <a:latin typeface="Arial"/>
                <a:cs typeface="Arial"/>
              </a:rPr>
              <a:t>PRIMERO.-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Diario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Oficial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Federación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 </a:t>
            </a:r>
            <a:r>
              <a:rPr dirty="0" sz="1000" spc="-10">
                <a:latin typeface="Arial"/>
                <a:cs typeface="Arial"/>
              </a:rPr>
              <a:t>transitorios.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60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SEGUNDO.-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organización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Preventiva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durará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sesenta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vigor del presente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lapso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que 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</a:t>
            </a:r>
            <a:r>
              <a:rPr dirty="0" sz="1000" spc="-10">
                <a:latin typeface="Arial"/>
                <a:cs typeface="Arial"/>
              </a:rPr>
              <a:t>atribuciones </a:t>
            </a:r>
            <a:r>
              <a:rPr dirty="0" sz="1000">
                <a:latin typeface="Arial"/>
                <a:cs typeface="Arial"/>
              </a:rPr>
              <a:t>conferidas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corresponderán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venido </a:t>
            </a:r>
            <a:r>
              <a:rPr dirty="0" sz="1000">
                <a:latin typeface="Arial"/>
                <a:cs typeface="Arial"/>
              </a:rPr>
              <a:t>realizándolas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fundamento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Orgánica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Federal,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Población,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Comunicación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ordenamientos </a:t>
            </a:r>
            <a:r>
              <a:rPr dirty="0" sz="1000">
                <a:latin typeface="Arial"/>
                <a:cs typeface="Arial"/>
              </a:rPr>
              <a:t>reformados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TERCERO.-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fin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atribuciones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policial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Federal </a:t>
            </a:r>
            <a:r>
              <a:rPr dirty="0" sz="1000">
                <a:latin typeface="Arial"/>
                <a:cs typeface="Arial"/>
              </a:rPr>
              <a:t>Preventiva,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asumidas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gradualidad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asegurar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continuidad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respectivas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humanos,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competencia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corresponderá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Preventiva,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sin </a:t>
            </a:r>
            <a:r>
              <a:rPr dirty="0" sz="1000">
                <a:latin typeface="Arial"/>
                <a:cs typeface="Arial"/>
              </a:rPr>
              <a:t>detrimento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eficacia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servicios.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8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publicarse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Diario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Oficial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Federación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existentes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varias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seguirán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atribuciones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ordenamientos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reglamentarios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veinticuatro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entendido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coordinación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Comisionado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Preventiva,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nombramiento.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miembros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exclusivamente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Policía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Preventiva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cumplen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10">
                <a:latin typeface="Arial"/>
                <a:cs typeface="Arial"/>
              </a:rPr>
              <a:t>permanencia.</a:t>
            </a: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ts val="1170"/>
              </a:lnSpc>
              <a:spcBef>
                <a:spcPts val="1120"/>
              </a:spcBef>
            </a:pPr>
            <a:r>
              <a:rPr dirty="0" sz="1000" b="1">
                <a:latin typeface="Arial"/>
                <a:cs typeface="Arial"/>
              </a:rPr>
              <a:t>CUARTO.-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miembros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Migración,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 </a:t>
            </a:r>
            <a:r>
              <a:rPr dirty="0" sz="1000" spc="-10">
                <a:latin typeface="Arial"/>
                <a:cs typeface="Arial"/>
              </a:rPr>
              <a:t>Federal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Caminos,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respetados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ts val="116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QUINTO.-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Migración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Caminos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aparezcan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ordenamientos,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Preventiva.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aparezcan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ordenamiento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entenderán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referidas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Apoyo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Inspección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ts val="116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SEXTO.-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Diario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Oficial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Federación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Interior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Policía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Preventiva,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7575" cy="163766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SÉPTIMO.-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opongan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 a 13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1998.-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 </a:t>
            </a:r>
            <a:r>
              <a:rPr dirty="0" sz="1000" b="1">
                <a:latin typeface="Arial"/>
                <a:cs typeface="Arial"/>
              </a:rPr>
              <a:t>José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Ramírez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Gamero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Luis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Patiño </a:t>
            </a:r>
            <a:r>
              <a:rPr dirty="0" sz="1000" b="1">
                <a:latin typeface="Arial"/>
                <a:cs typeface="Arial"/>
              </a:rPr>
              <a:t>Pozas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Gabriel</a:t>
            </a:r>
            <a:r>
              <a:rPr dirty="0" sz="1000" spc="2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Covarrubias</a:t>
            </a:r>
            <a:r>
              <a:rPr dirty="0" sz="1000" spc="30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Ibarra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Martín</a:t>
            </a:r>
            <a:r>
              <a:rPr dirty="0" sz="1000" spc="30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Contreras</a:t>
            </a:r>
            <a:r>
              <a:rPr dirty="0" sz="1000" spc="29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Rivera</a:t>
            </a:r>
            <a:r>
              <a:rPr dirty="0" sz="1000" spc="-10">
                <a:latin typeface="Arial"/>
                <a:cs typeface="Arial"/>
              </a:rPr>
              <a:t>,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"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observancia,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del mes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 novecientos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noventa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ocho.-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Ernesto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Zedillo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Ponce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León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Francisco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Labastida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Ochoa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8210" cy="7353300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7620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adicionan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derogan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Ley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31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2000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Arial"/>
              <a:cs typeface="Arial"/>
            </a:endParaRPr>
          </a:p>
          <a:p>
            <a:pPr algn="just" marL="12700" marR="5080" indent="182880">
              <a:lnSpc>
                <a:spcPct val="9590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Unico.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REFORMAN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9o.;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52,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56,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integrado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Secciones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denominada </a:t>
            </a:r>
            <a:r>
              <a:rPr dirty="0" sz="1000">
                <a:latin typeface="Arial"/>
                <a:cs typeface="Arial"/>
              </a:rPr>
              <a:t>"Afectación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Mercancías"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comprendiendo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60,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SEGUNDA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denominada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"Exenciones" </a:t>
            </a:r>
            <a:r>
              <a:rPr dirty="0" sz="1000">
                <a:latin typeface="Arial"/>
                <a:cs typeface="Arial"/>
              </a:rPr>
              <a:t>integrada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63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denominada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"Restricciones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exención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Libre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Comercio"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comprende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63-A;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110;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112,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135,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ADICIONAN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2o.,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104,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párrafo,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112,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tercer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 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 párrafo;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135, con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antepenúltimo </a:t>
            </a:r>
            <a:r>
              <a:rPr dirty="0" sz="1000">
                <a:latin typeface="Arial"/>
                <a:cs typeface="Arial"/>
              </a:rPr>
              <a:t>párrafos,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respectivamente;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185-A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185-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DEROGAN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52,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último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85,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 para quedar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5"/>
              </a:spcBef>
            </a:pPr>
            <a:r>
              <a:rPr dirty="0" sz="1000" spc="-10">
                <a:latin typeface="Arial"/>
                <a:cs typeface="Arial"/>
              </a:rPr>
              <a:t>.........</a:t>
            </a:r>
            <a:endParaRPr sz="1000">
              <a:latin typeface="Arial"/>
              <a:cs typeface="Arial"/>
            </a:endParaRPr>
          </a:p>
          <a:p>
            <a:pPr algn="ctr" marL="635">
              <a:lnSpc>
                <a:spcPct val="100000"/>
              </a:lnSpc>
              <a:spcBef>
                <a:spcPts val="1075"/>
              </a:spcBef>
            </a:pPr>
            <a:r>
              <a:rPr dirty="0" sz="1100" spc="-10" b="1">
                <a:latin typeface="Arial"/>
                <a:cs typeface="Arial"/>
              </a:rPr>
              <a:t>Transitorios</a:t>
            </a:r>
            <a:endParaRPr sz="11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Primero.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2001.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disposiciones </a:t>
            </a:r>
            <a:r>
              <a:rPr dirty="0" sz="1000">
                <a:latin typeface="Arial"/>
                <a:cs typeface="Arial"/>
              </a:rPr>
              <a:t>administrativas,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resoluciones,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interpretaciones,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general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contravengan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opongan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preceptuado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Industria </a:t>
            </a:r>
            <a:r>
              <a:rPr dirty="0" sz="1000">
                <a:latin typeface="Arial"/>
                <a:cs typeface="Arial"/>
              </a:rPr>
              <a:t>Maquiladora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Exportación;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Producir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Exportación;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carácter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América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Norte.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Tercero.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maquinaria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introducido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territorio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1o.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2001,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135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vigente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2000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retornarse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2000.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maquinaria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temporalmente,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también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cambiar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mencionadas.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63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Cuarto.</a:t>
            </a:r>
            <a:r>
              <a:rPr dirty="0" sz="1000" spc="1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modificaron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Diario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Oficial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1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Federación</a:t>
            </a:r>
            <a:r>
              <a:rPr dirty="0" sz="1000" spc="1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jueves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noviembre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2000,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reformó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Orgánica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Administración Pública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entenderán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estableció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 </a:t>
            </a:r>
            <a:r>
              <a:rPr dirty="0" sz="1000" spc="-10">
                <a:latin typeface="Arial"/>
                <a:cs typeface="Arial"/>
              </a:rPr>
              <a:t>último.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765492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016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remolques,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semiremolques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10">
                <a:latin typeface="Arial"/>
                <a:cs typeface="Arial"/>
              </a:rPr>
              <a:t>portacontenedores.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58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mexicanas,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solvencia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económica,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capacidad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técnica,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prestación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procesamiento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 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accionistas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 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sus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 fiscales,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anexar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requeridas.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requisitos: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algn="just" marL="465455" marR="10795" indent="-270510">
              <a:lnSpc>
                <a:spcPts val="1160"/>
              </a:lnSpc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Utilizar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general.</a:t>
            </a:r>
            <a:endParaRPr sz="1000">
              <a:latin typeface="Arial"/>
              <a:cs typeface="Arial"/>
            </a:endParaRPr>
          </a:p>
          <a:p>
            <a:pPr algn="just" marL="466090" marR="7620" indent="-271145">
              <a:lnSpc>
                <a:spcPct val="96300"/>
              </a:lnSpc>
              <a:spcBef>
                <a:spcPts val="109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cómputo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enlazado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simultáneo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enlace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cómputo,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-10">
                <a:latin typeface="Arial"/>
                <a:cs typeface="Arial"/>
              </a:rPr>
              <a:t> citado.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años,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prorrogado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vencimiento,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cumpliendo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8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autorización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los términos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 estarán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pagar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mensualmente,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$230.00</a:t>
            </a:r>
            <a:r>
              <a:rPr dirty="0" sz="1000" spc="3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prevalidación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remolque,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semiremolque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portacontenedor,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amparará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legal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será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mejorar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infraestructura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 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06-11-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25"/>
              </a:lnSpc>
            </a:pP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Cantidad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del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2011,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29-12-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2014,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22-12-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2017,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24-12-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2021,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ts val="118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16-</a:t>
            </a:r>
            <a:r>
              <a:rPr dirty="0" sz="1000" b="1">
                <a:latin typeface="Arial"/>
                <a:cs typeface="Arial"/>
              </a:rPr>
              <a:t>C.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2018.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12-11-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2021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29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16-</a:t>
            </a:r>
            <a:r>
              <a:rPr dirty="0" sz="1000" b="1">
                <a:latin typeface="Arial"/>
                <a:cs typeface="Arial"/>
              </a:rPr>
              <a:t>D.</a:t>
            </a:r>
            <a:r>
              <a:rPr dirty="0" sz="1000" spc="2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personas </a:t>
            </a:r>
            <a:r>
              <a:rPr dirty="0" sz="1000">
                <a:latin typeface="Arial"/>
                <a:cs typeface="Arial"/>
              </a:rPr>
              <a:t>morales,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fabricación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candados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10">
                <a:latin typeface="Arial"/>
                <a:cs typeface="Arial"/>
              </a:rPr>
              <a:t> aduanero.</a:t>
            </a: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ct val="958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solvencia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económica,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capacidad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 socios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accionistas,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 al</a:t>
            </a:r>
            <a:r>
              <a:rPr dirty="0" sz="1000" spc="-10">
                <a:latin typeface="Arial"/>
                <a:cs typeface="Arial"/>
              </a:rPr>
              <a:t> corriente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expedir autorización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actúe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exportador,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prorrogarse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últimos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7575" cy="295338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2700" indent="182880">
              <a:lnSpc>
                <a:spcPct val="96500"/>
              </a:lnSpc>
              <a:spcBef>
                <a:spcPts val="135"/>
              </a:spcBef>
            </a:pPr>
            <a:r>
              <a:rPr dirty="0" sz="1000" b="1">
                <a:latin typeface="Arial"/>
                <a:cs typeface="Arial"/>
              </a:rPr>
              <a:t>Quinto.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2000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dispuesto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85,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exportarse,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fecha.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6000"/>
              </a:lnSpc>
              <a:spcBef>
                <a:spcPts val="1130"/>
              </a:spcBef>
            </a:pPr>
            <a:r>
              <a:rPr dirty="0" sz="1000" b="1">
                <a:latin typeface="Arial"/>
                <a:cs typeface="Arial"/>
              </a:rPr>
              <a:t>Sexto.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104,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110,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135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relativa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recinto </a:t>
            </a:r>
            <a:r>
              <a:rPr dirty="0" sz="1000">
                <a:latin typeface="Arial"/>
                <a:cs typeface="Arial"/>
              </a:rPr>
              <a:t>fiscalizado,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2001,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resoluciones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 resultado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investigaciones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inicien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dicha fecha.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1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28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2000.- Dip. </a:t>
            </a:r>
            <a:r>
              <a:rPr dirty="0" sz="1000" b="1">
                <a:latin typeface="Arial"/>
                <a:cs typeface="Arial"/>
              </a:rPr>
              <a:t>Ricardo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García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Cervantes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Enrique </a:t>
            </a:r>
            <a:r>
              <a:rPr dirty="0" sz="1000" b="1">
                <a:latin typeface="Arial"/>
                <a:cs typeface="Arial"/>
              </a:rPr>
              <a:t>Jackson</a:t>
            </a:r>
            <a:r>
              <a:rPr dirty="0" sz="1000" spc="3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Ramírez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Manuel</a:t>
            </a:r>
            <a:r>
              <a:rPr dirty="0" sz="1000" spc="3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Medellín</a:t>
            </a:r>
            <a:r>
              <a:rPr dirty="0" sz="1000" spc="3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Milán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Sara</a:t>
            </a:r>
            <a:r>
              <a:rPr dirty="0" sz="1000" spc="34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Castellanos </a:t>
            </a:r>
            <a:r>
              <a:rPr dirty="0" sz="1000" b="1">
                <a:latin typeface="Arial"/>
                <a:cs typeface="Arial"/>
              </a:rPr>
              <a:t>Cortés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</a:t>
            </a:r>
            <a:r>
              <a:rPr dirty="0" sz="1000" spc="-10" b="1">
                <a:latin typeface="Arial"/>
                <a:cs typeface="Arial"/>
              </a:rPr>
              <a:t>”</a:t>
            </a:r>
            <a:r>
              <a:rPr dirty="0" sz="1000" spc="-10"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veintinueve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mil.-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Vicente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Fox</a:t>
            </a:r>
            <a:r>
              <a:rPr dirty="0" sz="1000" spc="20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Quesada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Gobernación, </a:t>
            </a:r>
            <a:r>
              <a:rPr dirty="0" sz="1000" b="1">
                <a:latin typeface="Arial"/>
                <a:cs typeface="Arial"/>
              </a:rPr>
              <a:t>Santiago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Creel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Miranda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7575" cy="2372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fiscales.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31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2000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0"/>
              </a:spcBef>
            </a:pP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Transitorias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Orgánica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Tribunal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Fiscal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Federación</a:t>
            </a:r>
            <a:endParaRPr sz="1100">
              <a:latin typeface="Arial"/>
              <a:cs typeface="Arial"/>
            </a:endParaRPr>
          </a:p>
          <a:p>
            <a:pPr marL="12700" marR="5080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Décimo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Décimo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algn="just" marL="465455" marR="14604" indent="-270510">
              <a:lnSpc>
                <a:spcPts val="1150"/>
              </a:lnSpc>
              <a:spcBef>
                <a:spcPts val="1145"/>
              </a:spcBef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28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Orgánica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Tribunal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vigor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febrero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2001.</a:t>
            </a:r>
            <a:endParaRPr sz="1000">
              <a:latin typeface="Arial"/>
              <a:cs typeface="Arial"/>
            </a:endParaRPr>
          </a:p>
          <a:p>
            <a:pPr algn="just" marL="466090" marR="7620" indent="-271145">
              <a:lnSpc>
                <a:spcPct val="95700"/>
              </a:lnSpc>
              <a:spcBef>
                <a:spcPts val="1130"/>
              </a:spcBef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Orgánica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Tribunal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demandas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2001,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competencia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Regional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2000.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3852798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3852798"/>
            <a:ext cx="5537200" cy="90741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Tribunal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Tribunal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Justicia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consecuencia,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Orgánica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Tribunal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aquellas </a:t>
            </a:r>
            <a:r>
              <a:rPr dirty="0" sz="1000">
                <a:latin typeface="Arial"/>
                <a:cs typeface="Arial"/>
              </a:rPr>
              <a:t>contenidas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administrativas </a:t>
            </a:r>
            <a:r>
              <a:rPr dirty="0" sz="1000">
                <a:latin typeface="Arial"/>
                <a:cs typeface="Arial"/>
              </a:rPr>
              <a:t>federales,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Tribunal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sustituir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Justicia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Administrativa.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4870830"/>
            <a:ext cx="5996940" cy="26771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L="1905">
              <a:lnSpc>
                <a:spcPct val="100000"/>
              </a:lnSpc>
              <a:spcBef>
                <a:spcPts val="105"/>
              </a:spcBef>
            </a:pPr>
            <a:r>
              <a:rPr dirty="0" sz="1100" spc="-10" b="1">
                <a:latin typeface="Arial"/>
                <a:cs typeface="Arial"/>
              </a:rPr>
              <a:t>Transitorios</a:t>
            </a:r>
            <a:endParaRPr sz="11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Primero.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2001.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modificaron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Diario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Oficial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1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Federación</a:t>
            </a:r>
            <a:r>
              <a:rPr dirty="0" sz="1000" spc="1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jueves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noviembre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2000,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reformó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Orgánica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Administración Pública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entenderán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estableció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último.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28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2000.-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Enrique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Jackson Ramírez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 Dip.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Ricardo </a:t>
            </a:r>
            <a:r>
              <a:rPr dirty="0" sz="1000" b="1">
                <a:latin typeface="Arial"/>
                <a:cs typeface="Arial"/>
              </a:rPr>
              <a:t>Francisco</a:t>
            </a:r>
            <a:r>
              <a:rPr dirty="0" sz="1000" spc="3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García</a:t>
            </a:r>
            <a:r>
              <a:rPr dirty="0" sz="1000" spc="3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Cervantes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Yolanda</a:t>
            </a:r>
            <a:r>
              <a:rPr dirty="0" sz="1000" spc="3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González</a:t>
            </a:r>
            <a:r>
              <a:rPr dirty="0" sz="1000" spc="3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Hernández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Dip. </a:t>
            </a:r>
            <a:r>
              <a:rPr dirty="0" sz="1000" b="1">
                <a:latin typeface="Arial"/>
                <a:cs typeface="Arial"/>
              </a:rPr>
              <a:t>Manuel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Medellín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Milán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10">
                <a:latin typeface="Arial"/>
                <a:cs typeface="Arial"/>
              </a:rPr>
              <a:t> Rúbricas</a:t>
            </a:r>
            <a:r>
              <a:rPr dirty="0" sz="1000" spc="-10" b="1">
                <a:latin typeface="Arial"/>
                <a:cs typeface="Arial"/>
              </a:rPr>
              <a:t>"</a:t>
            </a:r>
            <a:r>
              <a:rPr dirty="0" sz="1000" spc="-10"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veintinueve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mil.-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Vicente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Fox</a:t>
            </a:r>
            <a:r>
              <a:rPr dirty="0" sz="1000" spc="20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Quesada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Gobernación, </a:t>
            </a:r>
            <a:r>
              <a:rPr dirty="0" sz="1000" b="1">
                <a:latin typeface="Arial"/>
                <a:cs typeface="Arial"/>
              </a:rPr>
              <a:t>Santiago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Creel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Miranda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6940" cy="4724400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6350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adicionan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derogan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Ley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 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1º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enero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2002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Arial"/>
              <a:cs typeface="Arial"/>
            </a:endParaRPr>
          </a:p>
          <a:p>
            <a:pPr algn="just" marL="12700" marR="5080" indent="182880">
              <a:lnSpc>
                <a:spcPct val="9590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ÚNICO.-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REFORMAN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4o.;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9o.;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tercer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penúltimo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26,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53,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54,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84- </a:t>
            </a:r>
            <a:r>
              <a:rPr dirty="0" sz="1000">
                <a:latin typeface="Arial"/>
                <a:cs typeface="Arial"/>
              </a:rPr>
              <a:t>A;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86-</a:t>
            </a:r>
            <a:r>
              <a:rPr dirty="0" sz="1000">
                <a:latin typeface="Arial"/>
                <a:cs typeface="Arial"/>
              </a:rPr>
              <a:t>A;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fracción;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129,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131,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segundo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153, segundo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 158;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161;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162, 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 inciso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g);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164, 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176, 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 </a:t>
            </a:r>
            <a:r>
              <a:rPr dirty="0" sz="1000" spc="-20">
                <a:latin typeface="Arial"/>
                <a:cs typeface="Arial"/>
              </a:rPr>
              <a:t>178,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 194;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ADICIONAN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14-A;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14-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16- </a:t>
            </a:r>
            <a:r>
              <a:rPr dirty="0" sz="1000">
                <a:latin typeface="Arial"/>
                <a:cs typeface="Arial"/>
              </a:rPr>
              <a:t>A;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16-B;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38,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53,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119,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noveno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décimo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127,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129,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párrafo; 144-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163-A;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182,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186,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b="1">
                <a:latin typeface="Arial"/>
                <a:cs typeface="Arial"/>
              </a:rPr>
              <a:t>DEROGAN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5"/>
              </a:spcBef>
            </a:pPr>
            <a:r>
              <a:rPr dirty="0" sz="1000" spc="-10">
                <a:latin typeface="Arial"/>
                <a:cs typeface="Arial"/>
              </a:rPr>
              <a:t>..........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Transitorias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just" marL="12700" marR="11430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2002,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a:</a:t>
            </a:r>
            <a:endParaRPr sz="1000">
              <a:latin typeface="Arial"/>
              <a:cs typeface="Arial"/>
            </a:endParaRPr>
          </a:p>
          <a:p>
            <a:pPr marL="469265" indent="-274320">
              <a:lnSpc>
                <a:spcPct val="100000"/>
              </a:lnSpc>
              <a:spcBef>
                <a:spcPts val="106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B, entrarán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febrero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2002.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Arial"/>
              <a:buAutoNum type="romanUcPeriod"/>
            </a:pPr>
            <a:endParaRPr sz="1000">
              <a:latin typeface="Arial"/>
              <a:cs typeface="Arial"/>
            </a:endParaRPr>
          </a:p>
          <a:p>
            <a:pPr marL="469265" marR="12700" indent="-274320">
              <a:lnSpc>
                <a:spcPts val="1160"/>
              </a:lnSpc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38,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127,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129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131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 spc="-10">
                <a:latin typeface="Arial"/>
                <a:cs typeface="Arial"/>
              </a:rPr>
              <a:t>2002.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620306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6203061"/>
            <a:ext cx="553656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 spc="-10">
                <a:latin typeface="Arial"/>
                <a:cs typeface="Arial"/>
              </a:rPr>
              <a:t>2004.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6640448"/>
            <a:ext cx="5996940" cy="25158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467359" marR="5080" indent="-272415">
              <a:lnSpc>
                <a:spcPct val="96000"/>
              </a:lnSpc>
              <a:spcBef>
                <a:spcPts val="140"/>
              </a:spcBef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enero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2003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materia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iniciados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posterioridad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2002.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procedimientos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administrativos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2003,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continuarán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-20">
                <a:latin typeface="Arial"/>
                <a:cs typeface="Arial"/>
              </a:rPr>
              <a:t> 2002.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Arial"/>
              <a:buAutoNum type="romanUcPeriod" startAt="4"/>
            </a:pPr>
            <a:endParaRPr sz="1000">
              <a:latin typeface="Arial"/>
              <a:cs typeface="Arial"/>
            </a:endParaRPr>
          </a:p>
          <a:p>
            <a:pPr algn="just" marL="467359" marR="10160" indent="-272415">
              <a:lnSpc>
                <a:spcPts val="1160"/>
              </a:lnSpc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enero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2004.</a:t>
            </a:r>
            <a:endParaRPr sz="1000">
              <a:latin typeface="Arial"/>
              <a:cs typeface="Arial"/>
            </a:endParaRPr>
          </a:p>
          <a:p>
            <a:pPr marL="12700" marR="10795" indent="182880">
              <a:lnSpc>
                <a:spcPts val="116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derogaciones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siguiente:</a:t>
            </a:r>
            <a:endParaRPr sz="1000">
              <a:latin typeface="Arial"/>
              <a:cs typeface="Arial"/>
            </a:endParaRPr>
          </a:p>
          <a:p>
            <a:pPr algn="just" marL="465455" marR="5715" indent="-270510">
              <a:lnSpc>
                <a:spcPct val="96000"/>
              </a:lnSpc>
              <a:spcBef>
                <a:spcPts val="1110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disposiciones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administrativas,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resoluciones,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interpretaciones,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carácter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general,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contravengan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opongan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preceptuado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071168" y="1516126"/>
            <a:ext cx="5811520" cy="236791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286385" marR="50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Fomento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Industria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Exportación;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Producir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parte.</a:t>
            </a:r>
            <a:endParaRPr sz="1000">
              <a:latin typeface="Arial"/>
              <a:cs typeface="Arial"/>
            </a:endParaRPr>
          </a:p>
          <a:p>
            <a:pPr algn="just" marL="286385" marR="5715" indent="-274320">
              <a:lnSpc>
                <a:spcPct val="961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II.</a:t>
            </a:r>
            <a:r>
              <a:rPr dirty="0" sz="1000" spc="365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4o.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posponer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año </a:t>
            </a:r>
            <a:r>
              <a:rPr dirty="0" sz="1000">
                <a:latin typeface="Arial"/>
                <a:cs typeface="Arial"/>
              </a:rPr>
              <a:t>2002,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operen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administren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puertos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altura,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aeropuertos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auxiliares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terminales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ferroviarias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carga,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tardar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marzo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2002,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manifiesten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obligación.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286385" marR="762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estarán </a:t>
            </a:r>
            <a:r>
              <a:rPr dirty="0" sz="1000">
                <a:latin typeface="Arial"/>
                <a:cs typeface="Arial"/>
              </a:rPr>
              <a:t>obligadas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4o.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 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2002.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399757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3997579"/>
            <a:ext cx="5540375" cy="10553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concesiones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mismas,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desempeñando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concesionadas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autorizadas,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satisfacer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90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hacerlo,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concesiones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autorizaciones,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vencimiento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5164963"/>
            <a:ext cx="5815330" cy="39776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284480" marR="7620" indent="-272415">
              <a:lnSpc>
                <a:spcPct val="96400"/>
              </a:lnSpc>
              <a:spcBef>
                <a:spcPts val="140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conectividad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validar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pedimentos,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prevalidar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2002,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 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febrero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2002.</a:t>
            </a:r>
            <a:endParaRPr sz="1000">
              <a:latin typeface="Arial"/>
              <a:cs typeface="Arial"/>
            </a:endParaRPr>
          </a:p>
          <a:p>
            <a:pPr algn="just" marL="284480" marR="7620" indent="-272415">
              <a:lnSpc>
                <a:spcPct val="96000"/>
              </a:lnSpc>
              <a:spcBef>
                <a:spcPts val="1125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comprendido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2002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2003,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inscriban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comunicar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40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actúen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consignatarios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mandatarios.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comunicar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aduanales.</a:t>
            </a:r>
            <a:endParaRPr sz="1000">
              <a:latin typeface="Arial"/>
              <a:cs typeface="Arial"/>
            </a:endParaRPr>
          </a:p>
          <a:p>
            <a:pPr algn="just" marL="284480" marR="5715" indent="-272415">
              <a:lnSpc>
                <a:spcPct val="96000"/>
              </a:lnSpc>
              <a:spcBef>
                <a:spcPts val="1140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161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2002,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adscripción,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tardar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2002,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otorgó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aduaneros.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 Tributaria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adicionales dentro del</a:t>
            </a:r>
            <a:r>
              <a:rPr dirty="0" sz="1000" spc="-10">
                <a:latin typeface="Arial"/>
                <a:cs typeface="Arial"/>
              </a:rPr>
              <a:t> plazo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2003,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adscripción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expidió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patente.</a:t>
            </a:r>
            <a:endParaRPr sz="1000">
              <a:latin typeface="Arial"/>
              <a:cs typeface="Arial"/>
            </a:endParaRPr>
          </a:p>
          <a:p>
            <a:pPr algn="just" marL="285115" marR="5080" indent="-273050">
              <a:lnSpc>
                <a:spcPct val="96300"/>
              </a:lnSpc>
              <a:spcBef>
                <a:spcPts val="1125"/>
              </a:spcBef>
              <a:buFont typeface="Arial"/>
              <a:buAutoNum type="romanUcPeriod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163-A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físicas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designadas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sustitutas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otorgado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señalando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248539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469265" marR="635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patente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original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adscripción,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despachos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aduaneros.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ts val="118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Tercero.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06-11-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2001.-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Diego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Fernández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Cevallos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Ramos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Presidente.-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Beatriz</a:t>
            </a:r>
            <a:r>
              <a:rPr dirty="0" sz="1000" spc="25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Elena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Paredes</a:t>
            </a:r>
            <a:r>
              <a:rPr dirty="0" sz="1000" spc="2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Rangel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Presidenta.-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Sara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Castellanos</a:t>
            </a:r>
            <a:r>
              <a:rPr dirty="0" sz="1000" spc="2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Cortés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Dip. </a:t>
            </a:r>
            <a:r>
              <a:rPr dirty="0" sz="1000" b="1">
                <a:latin typeface="Arial"/>
                <a:cs typeface="Arial"/>
              </a:rPr>
              <a:t>Martha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Silvia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Sánchez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González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</a:t>
            </a:r>
            <a:r>
              <a:rPr dirty="0" sz="1000" spc="-10" b="1">
                <a:latin typeface="Arial"/>
                <a:cs typeface="Arial"/>
              </a:rPr>
              <a:t>"</a:t>
            </a:r>
            <a:r>
              <a:rPr dirty="0" sz="1000" spc="-10"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7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dos mil dos.-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Vicente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Fox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Quesada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Santiago Creel </a:t>
            </a:r>
            <a:r>
              <a:rPr dirty="0" sz="1000" spc="-10" b="1">
                <a:latin typeface="Arial"/>
                <a:cs typeface="Arial"/>
              </a:rPr>
              <a:t>Miranda</a:t>
            </a:r>
            <a:r>
              <a:rPr dirty="0" sz="1000" spc="-10">
                <a:latin typeface="Arial"/>
                <a:cs typeface="Arial"/>
              </a:rPr>
              <a:t>.- 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6000115" cy="3408679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VIGESIMA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Sexta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Resolución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Modificaciones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Resolución</a:t>
            </a:r>
            <a:r>
              <a:rPr dirty="0" sz="1100" spc="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Miscelánea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4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Comercio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2000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sus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1, 2, 4,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6, 13,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18, 21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25" b="1">
                <a:latin typeface="Arial"/>
                <a:cs typeface="Arial"/>
              </a:rPr>
              <a:t> 22.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 spc="-10">
                <a:latin typeface="Arial"/>
                <a:cs typeface="Arial"/>
              </a:rPr>
              <a:t>Publicada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1º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marzo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2002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0"/>
              </a:spcBef>
            </a:pP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100" b="1">
                <a:latin typeface="Arial"/>
                <a:cs typeface="Arial"/>
              </a:rPr>
              <a:t>Artículo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Transitorio</a:t>
            </a:r>
            <a:endParaRPr sz="1100">
              <a:latin typeface="Arial"/>
              <a:cs typeface="Arial"/>
            </a:endParaRPr>
          </a:p>
          <a:p>
            <a:pPr algn="just" marL="12700" marR="9525" indent="182880">
              <a:lnSpc>
                <a:spcPct val="96500"/>
              </a:lnSpc>
              <a:spcBef>
                <a:spcPts val="1150"/>
              </a:spcBef>
            </a:pPr>
            <a:r>
              <a:rPr dirty="0" sz="1000" b="1">
                <a:latin typeface="Arial"/>
                <a:cs typeface="Arial"/>
              </a:rPr>
              <a:t>Unico.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Diario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Oficial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Federación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octavo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 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publicación.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spc="-10">
                <a:latin typeface="Arial"/>
                <a:cs typeface="Arial"/>
              </a:rPr>
              <a:t>Atentamente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5"/>
              </a:spcBef>
            </a:pPr>
            <a:r>
              <a:rPr dirty="0" sz="1000">
                <a:latin typeface="Arial"/>
                <a:cs typeface="Arial"/>
              </a:rPr>
              <a:t>Sufragio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Reelección.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55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 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febrero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2002.-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ausencia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C.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Subsecretario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Ramo,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fundamento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105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Secretaría,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Subsecretario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Rubén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Aguirre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Pangburn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  <a:p>
            <a:pPr algn="ctr" marR="1270">
              <a:lnSpc>
                <a:spcPct val="100000"/>
              </a:lnSpc>
              <a:spcBef>
                <a:spcPts val="1090"/>
              </a:spcBef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RESOLUCION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MISCELANEA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EXTERIOR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2000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ctr" marL="44450" marR="47625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1o.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enero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2002.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56792" y="4912486"/>
            <a:ext cx="6062345" cy="241300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 marL="43815" marR="38100" indent="182880">
              <a:lnSpc>
                <a:spcPts val="940"/>
              </a:lnSpc>
              <a:spcBef>
                <a:spcPts val="5"/>
              </a:spcBef>
            </a:pPr>
            <a:r>
              <a:rPr dirty="0" sz="800" b="1">
                <a:solidFill>
                  <a:srgbClr val="FF0000"/>
                </a:solidFill>
                <a:latin typeface="Arial"/>
                <a:cs typeface="Arial"/>
              </a:rPr>
              <a:t>Nota:</a:t>
            </a:r>
            <a:r>
              <a:rPr dirty="0" sz="800" spc="50" b="1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Se</a:t>
            </a:r>
            <a:r>
              <a:rPr dirty="0" sz="800" spc="5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actualizan</a:t>
            </a:r>
            <a:r>
              <a:rPr dirty="0" sz="800" spc="5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las</a:t>
            </a:r>
            <a:r>
              <a:rPr dirty="0" sz="800" spc="4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multas</a:t>
            </a:r>
            <a:r>
              <a:rPr dirty="0" sz="800" spc="4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y</a:t>
            </a:r>
            <a:r>
              <a:rPr dirty="0" sz="800" spc="4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cantidades</a:t>
            </a:r>
            <a:r>
              <a:rPr dirty="0" sz="800" spc="5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que</a:t>
            </a:r>
            <a:r>
              <a:rPr dirty="0" sz="800" spc="5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establecen</a:t>
            </a:r>
            <a:r>
              <a:rPr dirty="0" sz="800" spc="5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los</a:t>
            </a:r>
            <a:r>
              <a:rPr dirty="0" sz="800" spc="6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artículos</a:t>
            </a:r>
            <a:r>
              <a:rPr dirty="0" sz="800" spc="8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16,</a:t>
            </a:r>
            <a:r>
              <a:rPr dirty="0" sz="800" spc="5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160,</a:t>
            </a:r>
            <a:r>
              <a:rPr dirty="0" sz="800" spc="5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164,</a:t>
            </a:r>
            <a:r>
              <a:rPr dirty="0" sz="800" spc="4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165,</a:t>
            </a:r>
            <a:r>
              <a:rPr dirty="0" sz="800" spc="5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173,</a:t>
            </a:r>
            <a:r>
              <a:rPr dirty="0" sz="800" spc="4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178,</a:t>
            </a:r>
            <a:r>
              <a:rPr dirty="0" sz="800" spc="6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181,</a:t>
            </a:r>
            <a:r>
              <a:rPr dirty="0" sz="800" spc="4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183,</a:t>
            </a:r>
            <a:r>
              <a:rPr dirty="0" sz="800" spc="5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185,</a:t>
            </a:r>
            <a:r>
              <a:rPr dirty="0" sz="800" spc="5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185-</a:t>
            </a:r>
            <a:r>
              <a:rPr dirty="0" sz="800" spc="-25">
                <a:latin typeface="Arial"/>
                <a:cs typeface="Arial"/>
              </a:rPr>
              <a:t>B,</a:t>
            </a:r>
            <a:r>
              <a:rPr dirty="0" sz="800">
                <a:latin typeface="Arial"/>
                <a:cs typeface="Arial"/>
              </a:rPr>
              <a:t> 187,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189,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193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y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200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Ley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Aduanera, vigentes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partir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1º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enero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2002.</a:t>
            </a:r>
            <a:endParaRPr sz="8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5282311"/>
            <a:ext cx="5996305" cy="10528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5"/>
              </a:spcBef>
            </a:pPr>
            <a:r>
              <a:rPr dirty="0" sz="1000">
                <a:latin typeface="Arial"/>
                <a:cs typeface="Arial"/>
              </a:rPr>
              <a:t>Sufragio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Reelección.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febrero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2002.-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ausencia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C.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Subsecretario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Ramo,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fundamento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105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Secretaría,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Subsecretario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Rubén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Aguirre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Pangburn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8845" cy="35401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adicionan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25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junio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2002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Arial"/>
              <a:cs typeface="Arial"/>
            </a:endParaRPr>
          </a:p>
          <a:p>
            <a:pPr algn="just" marL="12700" marR="825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Único.-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reforman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62,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adicionan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137 </a:t>
            </a:r>
            <a:r>
              <a:rPr dirty="0" sz="1000">
                <a:latin typeface="Arial"/>
                <a:cs typeface="Arial"/>
              </a:rPr>
              <a:t>bis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 bis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 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0">
                <a:latin typeface="Arial"/>
                <a:cs typeface="Arial"/>
              </a:rPr>
              <a:t> 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spc="-10">
                <a:latin typeface="Arial"/>
                <a:cs typeface="Arial"/>
              </a:rPr>
              <a:t>..........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dirty="0" sz="1100" spc="-10" b="1">
                <a:latin typeface="Arial"/>
                <a:cs typeface="Arial"/>
              </a:rPr>
              <a:t>TRANSITORIO</a:t>
            </a:r>
            <a:endParaRPr sz="1100">
              <a:latin typeface="Arial"/>
              <a:cs typeface="Arial"/>
            </a:endParaRPr>
          </a:p>
          <a:p>
            <a:pPr algn="just" marL="12700" marR="6350" indent="182880">
              <a:lnSpc>
                <a:spcPts val="1150"/>
              </a:lnSpc>
              <a:spcBef>
                <a:spcPts val="1190"/>
              </a:spcBef>
            </a:pPr>
            <a:r>
              <a:rPr dirty="0" sz="1000" b="1">
                <a:latin typeface="Arial"/>
                <a:cs typeface="Arial"/>
              </a:rPr>
              <a:t>ÚNICO.-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Diario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Oficial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25" b="1">
                <a:latin typeface="Arial"/>
                <a:cs typeface="Arial"/>
              </a:rPr>
              <a:t>de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Federación</a:t>
            </a:r>
            <a:r>
              <a:rPr dirty="0" sz="1000" spc="-10"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24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2002.-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Diego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Fernández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Cevallos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Ramos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Dip. </a:t>
            </a:r>
            <a:r>
              <a:rPr dirty="0" sz="1000" b="1">
                <a:latin typeface="Arial"/>
                <a:cs typeface="Arial"/>
              </a:rPr>
              <a:t>Beatriz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Elena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Paredes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Rangel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Presidenta.-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Rafael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Melgoza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Radillo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Martha </a:t>
            </a:r>
            <a:r>
              <a:rPr dirty="0" sz="1000" b="1">
                <a:latin typeface="Arial"/>
                <a:cs typeface="Arial"/>
              </a:rPr>
              <a:t>Silvia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Sánchez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González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</a:t>
            </a:r>
            <a:r>
              <a:rPr dirty="0" sz="1000" spc="-10" b="1">
                <a:latin typeface="Arial"/>
                <a:cs typeface="Arial"/>
              </a:rPr>
              <a:t>"</a:t>
            </a:r>
            <a:r>
              <a:rPr dirty="0" sz="1000" spc="-10"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55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veinticuatro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dos.-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Vicente</a:t>
            </a:r>
            <a:r>
              <a:rPr dirty="0" sz="1000" spc="2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Fox</a:t>
            </a:r>
            <a:r>
              <a:rPr dirty="0" sz="1000" spc="20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Quesada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Gobernación, </a:t>
            </a:r>
            <a:r>
              <a:rPr dirty="0" sz="1000" b="1">
                <a:latin typeface="Arial"/>
                <a:cs typeface="Arial"/>
              </a:rPr>
              <a:t>Santiago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Creel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Miranda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8845" cy="6330950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adicionan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derogan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Ley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30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2002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Arial"/>
              <a:cs typeface="Arial"/>
            </a:endParaRPr>
          </a:p>
          <a:p>
            <a:pPr algn="just" marL="12700" marR="5080" indent="182880">
              <a:lnSpc>
                <a:spcPct val="959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PRIMERO.-</a:t>
            </a:r>
            <a:r>
              <a:rPr dirty="0" sz="1000" spc="2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REFORMAN</a:t>
            </a:r>
            <a:r>
              <a:rPr dirty="0" sz="1000" spc="2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14-B,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párrafo;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B,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26,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28,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36,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38,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48,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109,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VIII,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XXVI 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144-</a:t>
            </a:r>
            <a:r>
              <a:rPr dirty="0" sz="1000">
                <a:latin typeface="Arial"/>
                <a:cs typeface="Arial"/>
              </a:rPr>
              <a:t>A, primer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145,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 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157;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158;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159,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178,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181,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IX;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185-</a:t>
            </a:r>
            <a:r>
              <a:rPr dirty="0" sz="1000" spc="-25">
                <a:latin typeface="Arial"/>
                <a:cs typeface="Arial"/>
              </a:rPr>
              <a:t>A; </a:t>
            </a:r>
            <a:r>
              <a:rPr dirty="0" sz="1000" spc="-10">
                <a:latin typeface="Arial"/>
                <a:cs typeface="Arial"/>
              </a:rPr>
              <a:t>185-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186,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194;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ADICIONAN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14-C;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14-</a:t>
            </a:r>
            <a:r>
              <a:rPr dirty="0" sz="1000">
                <a:latin typeface="Arial"/>
                <a:cs typeface="Arial"/>
              </a:rPr>
              <a:t>D;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29,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32,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párrafo,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56,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90,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Apartado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98,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100-A;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100-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101-</a:t>
            </a:r>
            <a:r>
              <a:rPr dirty="0" sz="1000">
                <a:latin typeface="Arial"/>
                <a:cs typeface="Arial"/>
              </a:rPr>
              <a:t>A;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103,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109,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“Recinto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Estratégico”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135-A;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135-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135-</a:t>
            </a:r>
            <a:r>
              <a:rPr dirty="0" sz="1000">
                <a:latin typeface="Arial"/>
                <a:cs typeface="Arial"/>
              </a:rPr>
              <a:t>C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135-</a:t>
            </a:r>
            <a:r>
              <a:rPr dirty="0" sz="1000">
                <a:latin typeface="Arial"/>
                <a:cs typeface="Arial"/>
              </a:rPr>
              <a:t>D;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XXXI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XXXII;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144-</a:t>
            </a:r>
            <a:r>
              <a:rPr dirty="0" sz="1000" spc="-25">
                <a:latin typeface="Arial"/>
                <a:cs typeface="Arial"/>
              </a:rPr>
              <a:t>A,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sexto </a:t>
            </a:r>
            <a:r>
              <a:rPr dirty="0" sz="1000">
                <a:latin typeface="Arial"/>
                <a:cs typeface="Arial"/>
              </a:rPr>
              <a:t>párrafos,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145,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162,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177,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III; </a:t>
            </a:r>
            <a:r>
              <a:rPr dirty="0" sz="1000" spc="-10">
                <a:latin typeface="Arial"/>
                <a:cs typeface="Arial"/>
              </a:rPr>
              <a:t>180-</a:t>
            </a:r>
            <a:r>
              <a:rPr dirty="0" sz="1000">
                <a:latin typeface="Arial"/>
                <a:cs typeface="Arial"/>
              </a:rPr>
              <a:t>A;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XVIII;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186,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XXI,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XXII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XXIII;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XIII,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XV;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DEROGA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manera: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spc="-10">
                <a:latin typeface="Arial"/>
                <a:cs typeface="Arial"/>
              </a:rPr>
              <a:t>.........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dirty="0" sz="1100" spc="-10" b="1">
                <a:latin typeface="Arial"/>
                <a:cs typeface="Arial"/>
              </a:rPr>
              <a:t>DISPOSICIONES TRANSITORIAS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just" marL="12700" marR="13335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2003,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a:</a:t>
            </a:r>
            <a:endParaRPr sz="1000">
              <a:latin typeface="Arial"/>
              <a:cs typeface="Arial"/>
            </a:endParaRPr>
          </a:p>
          <a:p>
            <a:pPr algn="just" marL="465455" marR="8255" indent="-270510">
              <a:lnSpc>
                <a:spcPct val="96500"/>
              </a:lnSpc>
              <a:spcBef>
                <a:spcPts val="109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5o.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modificaciones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actualización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multas.</a:t>
            </a:r>
            <a:endParaRPr sz="1000">
              <a:latin typeface="Arial"/>
              <a:cs typeface="Arial"/>
            </a:endParaRPr>
          </a:p>
          <a:p>
            <a:pPr algn="just" marL="466090" marR="6350" indent="-271145">
              <a:lnSpc>
                <a:spcPct val="96600"/>
              </a:lnSpc>
              <a:spcBef>
                <a:spcPts val="1120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14-C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90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aquel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lineamientos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7809738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7809738"/>
            <a:ext cx="553212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48,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abril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2003.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8247126"/>
            <a:ext cx="5998210" cy="76390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469265" marR="5080" indent="-27432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IV.</a:t>
            </a:r>
            <a:r>
              <a:rPr dirty="0" sz="1000" spc="190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14-D,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135-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135-</a:t>
            </a:r>
            <a:r>
              <a:rPr dirty="0" sz="1000">
                <a:latin typeface="Arial"/>
                <a:cs typeface="Arial"/>
              </a:rPr>
              <a:t>B,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135-C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</a:t>
            </a:r>
            <a:r>
              <a:rPr dirty="0" sz="1000" spc="-10">
                <a:latin typeface="Arial"/>
                <a:cs typeface="Arial"/>
              </a:rPr>
              <a:t>135-</a:t>
            </a:r>
            <a:r>
              <a:rPr dirty="0" sz="1000">
                <a:latin typeface="Arial"/>
                <a:cs typeface="Arial"/>
              </a:rPr>
              <a:t>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 Aduanera,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180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publicación.</a:t>
            </a:r>
            <a:endParaRPr sz="1000">
              <a:latin typeface="Arial"/>
              <a:cs typeface="Arial"/>
            </a:endParaRPr>
          </a:p>
          <a:p>
            <a:pPr marL="12700" marR="12700" indent="182880">
              <a:lnSpc>
                <a:spcPts val="116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derogaciones,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071168" y="1368298"/>
            <a:ext cx="5813425" cy="193230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282575" marR="5715" indent="-270510">
              <a:lnSpc>
                <a:spcPct val="96000"/>
              </a:lnSpc>
              <a:spcBef>
                <a:spcPts val="145"/>
              </a:spcBef>
              <a:buFont typeface="Arial"/>
              <a:buAutoNum type="romanUcPeriod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B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actualizados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julio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2002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17-</a:t>
            </a:r>
            <a:r>
              <a:rPr dirty="0" sz="1000">
                <a:latin typeface="Arial"/>
                <a:cs typeface="Arial"/>
              </a:rPr>
              <a:t>B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exigirán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correspondan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actualización.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2003,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5o.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Aduanera.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aprovechamientos 	pagados.</a:t>
            </a:r>
            <a:endParaRPr sz="1000">
              <a:latin typeface="Arial"/>
              <a:cs typeface="Arial"/>
            </a:endParaRPr>
          </a:p>
          <a:p>
            <a:pPr algn="just" marL="283210" marR="5080" indent="-271145">
              <a:lnSpc>
                <a:spcPct val="96300"/>
              </a:lnSpc>
              <a:spcBef>
                <a:spcPts val="1120"/>
              </a:spcBef>
              <a:buFont typeface="Arial"/>
              <a:buAutoNum type="romanUcPeriod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titulares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concesiones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manejo,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obligación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cámaras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circuito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cerrado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video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tardar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</a:t>
            </a:r>
            <a:r>
              <a:rPr dirty="0" sz="1000" spc="-20">
                <a:latin typeface="Arial"/>
                <a:cs typeface="Arial"/>
              </a:rPr>
              <a:t>2003.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341236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3412363"/>
            <a:ext cx="5539740" cy="105537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100-A,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2003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dictaminado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si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dictaminar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2002,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32-A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Federación,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presentan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2003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continúen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dictaminando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estados </a:t>
            </a:r>
            <a:r>
              <a:rPr dirty="0" sz="1000">
                <a:latin typeface="Arial"/>
                <a:cs typeface="Arial"/>
              </a:rPr>
              <a:t>financieros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subsecuentes.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4581271"/>
            <a:ext cx="5996940" cy="426720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467359" marR="8890" indent="-272415">
              <a:lnSpc>
                <a:spcPct val="96000"/>
              </a:lnSpc>
              <a:spcBef>
                <a:spcPts val="140"/>
              </a:spcBef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2003,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constituido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sociedades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162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Ley.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caso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$10,000.00</a:t>
            </a:r>
            <a:r>
              <a:rPr dirty="0" sz="1000">
                <a:latin typeface="Arial"/>
                <a:cs typeface="Arial"/>
              </a:rPr>
              <a:t> 	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$15,000.00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presente.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Arial"/>
              <a:buAutoNum type="romanUcPeriod" startAt="4"/>
            </a:pPr>
            <a:endParaRPr sz="1000">
              <a:latin typeface="Arial"/>
              <a:cs typeface="Arial"/>
            </a:endParaRPr>
          </a:p>
          <a:p>
            <a:pPr algn="just" marL="467359" marR="10160" indent="-272415">
              <a:lnSpc>
                <a:spcPts val="1150"/>
              </a:lnSpc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apoderado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representante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nombramiento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2001,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derechos,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160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just" marL="467359" marR="5080" indent="-272415">
              <a:lnSpc>
                <a:spcPct val="96000"/>
              </a:lnSpc>
              <a:spcBef>
                <a:spcPts val="1115"/>
              </a:spcBef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Mejoramiento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informática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 spc="50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B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rendir,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Trimestral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Situación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Económica,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Finanzas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Deuda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Pública,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egresos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realizados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señalado.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enviará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fideicomiso.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Tercero.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Público, </a:t>
            </a:r>
            <a:r>
              <a:rPr dirty="0" sz="1000">
                <a:latin typeface="Arial"/>
                <a:cs typeface="Arial"/>
              </a:rPr>
              <a:t>enviará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Congreso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trimestral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detallen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recursos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recauden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recaudado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recursos.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anualmente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enviar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Congreso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Unión,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anual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inversiones.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2002.-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Enrique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Jackson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Ramírez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Beatriz </a:t>
            </a:r>
            <a:r>
              <a:rPr dirty="0" sz="1000" b="1">
                <a:latin typeface="Arial"/>
                <a:cs typeface="Arial"/>
              </a:rPr>
              <a:t>Elena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Paredes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Rangel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Presidenta.-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Sara</a:t>
            </a:r>
            <a:r>
              <a:rPr dirty="0" sz="1000" spc="1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Castellanos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Cortés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Adrián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Rivera </a:t>
            </a:r>
            <a:r>
              <a:rPr dirty="0" sz="1000" b="1">
                <a:latin typeface="Arial"/>
                <a:cs typeface="Arial"/>
              </a:rPr>
              <a:t>Pérez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"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6940" cy="759460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algn="just" marL="12700" marR="5080" indent="182880">
              <a:lnSpc>
                <a:spcPct val="95500"/>
              </a:lnSpc>
              <a:spcBef>
                <a:spcPts val="15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 Ejecutivo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 Distrito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veintiséis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dos.-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Vicente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Fox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Quesada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Gobernación, </a:t>
            </a:r>
            <a:r>
              <a:rPr dirty="0" sz="1000" b="1">
                <a:latin typeface="Arial"/>
                <a:cs typeface="Arial"/>
              </a:rPr>
              <a:t>Santiago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Creel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Miranda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584263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143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vencimiento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sigan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misma.</a:t>
            </a: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ct val="957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Ley,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control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fabricación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candados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cómputo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enlazado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electrónico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órgano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desconcentrado.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ct val="961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17.</a:t>
            </a:r>
            <a:r>
              <a:rPr dirty="0" sz="1000" spc="20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gafetes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distintivos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identifiquen,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autoridades </a:t>
            </a:r>
            <a:r>
              <a:rPr dirty="0" sz="1000">
                <a:latin typeface="Arial"/>
                <a:cs typeface="Arial"/>
              </a:rPr>
              <a:t>aduaneras.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inobservancia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40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gafete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través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$240.00</a:t>
            </a:r>
            <a:r>
              <a:rPr dirty="0" sz="1000" spc="-10">
                <a:latin typeface="Arial"/>
                <a:cs typeface="Arial"/>
              </a:rPr>
              <a:t>,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mejoramiento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infraestructura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  <a:p>
            <a:pPr algn="r" marL="3361054" marR="5080" indent="-151130">
              <a:lnSpc>
                <a:spcPts val="91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2018.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06-11-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Cantidad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del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actualizada</a:t>
            </a:r>
            <a:r>
              <a:rPr dirty="0" sz="800" spc="10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27-12-</a:t>
            </a:r>
            <a:r>
              <a:rPr dirty="0" sz="800" i="1">
                <a:solidFill>
                  <a:srgbClr val="CC3300"/>
                </a:solidFill>
                <a:latin typeface="Times New Roman"/>
                <a:cs typeface="Times New Roman"/>
              </a:rPr>
              <a:t>2022,</a:t>
            </a:r>
            <a:r>
              <a:rPr dirty="0" sz="800" spc="15" i="1">
                <a:solidFill>
                  <a:srgbClr val="CC3300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CC3300"/>
                </a:solidFill>
                <a:latin typeface="Times New Roman"/>
                <a:cs typeface="Times New Roman"/>
              </a:rPr>
              <a:t>28-12-</a:t>
            </a:r>
            <a:r>
              <a:rPr dirty="0" sz="800" spc="-20" i="1">
                <a:solidFill>
                  <a:srgbClr val="CC3300"/>
                </a:solidFill>
                <a:latin typeface="Times New Roman"/>
                <a:cs typeface="Times New Roman"/>
              </a:rPr>
              <a:t>2023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3335" indent="182880">
              <a:lnSpc>
                <a:spcPct val="961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18.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veinticuatro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ejercicio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comprobación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Secretaría.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19.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petición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prestados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inhábil,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cumplan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20.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porteadoras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capitanes, </a:t>
            </a:r>
            <a:r>
              <a:rPr dirty="0" sz="1000">
                <a:latin typeface="Arial"/>
                <a:cs typeface="Arial"/>
              </a:rPr>
              <a:t>pilotos,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conductores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7327772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7327772"/>
            <a:ext cx="5140325" cy="5861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795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Poner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inspección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802919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8029193"/>
            <a:ext cx="513461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Aplicar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prevenir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asegurar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846658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8466581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143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Exhibir,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conduzcan.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4400" cy="149415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2,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4,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6,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10,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13</a:t>
            </a:r>
            <a:r>
              <a:rPr dirty="0" sz="1100" spc="1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21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Carácter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Materia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Comercio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2003,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publicadas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17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abril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2003.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>
                <a:latin typeface="Arial"/>
                <a:cs typeface="Arial"/>
              </a:rPr>
              <a:t>Publicados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28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abril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2003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Arial"/>
              <a:cs typeface="Arial"/>
            </a:endParaRPr>
          </a:p>
          <a:p>
            <a:pPr algn="ctr" marL="151130" marR="14351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CARACTER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 EN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MATERIA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0" b="1">
                <a:latin typeface="Arial"/>
                <a:cs typeface="Arial"/>
              </a:rPr>
              <a:t> EXTERIOR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2003</a:t>
            </a:r>
            <a:endParaRPr sz="1000">
              <a:latin typeface="Arial"/>
              <a:cs typeface="Arial"/>
            </a:endParaRPr>
          </a:p>
          <a:p>
            <a:pPr algn="ctr" marL="180340">
              <a:lnSpc>
                <a:spcPts val="1175"/>
              </a:lnSpc>
              <a:spcBef>
                <a:spcPts val="106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Aduanera,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1o.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25" b="1">
                <a:latin typeface="Arial"/>
                <a:cs typeface="Arial"/>
              </a:rPr>
              <a:t>de</a:t>
            </a:r>
            <a:endParaRPr sz="1000">
              <a:latin typeface="Arial"/>
              <a:cs typeface="Arial"/>
            </a:endParaRPr>
          </a:p>
          <a:p>
            <a:pPr algn="ctr" marL="635">
              <a:lnSpc>
                <a:spcPts val="1175"/>
              </a:lnSpc>
            </a:pPr>
            <a:r>
              <a:rPr dirty="0" sz="1000" b="1">
                <a:latin typeface="Arial"/>
                <a:cs typeface="Arial"/>
              </a:rPr>
              <a:t>enero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2003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56792" y="2999485"/>
            <a:ext cx="6062345" cy="270510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226695">
              <a:lnSpc>
                <a:spcPts val="1015"/>
              </a:lnSpc>
            </a:pPr>
            <a:r>
              <a:rPr dirty="0" sz="900" b="1">
                <a:solidFill>
                  <a:srgbClr val="FF0000"/>
                </a:solidFill>
                <a:latin typeface="Arial"/>
                <a:cs typeface="Arial"/>
              </a:rPr>
              <a:t>Nota:</a:t>
            </a:r>
            <a:r>
              <a:rPr dirty="0" sz="900" spc="35" b="1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Se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actualizan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las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multas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cantidades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que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establecen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los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artículos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160,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164,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165,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173,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178,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181,</a:t>
            </a:r>
            <a:r>
              <a:rPr dirty="0" sz="900" spc="10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183,</a:t>
            </a:r>
            <a:endParaRPr sz="900">
              <a:latin typeface="Arial"/>
              <a:cs typeface="Arial"/>
            </a:endParaRPr>
          </a:p>
          <a:p>
            <a:pPr marL="43815">
              <a:lnSpc>
                <a:spcPts val="1075"/>
              </a:lnSpc>
            </a:pPr>
            <a:r>
              <a:rPr dirty="0" sz="900">
                <a:latin typeface="Arial"/>
                <a:cs typeface="Arial"/>
              </a:rPr>
              <a:t>185,</a:t>
            </a:r>
            <a:r>
              <a:rPr dirty="0" sz="900" spc="-10">
                <a:latin typeface="Arial"/>
                <a:cs typeface="Arial"/>
              </a:rPr>
              <a:t> 185-</a:t>
            </a:r>
            <a:r>
              <a:rPr dirty="0" sz="900">
                <a:latin typeface="Arial"/>
                <a:cs typeface="Arial"/>
              </a:rPr>
              <a:t>B,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187,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189,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193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200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Ley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Aduanera,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vigentes a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partir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del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1º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enero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2003.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3398647"/>
            <a:ext cx="5998845" cy="90614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0"/>
              </a:spcBef>
            </a:pPr>
            <a:r>
              <a:rPr dirty="0" sz="1000">
                <a:latin typeface="Arial"/>
                <a:cs typeface="Arial"/>
              </a:rPr>
              <a:t>Sufragio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Reelección.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2003.-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Rubén </a:t>
            </a:r>
            <a:r>
              <a:rPr dirty="0" sz="1000" b="1">
                <a:latin typeface="Arial"/>
                <a:cs typeface="Arial"/>
              </a:rPr>
              <a:t>Aguirre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Pangburn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5670" cy="149415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3,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4,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7,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10,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21,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25,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27,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28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 29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Carácter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Materia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2005,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publicadas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23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marzo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2005.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>
                <a:latin typeface="Arial"/>
                <a:cs typeface="Arial"/>
              </a:rPr>
              <a:t>Publicados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4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abril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2005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Arial"/>
              <a:cs typeface="Arial"/>
            </a:endParaRPr>
          </a:p>
          <a:p>
            <a:pPr algn="ctr" marL="151130" marR="146685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CARACTER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 EN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MATERIA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0" b="1">
                <a:latin typeface="Arial"/>
                <a:cs typeface="Arial"/>
              </a:rPr>
              <a:t> EXTERIOR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2005</a:t>
            </a:r>
            <a:endParaRPr sz="1000">
              <a:latin typeface="Arial"/>
              <a:cs typeface="Arial"/>
            </a:endParaRPr>
          </a:p>
          <a:p>
            <a:pPr algn="ctr" marL="179070">
              <a:lnSpc>
                <a:spcPts val="1175"/>
              </a:lnSpc>
              <a:spcBef>
                <a:spcPts val="106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Aduanera,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25" b="1">
                <a:latin typeface="Arial"/>
                <a:cs typeface="Arial"/>
              </a:rPr>
              <a:t>de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ts val="1175"/>
              </a:lnSpc>
            </a:pPr>
            <a:r>
              <a:rPr dirty="0" sz="1000" b="1">
                <a:latin typeface="Arial"/>
                <a:cs typeface="Arial"/>
              </a:rPr>
              <a:t>enero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2005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56792" y="2999485"/>
            <a:ext cx="6062345" cy="270510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226695">
              <a:lnSpc>
                <a:spcPts val="1015"/>
              </a:lnSpc>
            </a:pPr>
            <a:r>
              <a:rPr dirty="0" sz="900" b="1">
                <a:solidFill>
                  <a:srgbClr val="FF0000"/>
                </a:solidFill>
                <a:latin typeface="Arial"/>
                <a:cs typeface="Arial"/>
              </a:rPr>
              <a:t>Nota:</a:t>
            </a:r>
            <a:r>
              <a:rPr dirty="0" sz="900" spc="35" b="1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Se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actualizan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las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multas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cantidades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que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establecen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los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artículos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160,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164,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165,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173,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178,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183,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185,</a:t>
            </a:r>
            <a:endParaRPr sz="900">
              <a:latin typeface="Arial"/>
              <a:cs typeface="Arial"/>
            </a:endParaRPr>
          </a:p>
          <a:p>
            <a:pPr marL="43815">
              <a:lnSpc>
                <a:spcPts val="1075"/>
              </a:lnSpc>
            </a:pPr>
            <a:r>
              <a:rPr dirty="0" sz="900" spc="-10">
                <a:latin typeface="Arial"/>
                <a:cs typeface="Arial"/>
              </a:rPr>
              <a:t>185-</a:t>
            </a:r>
            <a:r>
              <a:rPr dirty="0" sz="900">
                <a:latin typeface="Arial"/>
                <a:cs typeface="Arial"/>
              </a:rPr>
              <a:t>B,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187,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189,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193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200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Ley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Aduanera,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vigentes a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partir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del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1º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enero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2005.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3398647"/>
            <a:ext cx="5996305" cy="90614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0"/>
              </a:spcBef>
            </a:pPr>
            <a:r>
              <a:rPr dirty="0" sz="1000">
                <a:latin typeface="Arial"/>
                <a:cs typeface="Arial"/>
              </a:rPr>
              <a:t>Sufragio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Reelección.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marzo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2005.-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José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María </a:t>
            </a:r>
            <a:r>
              <a:rPr dirty="0" sz="1000" b="1">
                <a:latin typeface="Arial"/>
                <a:cs typeface="Arial"/>
              </a:rPr>
              <a:t>Zubiría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Maqueo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7575" cy="3393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267843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23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enero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2006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Arial"/>
              <a:cs typeface="Arial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ÚNICO.-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segundo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62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80"/>
              </a:spcBef>
            </a:pPr>
            <a:r>
              <a:rPr dirty="0" sz="1000" spc="-10">
                <a:latin typeface="Arial"/>
                <a:cs typeface="Arial"/>
              </a:rPr>
              <a:t>..........</a:t>
            </a:r>
            <a:endParaRPr sz="1000">
              <a:latin typeface="Arial"/>
              <a:cs typeface="Arial"/>
            </a:endParaRPr>
          </a:p>
          <a:p>
            <a:pPr algn="r" marR="2625090">
              <a:lnSpc>
                <a:spcPct val="100000"/>
              </a:lnSpc>
              <a:spcBef>
                <a:spcPts val="1075"/>
              </a:spcBef>
            </a:pPr>
            <a:r>
              <a:rPr dirty="0" sz="1100" spc="-10" b="1">
                <a:latin typeface="Arial"/>
                <a:cs typeface="Arial"/>
              </a:rPr>
              <a:t>Transitorio</a:t>
            </a:r>
            <a:endParaRPr sz="1100">
              <a:latin typeface="Arial"/>
              <a:cs typeface="Arial"/>
            </a:endParaRPr>
          </a:p>
          <a:p>
            <a:pPr algn="just" marL="12700" marR="12700" indent="182880">
              <a:lnSpc>
                <a:spcPts val="1170"/>
              </a:lnSpc>
              <a:spcBef>
                <a:spcPts val="1170"/>
              </a:spcBef>
            </a:pPr>
            <a:r>
              <a:rPr dirty="0" sz="1000" b="1">
                <a:latin typeface="Arial"/>
                <a:cs typeface="Arial"/>
              </a:rPr>
              <a:t>Único.-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Oficial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Federación.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2005.-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Enrique</a:t>
            </a:r>
            <a:r>
              <a:rPr dirty="0" sz="1000" spc="3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Jackson</a:t>
            </a:r>
            <a:r>
              <a:rPr dirty="0" sz="1000" spc="3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Ramírez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Dip. </a:t>
            </a:r>
            <a:r>
              <a:rPr dirty="0" sz="1000" b="1">
                <a:latin typeface="Arial"/>
                <a:cs typeface="Arial"/>
              </a:rPr>
              <a:t>Heliodoro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Díaz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Escárraga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Sara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Isabel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Castellanos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Cortés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Patricia </a:t>
            </a:r>
            <a:r>
              <a:rPr dirty="0" sz="1000" b="1">
                <a:latin typeface="Arial"/>
                <a:cs typeface="Arial"/>
              </a:rPr>
              <a:t>Garduño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Morales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"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5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diecinueve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seis.-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Vicente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Fox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Quesada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Gobernación, </a:t>
            </a:r>
            <a:r>
              <a:rPr dirty="0" sz="1000" b="1">
                <a:latin typeface="Arial"/>
                <a:cs typeface="Arial"/>
              </a:rPr>
              <a:t>Carlos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María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Abascal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Carranza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7575" cy="36861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-5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febrero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2006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Arial"/>
              <a:cs typeface="Arial"/>
            </a:endParaRPr>
          </a:p>
          <a:p>
            <a:pPr algn="just" marL="12700" marR="889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2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Único.-</a:t>
            </a:r>
            <a:r>
              <a:rPr dirty="0" sz="1000" spc="2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78;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150;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152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0">
                <a:latin typeface="Arial"/>
                <a:cs typeface="Arial"/>
              </a:rPr>
              <a:t> 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80"/>
              </a:spcBef>
            </a:pPr>
            <a:r>
              <a:rPr dirty="0" sz="1000" spc="-10">
                <a:latin typeface="Arial"/>
                <a:cs typeface="Arial"/>
              </a:rPr>
              <a:t>..........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dirty="0" sz="1100" spc="-10" b="1">
                <a:latin typeface="Arial"/>
                <a:cs typeface="Arial"/>
              </a:rPr>
              <a:t>Transitorio</a:t>
            </a:r>
            <a:endParaRPr sz="1100">
              <a:latin typeface="Arial"/>
              <a:cs typeface="Arial"/>
            </a:endParaRPr>
          </a:p>
          <a:p>
            <a:pPr algn="just" marL="12700" marR="6985" indent="182880">
              <a:lnSpc>
                <a:spcPct val="96100"/>
              </a:lnSpc>
              <a:spcBef>
                <a:spcPts val="1155"/>
              </a:spcBef>
            </a:pPr>
            <a:r>
              <a:rPr dirty="0" sz="1000" b="1">
                <a:latin typeface="Arial"/>
                <a:cs typeface="Arial"/>
              </a:rPr>
              <a:t>Único.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 día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establecimientos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infraestructura,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enlace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operación.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México, D.F.,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2005.-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 </a:t>
            </a:r>
            <a:r>
              <a:rPr dirty="0" sz="1000" b="1">
                <a:latin typeface="Arial"/>
                <a:cs typeface="Arial"/>
              </a:rPr>
              <a:t>Heliodoro Díaz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Escárraga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Enrique </a:t>
            </a:r>
            <a:r>
              <a:rPr dirty="0" sz="1000" b="1">
                <a:latin typeface="Arial"/>
                <a:cs typeface="Arial"/>
              </a:rPr>
              <a:t>Jackson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Ramírez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Patricia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Garduño Morales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Yolanda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E.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González </a:t>
            </a:r>
            <a:r>
              <a:rPr dirty="0" sz="1000" b="1">
                <a:latin typeface="Arial"/>
                <a:cs typeface="Arial"/>
              </a:rPr>
              <a:t>Hernández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"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seis.-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Vicente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Fox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Quesada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Carlos </a:t>
            </a:r>
            <a:r>
              <a:rPr dirty="0" sz="1000" b="1">
                <a:latin typeface="Arial"/>
                <a:cs typeface="Arial"/>
              </a:rPr>
              <a:t>María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Abascal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Carranza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1553"/>
            <a:ext cx="5999480" cy="14941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9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1,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2,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3,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4,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7,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10,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12,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13,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17,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18,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19,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21,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22,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25,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28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29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Carácter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Materia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2006,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publicadas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31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marzo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2006.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>
                <a:latin typeface="Arial"/>
                <a:cs typeface="Arial"/>
              </a:rPr>
              <a:t>Publicados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10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abril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2006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Arial"/>
              <a:cs typeface="Arial"/>
            </a:endParaRPr>
          </a:p>
          <a:p>
            <a:pPr algn="ctr" marL="151130" marR="146685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CARACTER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 EN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MATERIA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0" b="1">
                <a:latin typeface="Arial"/>
                <a:cs typeface="Arial"/>
              </a:rPr>
              <a:t> EXTERIOR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2006</a:t>
            </a:r>
            <a:endParaRPr sz="1000">
              <a:latin typeface="Arial"/>
              <a:cs typeface="Arial"/>
            </a:endParaRPr>
          </a:p>
          <a:p>
            <a:pPr algn="ctr" marL="83820" marR="83820">
              <a:lnSpc>
                <a:spcPts val="115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Aduanera,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enero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2006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56792" y="3145789"/>
            <a:ext cx="6062345" cy="664845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just" marL="226695">
              <a:lnSpc>
                <a:spcPts val="1010"/>
              </a:lnSpc>
            </a:pPr>
            <a:r>
              <a:rPr dirty="0" sz="900" b="1">
                <a:solidFill>
                  <a:srgbClr val="FF0000"/>
                </a:solidFill>
                <a:latin typeface="Arial"/>
                <a:cs typeface="Arial"/>
              </a:rPr>
              <a:t>Nota:</a:t>
            </a:r>
            <a:r>
              <a:rPr dirty="0" sz="900" spc="40" b="1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Se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actualizan</a:t>
            </a:r>
            <a:r>
              <a:rPr dirty="0" sz="900" spc="50" b="1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multas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cantidades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que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establecen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los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artículos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160,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IX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cuarto</a:t>
            </a:r>
            <a:endParaRPr sz="900">
              <a:latin typeface="Arial"/>
              <a:cs typeface="Arial"/>
            </a:endParaRPr>
          </a:p>
          <a:p>
            <a:pPr algn="just" marL="43815" marR="41910">
              <a:lnSpc>
                <a:spcPct val="96100"/>
              </a:lnSpc>
              <a:spcBef>
                <a:spcPts val="30"/>
              </a:spcBef>
            </a:pPr>
            <a:r>
              <a:rPr dirty="0" sz="900">
                <a:latin typeface="Arial"/>
                <a:cs typeface="Arial"/>
              </a:rPr>
              <a:t>párrafo;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164,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1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VII;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165,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</a:t>
            </a:r>
            <a:r>
              <a:rPr dirty="0" sz="900" spc="1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a);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173,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a),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</a:t>
            </a:r>
            <a:r>
              <a:rPr dirty="0" sz="900" spc="1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VI </a:t>
            </a:r>
            <a:r>
              <a:rPr dirty="0" sz="900">
                <a:latin typeface="Arial"/>
                <a:cs typeface="Arial"/>
              </a:rPr>
              <a:t>segundo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178,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183,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primer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185,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primer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V, </a:t>
            </a:r>
            <a:r>
              <a:rPr dirty="0" sz="900">
                <a:latin typeface="Arial"/>
                <a:cs typeface="Arial"/>
              </a:rPr>
              <a:t>VI,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VIII,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XI,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XII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XIV;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185-B;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187,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II,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VIII,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XIV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XV;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189,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191,</a:t>
            </a:r>
            <a:endParaRPr sz="900">
              <a:latin typeface="Arial"/>
              <a:cs typeface="Arial"/>
            </a:endParaRPr>
          </a:p>
          <a:p>
            <a:pPr algn="just" marL="43815">
              <a:lnSpc>
                <a:spcPts val="1030"/>
              </a:lnSpc>
            </a:pP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II,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IV;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193,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 I,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III;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200,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Ley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Aduanera,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vigentes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partir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del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enero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2006.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3938142"/>
            <a:ext cx="5996305" cy="90614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>
                <a:latin typeface="Arial"/>
                <a:cs typeface="Arial"/>
              </a:rPr>
              <a:t>Sufragio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Reelección.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24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marzo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2006.-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José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María </a:t>
            </a:r>
            <a:r>
              <a:rPr dirty="0" sz="1000" b="1">
                <a:latin typeface="Arial"/>
                <a:cs typeface="Arial"/>
              </a:rPr>
              <a:t>Zubiría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Maqueo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2495" cy="149415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2,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3,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4,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5,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6,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7,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8,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9,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10,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11,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12,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13,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14,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15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16</a:t>
            </a:r>
            <a:r>
              <a:rPr dirty="0" sz="1100" spc="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Carácter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General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Materia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2007,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publicadas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27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abril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2007.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>
                <a:latin typeface="Arial"/>
                <a:cs typeface="Arial"/>
              </a:rPr>
              <a:t>Publicados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9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mayo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2007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Arial"/>
              <a:cs typeface="Arial"/>
            </a:endParaRPr>
          </a:p>
          <a:p>
            <a:pPr algn="ctr" marL="151130" marR="14351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CARACTER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 EN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MATERIA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0" b="1">
                <a:latin typeface="Arial"/>
                <a:cs typeface="Arial"/>
              </a:rPr>
              <a:t> EXTERIOR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2007</a:t>
            </a:r>
            <a:endParaRPr sz="1000">
              <a:latin typeface="Arial"/>
              <a:cs typeface="Arial"/>
            </a:endParaRPr>
          </a:p>
          <a:p>
            <a:pPr algn="ctr" marL="83820" marR="74930">
              <a:lnSpc>
                <a:spcPts val="115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Aduanera,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enero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2007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56792" y="2999485"/>
            <a:ext cx="6062345" cy="664845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just" marL="226695">
              <a:lnSpc>
                <a:spcPts val="1015"/>
              </a:lnSpc>
            </a:pPr>
            <a:r>
              <a:rPr dirty="0" sz="900" b="1">
                <a:solidFill>
                  <a:srgbClr val="FF0000"/>
                </a:solidFill>
                <a:latin typeface="Arial"/>
                <a:cs typeface="Arial"/>
              </a:rPr>
              <a:t>Nota:</a:t>
            </a:r>
            <a:r>
              <a:rPr dirty="0" sz="900" spc="40" b="1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Se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actualizan</a:t>
            </a:r>
            <a:r>
              <a:rPr dirty="0" sz="900" spc="50" b="1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multas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cantidades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que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establecen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los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artículos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160,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IX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cuarto</a:t>
            </a:r>
            <a:endParaRPr sz="900">
              <a:latin typeface="Arial"/>
              <a:cs typeface="Arial"/>
            </a:endParaRPr>
          </a:p>
          <a:p>
            <a:pPr algn="just" marL="43815" marR="39370">
              <a:lnSpc>
                <a:spcPts val="1030"/>
              </a:lnSpc>
              <a:spcBef>
                <a:spcPts val="70"/>
              </a:spcBef>
            </a:pPr>
            <a:r>
              <a:rPr dirty="0" sz="900">
                <a:latin typeface="Arial"/>
                <a:cs typeface="Arial"/>
              </a:rPr>
              <a:t>párrafo;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164,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VII;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165,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</a:t>
            </a:r>
            <a:r>
              <a:rPr dirty="0" sz="900" spc="1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a);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173,</a:t>
            </a:r>
            <a:r>
              <a:rPr dirty="0" sz="900" spc="18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</a:t>
            </a:r>
            <a:r>
              <a:rPr dirty="0" sz="900" spc="1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VI </a:t>
            </a:r>
            <a:r>
              <a:rPr dirty="0" sz="900">
                <a:latin typeface="Arial"/>
                <a:cs typeface="Arial"/>
              </a:rPr>
              <a:t>segundo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178,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183,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primer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185,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primer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V, </a:t>
            </a:r>
            <a:r>
              <a:rPr dirty="0" sz="900">
                <a:latin typeface="Arial"/>
                <a:cs typeface="Arial"/>
              </a:rPr>
              <a:t>VI,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VIII,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XI,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XII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XIV;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185-B;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187,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II,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VIII,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XII,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XIV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XV;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189,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191,</a:t>
            </a:r>
            <a:endParaRPr sz="900">
              <a:latin typeface="Arial"/>
              <a:cs typeface="Arial"/>
            </a:endParaRPr>
          </a:p>
          <a:p>
            <a:pPr algn="just" marL="43815">
              <a:lnSpc>
                <a:spcPts val="1010"/>
              </a:lnSpc>
            </a:pP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II,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IV;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193,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 I,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III;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200,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Ley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Aduanera,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vigentes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partir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del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enero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2007.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3791839"/>
            <a:ext cx="5997575" cy="90614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>
                <a:latin typeface="Arial"/>
                <a:cs typeface="Arial"/>
              </a:rPr>
              <a:t>Sufragio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Reelección.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4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2007.-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José</a:t>
            </a:r>
            <a:r>
              <a:rPr dirty="0" sz="1000" spc="11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María </a:t>
            </a:r>
            <a:r>
              <a:rPr dirty="0" sz="1000" b="1">
                <a:latin typeface="Arial"/>
                <a:cs typeface="Arial"/>
              </a:rPr>
              <a:t>Zubiría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Maqueo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9480" cy="1656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9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3,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4,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5,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7,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8,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9,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10,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11,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12,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13,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14,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15,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16,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17,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19,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21,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23,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24,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25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26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las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ts val="1270"/>
              </a:lnSpc>
              <a:spcBef>
                <a:spcPts val="55"/>
              </a:spcBef>
            </a:pP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Carácter</a:t>
            </a:r>
            <a:r>
              <a:rPr dirty="0" sz="1100" spc="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Materia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2008,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publicadas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30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abril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0" b="1">
                <a:latin typeface="Arial"/>
                <a:cs typeface="Arial"/>
              </a:rPr>
              <a:t> 2008.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00"/>
              </a:spcBef>
            </a:pPr>
            <a:r>
              <a:rPr dirty="0" sz="800">
                <a:latin typeface="Arial"/>
                <a:cs typeface="Arial"/>
              </a:rPr>
              <a:t>Publicados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9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mayo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2008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800">
              <a:latin typeface="Arial"/>
              <a:cs typeface="Arial"/>
            </a:endParaRPr>
          </a:p>
          <a:p>
            <a:pPr algn="ctr" marL="151130" marR="150495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CARACTER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 EN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MATERIA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0" b="1">
                <a:latin typeface="Arial"/>
                <a:cs typeface="Arial"/>
              </a:rPr>
              <a:t> EXTERIOR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2008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ctr" marL="83820" marR="80010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Aduanera,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enero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2008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56792" y="3161029"/>
            <a:ext cx="6062345" cy="663575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just" marL="226695">
              <a:lnSpc>
                <a:spcPts val="1010"/>
              </a:lnSpc>
            </a:pPr>
            <a:r>
              <a:rPr dirty="0" sz="900" b="1">
                <a:solidFill>
                  <a:srgbClr val="FF0000"/>
                </a:solidFill>
                <a:latin typeface="Arial"/>
                <a:cs typeface="Arial"/>
              </a:rPr>
              <a:t>Nota:</a:t>
            </a:r>
            <a:r>
              <a:rPr dirty="0" sz="900" spc="40" b="1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Se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actualizan</a:t>
            </a:r>
            <a:r>
              <a:rPr dirty="0" sz="900" spc="50" b="1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multas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cantidades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que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establecen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los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artículos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160,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IX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cuarto</a:t>
            </a:r>
            <a:endParaRPr sz="900">
              <a:latin typeface="Arial"/>
              <a:cs typeface="Arial"/>
            </a:endParaRPr>
          </a:p>
          <a:p>
            <a:pPr algn="just" marL="43815" marR="36830">
              <a:lnSpc>
                <a:spcPts val="1030"/>
              </a:lnSpc>
              <a:spcBef>
                <a:spcPts val="60"/>
              </a:spcBef>
            </a:pPr>
            <a:r>
              <a:rPr dirty="0" sz="900">
                <a:latin typeface="Arial"/>
                <a:cs typeface="Arial"/>
              </a:rPr>
              <a:t>párrafo;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164,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VII;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165,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a);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173,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a),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</a:t>
            </a:r>
            <a:r>
              <a:rPr dirty="0" sz="900" spc="204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VI </a:t>
            </a:r>
            <a:r>
              <a:rPr dirty="0" sz="900">
                <a:latin typeface="Arial"/>
                <a:cs typeface="Arial"/>
              </a:rPr>
              <a:t>segundo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178,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183,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primer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185,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primer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V, </a:t>
            </a:r>
            <a:r>
              <a:rPr dirty="0" sz="900">
                <a:latin typeface="Arial"/>
                <a:cs typeface="Arial"/>
              </a:rPr>
              <a:t>VI,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VIII,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XI,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XII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XIV;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185-B;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187,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II,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VIII,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XIV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XV;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189,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191,</a:t>
            </a:r>
            <a:endParaRPr sz="900">
              <a:latin typeface="Arial"/>
              <a:cs typeface="Arial"/>
            </a:endParaRPr>
          </a:p>
          <a:p>
            <a:pPr algn="just" marL="43815">
              <a:lnSpc>
                <a:spcPts val="1019"/>
              </a:lnSpc>
            </a:pP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II,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IV;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193,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 I,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III;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200,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Ley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Aduanera,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vigentes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partir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del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enero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2008.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3953383"/>
            <a:ext cx="5997575" cy="6134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22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2008.-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José</a:t>
            </a:r>
            <a:r>
              <a:rPr dirty="0" sz="1000" spc="11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María </a:t>
            </a:r>
            <a:r>
              <a:rPr dirty="0" sz="1000" b="1">
                <a:latin typeface="Arial"/>
                <a:cs typeface="Arial"/>
              </a:rPr>
              <a:t>Zubiría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Maqueo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5670" cy="1656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9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3,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4,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5,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7,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8,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9,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10,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11,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12,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14,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15,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16,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17,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19,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20,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21,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23,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24,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25,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26,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27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28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las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ts val="1270"/>
              </a:lnSpc>
              <a:spcBef>
                <a:spcPts val="55"/>
              </a:spcBef>
            </a:pP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Carácter</a:t>
            </a:r>
            <a:r>
              <a:rPr dirty="0" sz="1100" spc="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Materia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2009,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publicadas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29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abril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0" b="1">
                <a:latin typeface="Arial"/>
                <a:cs typeface="Arial"/>
              </a:rPr>
              <a:t> 2009.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00"/>
              </a:spcBef>
            </a:pPr>
            <a:r>
              <a:rPr dirty="0" sz="800">
                <a:latin typeface="Arial"/>
                <a:cs typeface="Arial"/>
              </a:rPr>
              <a:t>Publicados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12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4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mayo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2009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800">
              <a:latin typeface="Arial"/>
              <a:cs typeface="Arial"/>
            </a:endParaRPr>
          </a:p>
          <a:p>
            <a:pPr algn="ctr" marL="151130" marR="146685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CARACTER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 EN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MATERIA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0" b="1">
                <a:latin typeface="Arial"/>
                <a:cs typeface="Arial"/>
              </a:rPr>
              <a:t> EXTERIOR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2009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ctr" marL="83820" marR="76835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Aduanera,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enero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2009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56792" y="3161029"/>
            <a:ext cx="6062345" cy="663575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just" marL="226695">
              <a:lnSpc>
                <a:spcPts val="1010"/>
              </a:lnSpc>
            </a:pPr>
            <a:r>
              <a:rPr dirty="0" sz="900" b="1">
                <a:solidFill>
                  <a:srgbClr val="CC3300"/>
                </a:solidFill>
                <a:latin typeface="Arial"/>
                <a:cs typeface="Arial"/>
              </a:rPr>
              <a:t>Nota:</a:t>
            </a:r>
            <a:r>
              <a:rPr dirty="0" sz="900" spc="40" b="1">
                <a:solidFill>
                  <a:srgbClr val="CC3300"/>
                </a:solidFill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Se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actualizan</a:t>
            </a:r>
            <a:r>
              <a:rPr dirty="0" sz="900" spc="45" b="1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multas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cantidades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que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establecen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los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artículos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160,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IX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cuarto</a:t>
            </a:r>
            <a:endParaRPr sz="900">
              <a:latin typeface="Arial"/>
              <a:cs typeface="Arial"/>
            </a:endParaRPr>
          </a:p>
          <a:p>
            <a:pPr algn="just" marL="43815" marR="41910">
              <a:lnSpc>
                <a:spcPts val="1030"/>
              </a:lnSpc>
              <a:spcBef>
                <a:spcPts val="60"/>
              </a:spcBef>
            </a:pPr>
            <a:r>
              <a:rPr dirty="0" sz="900">
                <a:latin typeface="Arial"/>
                <a:cs typeface="Arial"/>
              </a:rPr>
              <a:t>párrafo;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164,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VII;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165,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</a:t>
            </a:r>
            <a:r>
              <a:rPr dirty="0" sz="900" spc="1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a);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173,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a),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</a:t>
            </a:r>
            <a:r>
              <a:rPr dirty="0" sz="900" spc="1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VI </a:t>
            </a:r>
            <a:r>
              <a:rPr dirty="0" sz="900">
                <a:latin typeface="Arial"/>
                <a:cs typeface="Arial"/>
              </a:rPr>
              <a:t>segundo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178,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183,</a:t>
            </a:r>
            <a:r>
              <a:rPr dirty="0" sz="900" spc="6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primer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185,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primer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V, </a:t>
            </a:r>
            <a:r>
              <a:rPr dirty="0" sz="900">
                <a:latin typeface="Arial"/>
                <a:cs typeface="Arial"/>
              </a:rPr>
              <a:t>VI,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VIII,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XI,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XII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XIV;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185-B;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187,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II,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VIII,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XIV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XV;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189,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191,</a:t>
            </a:r>
            <a:endParaRPr sz="900">
              <a:latin typeface="Arial"/>
              <a:cs typeface="Arial"/>
            </a:endParaRPr>
          </a:p>
          <a:p>
            <a:pPr algn="just" marL="43815">
              <a:lnSpc>
                <a:spcPts val="1019"/>
              </a:lnSpc>
            </a:pP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II,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IV;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193,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 I,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III;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200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Ley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Aduanera,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vigentes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partir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del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enero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2009.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3953383"/>
            <a:ext cx="5996940" cy="6134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Atentamente,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2009.-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Alfredo </a:t>
            </a:r>
            <a:r>
              <a:rPr dirty="0" sz="1000" b="1">
                <a:latin typeface="Arial"/>
                <a:cs typeface="Arial"/>
              </a:rPr>
              <a:t>Gutiérrez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Ortiz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Mena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5035" cy="1656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9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Glosario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definiciones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acrónimos,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3,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4,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5,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7,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8,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9,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10,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11,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12,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13,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14,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15,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16,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ts val="1270"/>
              </a:lnSpc>
              <a:spcBef>
                <a:spcPts val="55"/>
              </a:spcBef>
            </a:pPr>
            <a:r>
              <a:rPr dirty="0" sz="1100" b="1">
                <a:latin typeface="Arial"/>
                <a:cs typeface="Arial"/>
              </a:rPr>
              <a:t>17,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19,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20,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21,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23,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24,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25,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26,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27,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28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29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Carácter</a:t>
            </a:r>
            <a:r>
              <a:rPr dirty="0" sz="1100" spc="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Materia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2010,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publicadas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30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junio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2010.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00"/>
              </a:spcBef>
            </a:pPr>
            <a:r>
              <a:rPr dirty="0" sz="800">
                <a:latin typeface="Arial"/>
                <a:cs typeface="Arial"/>
              </a:rPr>
              <a:t>Publicados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julio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2010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800">
              <a:latin typeface="Arial"/>
              <a:cs typeface="Arial"/>
            </a:endParaRPr>
          </a:p>
          <a:p>
            <a:pPr algn="ctr" marL="151130" marR="14605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CARACTER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 EN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MATERIA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0" b="1">
                <a:latin typeface="Arial"/>
                <a:cs typeface="Arial"/>
              </a:rPr>
              <a:t> EXTERIOR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2010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ctr" marL="83820" marR="80010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Aduanera,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enero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2010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56792" y="3161029"/>
            <a:ext cx="6062345" cy="663575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just" marL="226695">
              <a:lnSpc>
                <a:spcPts val="1010"/>
              </a:lnSpc>
            </a:pPr>
            <a:r>
              <a:rPr dirty="0" sz="900" b="1">
                <a:solidFill>
                  <a:srgbClr val="CC3300"/>
                </a:solidFill>
                <a:latin typeface="Arial"/>
                <a:cs typeface="Arial"/>
              </a:rPr>
              <a:t>Nota:</a:t>
            </a:r>
            <a:r>
              <a:rPr dirty="0" sz="900" spc="40" b="1">
                <a:solidFill>
                  <a:srgbClr val="CC3300"/>
                </a:solidFill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Se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actualizan</a:t>
            </a:r>
            <a:r>
              <a:rPr dirty="0" sz="900" spc="50" b="1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multas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cantidades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que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establecen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los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artículos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160,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IX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cuarto</a:t>
            </a:r>
            <a:endParaRPr sz="900">
              <a:latin typeface="Arial"/>
              <a:cs typeface="Arial"/>
            </a:endParaRPr>
          </a:p>
          <a:p>
            <a:pPr algn="just" marL="43815" marR="41275">
              <a:lnSpc>
                <a:spcPts val="1030"/>
              </a:lnSpc>
              <a:spcBef>
                <a:spcPts val="60"/>
              </a:spcBef>
            </a:pPr>
            <a:r>
              <a:rPr dirty="0" sz="900">
                <a:latin typeface="Arial"/>
                <a:cs typeface="Arial"/>
              </a:rPr>
              <a:t>párrafo;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164,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VII;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165,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</a:t>
            </a:r>
            <a:r>
              <a:rPr dirty="0" sz="900" spc="1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a);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173,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a),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</a:t>
            </a:r>
            <a:r>
              <a:rPr dirty="0" sz="900" spc="1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inciso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a)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14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VI </a:t>
            </a:r>
            <a:r>
              <a:rPr dirty="0" sz="900">
                <a:latin typeface="Arial"/>
                <a:cs typeface="Arial"/>
              </a:rPr>
              <a:t>segundo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párrafo;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178,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fracción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183,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primer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V;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185,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primer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párrafo,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V, </a:t>
            </a:r>
            <a:r>
              <a:rPr dirty="0" sz="900">
                <a:latin typeface="Arial"/>
                <a:cs typeface="Arial"/>
              </a:rPr>
              <a:t>VI,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VIII,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XI,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XII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XIV;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185-B;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187,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II,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VIII,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XII,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XIV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XV;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189,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II;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191,</a:t>
            </a:r>
            <a:endParaRPr sz="900">
              <a:latin typeface="Arial"/>
              <a:cs typeface="Arial"/>
            </a:endParaRPr>
          </a:p>
          <a:p>
            <a:pPr algn="just" marL="43815">
              <a:lnSpc>
                <a:spcPts val="1019"/>
              </a:lnSpc>
            </a:pPr>
            <a:r>
              <a:rPr dirty="0" sz="900">
                <a:latin typeface="Arial"/>
                <a:cs typeface="Arial"/>
              </a:rPr>
              <a:t>fracciones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II,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IV;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193,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fracciones I,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III;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200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Ley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Aduanera,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vigentes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partir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del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1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enero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2009.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3951859"/>
            <a:ext cx="5996940" cy="614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Atentamente,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24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2010.-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Alfredo </a:t>
            </a:r>
            <a:r>
              <a:rPr dirty="0" sz="1000" b="1">
                <a:latin typeface="Arial"/>
                <a:cs typeface="Arial"/>
              </a:rPr>
              <a:t>Gutiérrez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Ortiz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Mena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8210" cy="1656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9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Glosario,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2,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4,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7,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8,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9,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10,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11,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12,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14,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15,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16,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17,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19,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21,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23,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24,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25,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26,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28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29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ts val="1270"/>
              </a:lnSpc>
              <a:spcBef>
                <a:spcPts val="55"/>
              </a:spcBef>
            </a:pP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Carácter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Materia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2011,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publicadas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el </a:t>
            </a:r>
            <a:r>
              <a:rPr dirty="0" sz="1100" b="1">
                <a:latin typeface="Arial"/>
                <a:cs typeface="Arial"/>
              </a:rPr>
              <a:t>29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julio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spc="-20" b="1">
                <a:latin typeface="Arial"/>
                <a:cs typeface="Arial"/>
              </a:rPr>
              <a:t>2011.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00"/>
              </a:spcBef>
            </a:pPr>
            <a:r>
              <a:rPr dirty="0" sz="800">
                <a:latin typeface="Arial"/>
                <a:cs typeface="Arial"/>
              </a:rPr>
              <a:t>Publicados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3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agosto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2011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800">
              <a:latin typeface="Arial"/>
              <a:cs typeface="Arial"/>
            </a:endParaRPr>
          </a:p>
          <a:p>
            <a:pPr algn="ctr" marL="151130" marR="149225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CARACTER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 EN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MATERIA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0" b="1">
                <a:latin typeface="Arial"/>
                <a:cs typeface="Arial"/>
              </a:rPr>
              <a:t> EXTERIOR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2011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ctr" marL="83820" marR="83185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Aduanera,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enero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2011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32408" y="3161029"/>
            <a:ext cx="6062345" cy="883285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3810" rIns="0" bIns="0" rtlCol="0" vert="horz">
            <a:spAutoFit/>
          </a:bodyPr>
          <a:lstStyle/>
          <a:p>
            <a:pPr algn="just" marL="67945" marR="64135" indent="182880">
              <a:lnSpc>
                <a:spcPts val="1150"/>
              </a:lnSpc>
              <a:spcBef>
                <a:spcPts val="30"/>
              </a:spcBef>
            </a:pPr>
            <a:r>
              <a:rPr dirty="0" sz="1000" b="1">
                <a:solidFill>
                  <a:srgbClr val="CC3300"/>
                </a:solidFill>
                <a:latin typeface="Arial"/>
                <a:cs typeface="Arial"/>
              </a:rPr>
              <a:t>Nota:</a:t>
            </a:r>
            <a:r>
              <a:rPr dirty="0" sz="1000" spc="-5" b="1">
                <a:solidFill>
                  <a:srgbClr val="CC3300"/>
                </a:solidFill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actualizan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establecen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>
                <a:latin typeface="Arial"/>
                <a:cs typeface="Arial"/>
              </a:rPr>
              <a:t>IX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173,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a),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I,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185-B;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XI,</a:t>
            </a:r>
            <a:endParaRPr sz="1000">
              <a:latin typeface="Arial"/>
              <a:cs typeface="Arial"/>
            </a:endParaRPr>
          </a:p>
          <a:p>
            <a:pPr marL="67945" marR="6985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XII,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189,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191,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193,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vigentes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 de</a:t>
            </a:r>
            <a:r>
              <a:rPr dirty="0" sz="1000" spc="-10">
                <a:latin typeface="Arial"/>
                <a:cs typeface="Arial"/>
              </a:rPr>
              <a:t> 2011.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4171315"/>
            <a:ext cx="5996940" cy="614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25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julio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2011.-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Alfredo </a:t>
            </a:r>
            <a:r>
              <a:rPr dirty="0" sz="1000" b="1">
                <a:latin typeface="Arial"/>
                <a:cs typeface="Arial"/>
              </a:rPr>
              <a:t>Gutiérrez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Ortiz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Mena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338953" y="1514601"/>
            <a:ext cx="154749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1776729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1776729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35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Colocar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bultos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explosivas, </a:t>
            </a:r>
            <a:r>
              <a:rPr dirty="0" sz="1000">
                <a:latin typeface="Arial"/>
                <a:cs typeface="Arial"/>
              </a:rPr>
              <a:t>inflamables,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contaminantes,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radiactivas,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radioactivas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corrosivas,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marcas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símbolos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obligatorios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internacionalmente,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 tipo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2624074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2624074"/>
            <a:ext cx="514032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Evitar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embarcaciones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aeronaves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3061462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3061462"/>
            <a:ext cx="5140325" cy="131762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transportación,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respectivo.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transmisión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obligados.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0">
                <a:latin typeface="Arial"/>
                <a:cs typeface="Arial"/>
              </a:rPr>
              <a:t> aplicables.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4494403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4494403"/>
            <a:ext cx="5140325" cy="58547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Comunicar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5195442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5195442"/>
            <a:ext cx="5140325" cy="5861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985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obligación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pasajeros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declaración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589521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5895213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70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Inscribirse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porteadoras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888288" y="6452997"/>
            <a:ext cx="5998210" cy="257175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algn="just" marL="12700" marR="14604" indent="182880">
              <a:lnSpc>
                <a:spcPts val="1140"/>
              </a:lnSpc>
              <a:spcBef>
                <a:spcPts val="18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tráfico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capitanes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deben,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hubiera </a:t>
            </a:r>
            <a:r>
              <a:rPr dirty="0" sz="1000">
                <a:latin typeface="Arial"/>
                <a:cs typeface="Arial"/>
              </a:rPr>
              <a:t>causado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embarcación.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97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embarcación,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capitán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naviero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consignatario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buques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 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 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artículo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Ley,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errores podrá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corregirse antes de</a:t>
            </a:r>
            <a:r>
              <a:rPr dirty="0" sz="1000" spc="-10">
                <a:latin typeface="Arial"/>
                <a:cs typeface="Arial"/>
              </a:rPr>
              <a:t> zarpar.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porteadoras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designar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representante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5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 algn="r" marR="7620">
              <a:lnSpc>
                <a:spcPts val="935"/>
              </a:lnSpc>
            </a:pP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2013: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tercero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6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21.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pretendan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extraer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vía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confiadas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0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deberá: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8210" cy="282384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6985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QUINTA</a:t>
            </a:r>
            <a:r>
              <a:rPr dirty="0" sz="1100" spc="114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Resolución</a:t>
            </a:r>
            <a:r>
              <a:rPr dirty="0" sz="1100" spc="1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Modificaciones</a:t>
            </a:r>
            <a:r>
              <a:rPr dirty="0" sz="1100" spc="1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</a:t>
            </a:r>
            <a:r>
              <a:rPr dirty="0" sz="1100" spc="1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1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1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Carácter</a:t>
            </a:r>
            <a:r>
              <a:rPr dirty="0" sz="1100" spc="1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1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1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Materia</a:t>
            </a:r>
            <a:r>
              <a:rPr dirty="0" sz="1100" spc="13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2011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sus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2.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 spc="-10">
                <a:latin typeface="Arial"/>
                <a:cs typeface="Arial"/>
              </a:rPr>
              <a:t>Publicada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27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2011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0"/>
              </a:spcBef>
            </a:pPr>
            <a:endParaRPr sz="800">
              <a:latin typeface="Arial"/>
              <a:cs typeface="Arial"/>
            </a:endParaRPr>
          </a:p>
          <a:p>
            <a:pPr marL="2368550">
              <a:lnSpc>
                <a:spcPct val="100000"/>
              </a:lnSpc>
            </a:pPr>
            <a:r>
              <a:rPr dirty="0" sz="1100" b="1">
                <a:latin typeface="Arial"/>
                <a:cs typeface="Arial"/>
              </a:rPr>
              <a:t>Artículo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transitorio</a:t>
            </a:r>
            <a:endParaRPr sz="1100">
              <a:latin typeface="Arial"/>
              <a:cs typeface="Arial"/>
            </a:endParaRPr>
          </a:p>
          <a:p>
            <a:pPr marL="194945" marR="1809750">
              <a:lnSpc>
                <a:spcPts val="2320"/>
              </a:lnSpc>
              <a:spcBef>
                <a:spcPts val="254"/>
              </a:spcBef>
            </a:pPr>
            <a:r>
              <a:rPr dirty="0" sz="1000" b="1">
                <a:latin typeface="Arial"/>
                <a:cs typeface="Arial"/>
              </a:rPr>
              <a:t>Unico.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2012. Atentamente,</a:t>
            </a: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40"/>
              </a:lnSpc>
              <a:spcBef>
                <a:spcPts val="910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2011.-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Alfredo </a:t>
            </a:r>
            <a:r>
              <a:rPr dirty="0" sz="1000" b="1">
                <a:latin typeface="Arial"/>
                <a:cs typeface="Arial"/>
              </a:rPr>
              <a:t>Gutiérrez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Ortiz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Mena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ctr" marL="151130" marR="149225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CARACTER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 EN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MATERIA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0" b="1">
                <a:latin typeface="Arial"/>
                <a:cs typeface="Arial"/>
              </a:rPr>
              <a:t> EXTERIOR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2011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ctr" marL="182880" marR="175895">
              <a:lnSpc>
                <a:spcPts val="114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su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Reglamento,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spc="-50" b="1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enero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2012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32408" y="4328795"/>
            <a:ext cx="6062345" cy="882650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just" marL="67945" indent="182880">
              <a:lnSpc>
                <a:spcPts val="1130"/>
              </a:lnSpc>
            </a:pPr>
            <a:r>
              <a:rPr dirty="0" sz="1000" b="1">
                <a:solidFill>
                  <a:srgbClr val="FF0000"/>
                </a:solidFill>
                <a:latin typeface="Arial"/>
                <a:cs typeface="Arial"/>
              </a:rPr>
              <a:t>Nota:</a:t>
            </a:r>
            <a:r>
              <a:rPr dirty="0" sz="1000" spc="40" b="1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actualizan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último</a:t>
            </a:r>
            <a:endParaRPr sz="1000">
              <a:latin typeface="Arial"/>
              <a:cs typeface="Arial"/>
            </a:endParaRPr>
          </a:p>
          <a:p>
            <a:pPr algn="just" marL="67945" marR="67310">
              <a:lnSpc>
                <a:spcPct val="95700"/>
              </a:lnSpc>
              <a:spcBef>
                <a:spcPts val="30"/>
              </a:spcBef>
            </a:pP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16-B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a)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173,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183,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XIV; </a:t>
            </a:r>
            <a:r>
              <a:rPr dirty="0" sz="1000" spc="-10">
                <a:latin typeface="Arial"/>
                <a:cs typeface="Arial"/>
              </a:rPr>
              <a:t>185-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189,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191,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II, </a:t>
            </a:r>
            <a:r>
              <a:rPr dirty="0" sz="1000">
                <a:latin typeface="Arial"/>
                <a:cs typeface="Arial"/>
              </a:rPr>
              <a:t>III 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 193,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 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enero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2012.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5340477"/>
            <a:ext cx="5998210" cy="614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Atentamente,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2011.-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Alfredo </a:t>
            </a:r>
            <a:r>
              <a:rPr dirty="0" sz="1000" b="1">
                <a:latin typeface="Arial"/>
                <a:cs typeface="Arial"/>
              </a:rPr>
              <a:t>Gutiérrez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Ortiz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Mena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7575" cy="41236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artículo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152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27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enero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2012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Único.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actual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séptimo;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pasando </a:t>
            </a:r>
            <a:r>
              <a:rPr dirty="0" sz="1000">
                <a:latin typeface="Arial"/>
                <a:cs typeface="Arial"/>
              </a:rPr>
              <a:t>los actuales tercero,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séptimo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 sexto,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octavo,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décimo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152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80"/>
              </a:spcBef>
            </a:pPr>
            <a:r>
              <a:rPr dirty="0" sz="1000" spc="-20">
                <a:latin typeface="Arial"/>
                <a:cs typeface="Arial"/>
              </a:rPr>
              <a:t>……….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80"/>
              </a:spcBef>
            </a:pPr>
            <a:r>
              <a:rPr dirty="0" sz="1100" spc="-10" b="1">
                <a:latin typeface="Arial"/>
                <a:cs typeface="Arial"/>
              </a:rPr>
              <a:t>TRANSITORIOS</a:t>
            </a:r>
            <a:endParaRPr sz="1100">
              <a:latin typeface="Arial"/>
              <a:cs typeface="Arial"/>
            </a:endParaRPr>
          </a:p>
          <a:p>
            <a:pPr algn="just" marL="12700" marR="13970" indent="182880">
              <a:lnSpc>
                <a:spcPts val="1150"/>
              </a:lnSpc>
              <a:spcBef>
                <a:spcPts val="1190"/>
              </a:spcBef>
            </a:pP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Oficial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Federación.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6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concluidos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conforme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iniciación.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  <a:spcBef>
                <a:spcPts val="1120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2011.-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Emilio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Chuayffet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Chemor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José </a:t>
            </a:r>
            <a:r>
              <a:rPr dirty="0" sz="1000" b="1">
                <a:latin typeface="Arial"/>
                <a:cs typeface="Arial"/>
              </a:rPr>
              <a:t>González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Morfín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Guadalupe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Perez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Dominguez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Renán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Cleominio </a:t>
            </a:r>
            <a:r>
              <a:rPr dirty="0" sz="1000" b="1">
                <a:latin typeface="Arial"/>
                <a:cs typeface="Arial"/>
              </a:rPr>
              <a:t>Zoreda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Novelo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"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dieciocho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enero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doce.-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Felipe</a:t>
            </a:r>
            <a:r>
              <a:rPr dirty="0" sz="1000" spc="2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2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Jesús</a:t>
            </a:r>
            <a:r>
              <a:rPr dirty="0" sz="1000" spc="2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Calderón</a:t>
            </a:r>
            <a:r>
              <a:rPr dirty="0" sz="1000" spc="2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Hinojosa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Gobernación, </a:t>
            </a:r>
            <a:r>
              <a:rPr dirty="0" sz="1000" b="1">
                <a:latin typeface="Arial"/>
                <a:cs typeface="Arial"/>
              </a:rPr>
              <a:t>Alejandro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Alfonso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Poiré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Romero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6940" cy="505777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12700" marR="5715">
              <a:lnSpc>
                <a:spcPct val="95900"/>
              </a:lnSpc>
              <a:spcBef>
                <a:spcPts val="155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Leyes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Federales,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con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objeto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actualizar </a:t>
            </a:r>
            <a:r>
              <a:rPr dirty="0" sz="1100" b="1">
                <a:latin typeface="Arial"/>
                <a:cs typeface="Arial"/>
              </a:rPr>
              <a:t>todos</a:t>
            </a:r>
            <a:r>
              <a:rPr dirty="0" sz="1100" spc="4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aquellos</a:t>
            </a:r>
            <a:r>
              <a:rPr dirty="0" sz="1100" spc="4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artículos</a:t>
            </a:r>
            <a:r>
              <a:rPr dirty="0" sz="1100" spc="484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4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hacen</a:t>
            </a:r>
            <a:r>
              <a:rPr dirty="0" sz="1100" spc="4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referencia</a:t>
            </a:r>
            <a:r>
              <a:rPr dirty="0" sz="1100" spc="4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</a:t>
            </a:r>
            <a:r>
              <a:rPr dirty="0" sz="1100" spc="4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4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Secretarías</a:t>
            </a:r>
            <a:r>
              <a:rPr dirty="0" sz="1100" spc="4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484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Estado</a:t>
            </a:r>
            <a:r>
              <a:rPr dirty="0" sz="1100" spc="465" b="1">
                <a:latin typeface="Arial"/>
                <a:cs typeface="Arial"/>
              </a:rPr>
              <a:t> </a:t>
            </a:r>
            <a:r>
              <a:rPr dirty="0" sz="1100" spc="-20" b="1">
                <a:latin typeface="Arial"/>
                <a:cs typeface="Arial"/>
              </a:rPr>
              <a:t>cuya </a:t>
            </a:r>
            <a:r>
              <a:rPr dirty="0" sz="1100" b="1">
                <a:latin typeface="Arial"/>
                <a:cs typeface="Arial"/>
              </a:rPr>
              <a:t>denominación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fue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modificada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al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Gobierno</a:t>
            </a:r>
            <a:r>
              <a:rPr dirty="0" sz="1100" spc="1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1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Distrito</a:t>
            </a:r>
            <a:r>
              <a:rPr dirty="0" sz="1100" spc="1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Federal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lo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conducente;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así </a:t>
            </a:r>
            <a:r>
              <a:rPr dirty="0" sz="1100" b="1">
                <a:latin typeface="Arial"/>
                <a:cs typeface="Arial"/>
              </a:rPr>
              <a:t>como</a:t>
            </a:r>
            <a:r>
              <a:rPr dirty="0" sz="1100" spc="3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eliminar</a:t>
            </a:r>
            <a:r>
              <a:rPr dirty="0" sz="1100" spc="3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3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mención</a:t>
            </a:r>
            <a:r>
              <a:rPr dirty="0" sz="1100" spc="3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3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los</a:t>
            </a:r>
            <a:r>
              <a:rPr dirty="0" sz="1100" spc="3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departamentos</a:t>
            </a:r>
            <a:r>
              <a:rPr dirty="0" sz="1100" spc="3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administrativos</a:t>
            </a:r>
            <a:r>
              <a:rPr dirty="0" sz="1100" spc="3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3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ya</a:t>
            </a:r>
            <a:r>
              <a:rPr dirty="0" sz="1100" spc="3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no</a:t>
            </a:r>
            <a:r>
              <a:rPr dirty="0" sz="1100" spc="36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tienen vigencia.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9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abril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2012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10"/>
              </a:spcBef>
            </a:pPr>
            <a:endParaRPr sz="800">
              <a:latin typeface="Arial"/>
              <a:cs typeface="Arial"/>
            </a:endParaRPr>
          </a:p>
          <a:p>
            <a:pPr algn="just" marL="12700" marR="5080" indent="182880">
              <a:lnSpc>
                <a:spcPct val="9610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SEXTO.</a:t>
            </a:r>
            <a:r>
              <a:rPr dirty="0" sz="1000" spc="1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37,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XVI;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89,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105;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109,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111,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112,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116,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120,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XXIII;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145,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147,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penúltimo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162,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171,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0">
                <a:latin typeface="Arial"/>
                <a:cs typeface="Arial"/>
              </a:rPr>
              <a:t> 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spc="-20">
                <a:latin typeface="Arial"/>
                <a:cs typeface="Arial"/>
              </a:rPr>
              <a:t>……….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dirty="0" sz="1100" spc="-10" b="1">
                <a:latin typeface="Arial"/>
                <a:cs typeface="Arial"/>
              </a:rPr>
              <a:t>TRANSITORIOS</a:t>
            </a:r>
            <a:endParaRPr sz="1100">
              <a:latin typeface="Arial"/>
              <a:cs typeface="Arial"/>
            </a:endParaRPr>
          </a:p>
          <a:p>
            <a:pPr algn="just" marL="12700" marR="8890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entrará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su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ts val="116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3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dejan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contravengan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opongan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100"/>
              </a:lnSpc>
              <a:spcBef>
                <a:spcPts val="1110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21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febrero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2012.-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Guadalupe</a:t>
            </a:r>
            <a:r>
              <a:rPr dirty="0" sz="1000" spc="1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Acosta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Naranjo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José </a:t>
            </a:r>
            <a:r>
              <a:rPr dirty="0" sz="1000" b="1">
                <a:latin typeface="Arial"/>
                <a:cs typeface="Arial"/>
              </a:rPr>
              <a:t>González</a:t>
            </a:r>
            <a:r>
              <a:rPr dirty="0" sz="1000" spc="20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Morfín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Laura</a:t>
            </a:r>
            <a:r>
              <a:rPr dirty="0" sz="1000" spc="2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Arizmendi</a:t>
            </a:r>
            <a:r>
              <a:rPr dirty="0" sz="1000" spc="20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Campos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Renán</a:t>
            </a:r>
            <a:r>
              <a:rPr dirty="0" sz="1000" spc="21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Cleominio </a:t>
            </a:r>
            <a:r>
              <a:rPr dirty="0" sz="1000" b="1">
                <a:latin typeface="Arial"/>
                <a:cs typeface="Arial"/>
              </a:rPr>
              <a:t>Zoreda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Novelo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"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marzo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doce.-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Felipe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Jesús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Calderón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Hinojosa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Alejandro </a:t>
            </a:r>
            <a:r>
              <a:rPr dirty="0" sz="1000" b="1">
                <a:latin typeface="Arial"/>
                <a:cs typeface="Arial"/>
              </a:rPr>
              <a:t>Alfonso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Poiré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Romero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7575" cy="7646034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algn="just" marL="12700" marR="6985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adicionan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derogan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Ley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9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2013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Arial"/>
              <a:cs typeface="Arial"/>
            </a:endParaRPr>
          </a:p>
          <a:p>
            <a:pPr algn="just" marL="12700" marR="508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ÚNICO.-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</a:t>
            </a:r>
            <a:r>
              <a:rPr dirty="0" sz="1000" b="1">
                <a:latin typeface="Arial"/>
                <a:cs typeface="Arial"/>
              </a:rPr>
              <a:t>REFORMAN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Único 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Capítulo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“Del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ámbito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principios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generales”;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2o.,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3o.;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6o.;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10;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13;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14-A,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14-</a:t>
            </a:r>
            <a:r>
              <a:rPr dirty="0" sz="1000">
                <a:latin typeface="Arial"/>
                <a:cs typeface="Arial"/>
              </a:rPr>
              <a:t>D,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15,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encabezado,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párrafos; </a:t>
            </a:r>
            <a:r>
              <a:rPr dirty="0" sz="1000">
                <a:latin typeface="Arial"/>
                <a:cs typeface="Arial"/>
              </a:rPr>
              <a:t>19;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23,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26,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28,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32,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35;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37;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39;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40;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41,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tercer</a:t>
            </a:r>
            <a:endParaRPr sz="1000">
              <a:latin typeface="Arial"/>
              <a:cs typeface="Arial"/>
            </a:endParaRPr>
          </a:p>
          <a:p>
            <a:pPr algn="just" marL="12700">
              <a:lnSpc>
                <a:spcPts val="1130"/>
              </a:lnSpc>
            </a:pP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43;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45,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46;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47,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primer, tercer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48,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52,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95800"/>
              </a:lnSpc>
              <a:spcBef>
                <a:spcPts val="25"/>
              </a:spcBef>
            </a:pP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segundo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79,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81;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82,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84;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84-A;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86-A,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I,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88,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91;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93,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95;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98,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III</a:t>
            </a:r>
            <a:r>
              <a:rPr dirty="0" sz="1000">
                <a:latin typeface="Arial"/>
                <a:cs typeface="Arial"/>
              </a:rPr>
              <a:t> 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VI; 99;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 párrafo;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100-A,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 párrafos;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100-B,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 párrafo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 I,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VI;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101; 104, 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 106, 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 incisos b)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107;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 primer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 116, cuarto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quinto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117,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119,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octavo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127;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128,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párrafos; </a:t>
            </a:r>
            <a:r>
              <a:rPr dirty="0" sz="1000">
                <a:latin typeface="Arial"/>
                <a:cs typeface="Arial"/>
              </a:rPr>
              <a:t>129;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131,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139,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XIII,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XIV,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XXIV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XXXII;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145;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146,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cuarto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152,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décimo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párrafo; </a:t>
            </a:r>
            <a:r>
              <a:rPr dirty="0" sz="1000">
                <a:latin typeface="Arial"/>
                <a:cs typeface="Arial"/>
              </a:rPr>
              <a:t>155,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157;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158,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159,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fracciones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tercer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161;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162,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XI;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II,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VI;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166,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174,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175,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177,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182,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VI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183-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XIV;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186,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194;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ADICIONAN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2o.,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fracciones </a:t>
            </a:r>
            <a:r>
              <a:rPr dirty="0" sz="1000">
                <a:latin typeface="Arial"/>
                <a:cs typeface="Arial"/>
              </a:rPr>
              <a:t>XIII,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XVII;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denominado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"Notificaciones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Electrónicas" </a:t>
            </a:r>
            <a:r>
              <a:rPr dirty="0" sz="1000">
                <a:latin typeface="Arial"/>
                <a:cs typeface="Arial"/>
              </a:rPr>
              <a:t>comprendiendo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9o.-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9o.-</a:t>
            </a:r>
            <a:r>
              <a:rPr dirty="0" sz="1000">
                <a:latin typeface="Arial"/>
                <a:cs typeface="Arial"/>
              </a:rPr>
              <a:t>B,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9o.-</a:t>
            </a:r>
            <a:r>
              <a:rPr dirty="0" sz="1000">
                <a:latin typeface="Arial"/>
                <a:cs typeface="Arial"/>
              </a:rPr>
              <a:t>C,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9o.-</a:t>
            </a:r>
            <a:r>
              <a:rPr dirty="0" sz="1000">
                <a:latin typeface="Arial"/>
                <a:cs typeface="Arial"/>
              </a:rPr>
              <a:t>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9o.-E;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fracciones </a:t>
            </a:r>
            <a:r>
              <a:rPr dirty="0" sz="1000">
                <a:latin typeface="Arial"/>
                <a:cs typeface="Arial"/>
              </a:rPr>
              <a:t>IX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25,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28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36-</a:t>
            </a:r>
            <a:r>
              <a:rPr dirty="0" sz="1000">
                <a:latin typeface="Arial"/>
                <a:cs typeface="Arial"/>
              </a:rPr>
              <a:t>A;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37-</a:t>
            </a:r>
            <a:r>
              <a:rPr dirty="0" sz="1000">
                <a:latin typeface="Arial"/>
                <a:cs typeface="Arial"/>
              </a:rPr>
              <a:t>A;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41,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53,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59-A;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59-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100-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tercer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respectivamente; 100-</a:t>
            </a:r>
            <a:r>
              <a:rPr dirty="0" sz="1000">
                <a:latin typeface="Arial"/>
                <a:cs typeface="Arial"/>
              </a:rPr>
              <a:t>C;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135-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séptimo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respectivamente;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XXXIII,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XXXIV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XXXV;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144-</a:t>
            </a:r>
            <a:r>
              <a:rPr dirty="0" sz="1000">
                <a:latin typeface="Arial"/>
                <a:cs typeface="Arial"/>
              </a:rPr>
              <a:t>C;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162,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XIV;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166,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tercer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A;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167-C;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174,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175,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175-</a:t>
            </a:r>
            <a:r>
              <a:rPr dirty="0" sz="1000" spc="-25">
                <a:latin typeface="Arial"/>
                <a:cs typeface="Arial"/>
              </a:rPr>
              <a:t>A; </a:t>
            </a:r>
            <a:r>
              <a:rPr dirty="0" sz="1000" spc="-10">
                <a:latin typeface="Arial"/>
                <a:cs typeface="Arial"/>
              </a:rPr>
              <a:t>184-</a:t>
            </a:r>
            <a:r>
              <a:rPr dirty="0" sz="1000">
                <a:latin typeface="Arial"/>
                <a:cs typeface="Arial"/>
              </a:rPr>
              <a:t>A;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184-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DEROGAN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38;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44;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98,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f),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g),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h)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i);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100-A,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100-</a:t>
            </a:r>
            <a:r>
              <a:rPr dirty="0" sz="1000" spc="-25">
                <a:latin typeface="Arial"/>
                <a:cs typeface="Arial"/>
              </a:rPr>
              <a:t>B,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134;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143,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XXII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XXXI;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159,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párrafo; </a:t>
            </a:r>
            <a:r>
              <a:rPr dirty="0" sz="1000">
                <a:latin typeface="Arial"/>
                <a:cs typeface="Arial"/>
              </a:rPr>
              <a:t>162,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163-A;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Segunda,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Séptimo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denominada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“Apoderados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Aduanales”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comprendiendo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artículos </a:t>
            </a:r>
            <a:r>
              <a:rPr dirty="0" sz="1000">
                <a:latin typeface="Arial"/>
                <a:cs typeface="Arial"/>
              </a:rPr>
              <a:t>168,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169,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170,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171,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172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173;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175,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XVIII;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segundo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186,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spc="-20">
                <a:latin typeface="Arial"/>
                <a:cs typeface="Arial"/>
              </a:rPr>
              <a:t>……….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5"/>
              </a:spcBef>
            </a:pPr>
            <a:r>
              <a:rPr dirty="0" sz="1100" spc="-10" b="1">
                <a:latin typeface="Arial"/>
                <a:cs typeface="Arial"/>
              </a:rPr>
              <a:t>TRANSITORIOS</a:t>
            </a:r>
            <a:endParaRPr sz="1100">
              <a:latin typeface="Arial"/>
              <a:cs typeface="Arial"/>
            </a:endParaRPr>
          </a:p>
          <a:p>
            <a:pPr algn="just" marL="12700" marR="8255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Oficial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Federación.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6000115" cy="412051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8255" indent="182880">
              <a:lnSpc>
                <a:spcPct val="96000"/>
              </a:lnSpc>
              <a:spcBef>
                <a:spcPts val="145"/>
              </a:spcBef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año </a:t>
            </a:r>
            <a:r>
              <a:rPr dirty="0" sz="1000">
                <a:latin typeface="Arial"/>
                <a:cs typeface="Arial"/>
              </a:rPr>
              <a:t>contado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establecerán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mecanismos,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opten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TERCERO.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expidan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reglamentarias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seguirá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oponga.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300"/>
              </a:lnSpc>
              <a:spcBef>
                <a:spcPts val="1100"/>
              </a:spcBef>
            </a:pPr>
            <a:r>
              <a:rPr dirty="0" sz="1000" b="1">
                <a:latin typeface="Arial"/>
                <a:cs typeface="Arial"/>
              </a:rPr>
              <a:t>CUARTO.</a:t>
            </a:r>
            <a:r>
              <a:rPr dirty="0" sz="1000" spc="229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disposiciones </a:t>
            </a:r>
            <a:r>
              <a:rPr dirty="0" sz="1000">
                <a:latin typeface="Arial"/>
                <a:cs typeface="Arial"/>
              </a:rPr>
              <a:t>administrativas,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resoluciones,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interpretaciones,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general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contravengan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opongan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QUINTO.</a:t>
            </a:r>
            <a:r>
              <a:rPr dirty="0" sz="1000" spc="2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apoderado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continuarán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cancelen,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les </a:t>
            </a:r>
            <a:r>
              <a:rPr dirty="0" sz="1000">
                <a:latin typeface="Arial"/>
                <a:cs typeface="Arial"/>
              </a:rPr>
              <a:t>revoquen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apoderados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aduanales.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Título </a:t>
            </a:r>
            <a:r>
              <a:rPr dirty="0" sz="1000">
                <a:latin typeface="Arial"/>
                <a:cs typeface="Arial"/>
              </a:rPr>
              <a:t>Séptimo,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virtud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500"/>
              </a:lnSpc>
              <a:spcBef>
                <a:spcPts val="1120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29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octubre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2013.-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Raúl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Cervantes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Andrade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Ricardo </a:t>
            </a:r>
            <a:r>
              <a:rPr dirty="0" sz="1000" b="1">
                <a:latin typeface="Arial"/>
                <a:cs typeface="Arial"/>
              </a:rPr>
              <a:t>Anaya</a:t>
            </a:r>
            <a:r>
              <a:rPr dirty="0" sz="1000" spc="1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Cortés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Rosa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Adriana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Díaz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Lizama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Fernando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Bribiesca </a:t>
            </a:r>
            <a:r>
              <a:rPr dirty="0" sz="1000" b="1">
                <a:latin typeface="Arial"/>
                <a:cs typeface="Arial"/>
              </a:rPr>
              <a:t>Sahagún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"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Distrito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trece.-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Enrique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Peña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Nieto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Miguel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Ángel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Osorio </a:t>
            </a:r>
            <a:r>
              <a:rPr dirty="0" sz="1000" b="1">
                <a:latin typeface="Arial"/>
                <a:cs typeface="Arial"/>
              </a:rPr>
              <a:t>Chong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6001385" cy="149415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algn="ctr" marL="12065" marR="5080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SEXTA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Resolución</a:t>
            </a:r>
            <a:r>
              <a:rPr dirty="0" sz="1100" spc="1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Modificaciones</a:t>
            </a:r>
            <a:r>
              <a:rPr dirty="0" sz="1100" spc="1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1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Carácter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1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Materia</a:t>
            </a:r>
            <a:r>
              <a:rPr dirty="0" sz="1100" spc="18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2014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sus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Glosario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Definiciones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Acrónimos,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22.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>
                <a:latin typeface="Arial"/>
                <a:cs typeface="Arial"/>
              </a:rPr>
              <a:t>Publicada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 29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2014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Arial"/>
              <a:cs typeface="Arial"/>
            </a:endParaRPr>
          </a:p>
          <a:p>
            <a:pPr algn="ctr" marL="151130" marR="15240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CARACTER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 EN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MATERIA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0" b="1">
                <a:latin typeface="Arial"/>
                <a:cs typeface="Arial"/>
              </a:rPr>
              <a:t> EXTERIOR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2014</a:t>
            </a:r>
            <a:endParaRPr sz="1000">
              <a:latin typeface="Arial"/>
              <a:cs typeface="Arial"/>
            </a:endParaRPr>
          </a:p>
          <a:p>
            <a:pPr marL="12700" marR="16510" indent="182880">
              <a:lnSpc>
                <a:spcPts val="115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su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Reglamento,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spc="-50" b="1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enero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2015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32408" y="2999485"/>
            <a:ext cx="6062345" cy="738505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just" marL="67945" indent="182880">
              <a:lnSpc>
                <a:spcPts val="1130"/>
              </a:lnSpc>
            </a:pPr>
            <a:r>
              <a:rPr dirty="0" sz="1000" b="1">
                <a:solidFill>
                  <a:srgbClr val="CC3300"/>
                </a:solidFill>
                <a:latin typeface="Arial"/>
                <a:cs typeface="Arial"/>
              </a:rPr>
              <a:t>Nota:</a:t>
            </a:r>
            <a:r>
              <a:rPr dirty="0" sz="1000" spc="20" b="1">
                <a:solidFill>
                  <a:srgbClr val="CC3300"/>
                </a:solidFill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actualizan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párrafo;</a:t>
            </a:r>
            <a:endParaRPr sz="1000">
              <a:latin typeface="Arial"/>
              <a:cs typeface="Arial"/>
            </a:endParaRPr>
          </a:p>
          <a:p>
            <a:pPr algn="just" marL="67945" marR="64135">
              <a:lnSpc>
                <a:spcPct val="95700"/>
              </a:lnSpc>
              <a:spcBef>
                <a:spcPts val="35"/>
              </a:spcBef>
            </a:pP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B,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VII,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185-B;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fracciones </a:t>
            </a:r>
            <a:r>
              <a:rPr dirty="0" sz="1000">
                <a:latin typeface="Arial"/>
                <a:cs typeface="Arial"/>
              </a:rPr>
              <a:t>I, II,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189,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191,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 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193,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</a:t>
            </a:r>
            <a:r>
              <a:rPr dirty="0" sz="1000" spc="-25">
                <a:latin typeface="Arial"/>
                <a:cs typeface="Arial"/>
              </a:rPr>
              <a:t>200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Aduanera.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3864991"/>
            <a:ext cx="5995035" cy="6146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Atentamente,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ts val="1170"/>
              </a:lnSpc>
              <a:spcBef>
                <a:spcPts val="1105"/>
              </a:spcBef>
            </a:pP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D.F.,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26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2014.-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Tributaria,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</a:pPr>
            <a:r>
              <a:rPr dirty="0" sz="1000" b="1">
                <a:latin typeface="Arial"/>
                <a:cs typeface="Arial"/>
              </a:rPr>
              <a:t>Aristóteles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Núñez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Sánchez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6940" cy="61537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Generales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2017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sus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1-A,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10.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>
                <a:latin typeface="Arial"/>
                <a:cs typeface="Arial"/>
              </a:rPr>
              <a:t>Publicadas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27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enero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2017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Arial"/>
              <a:cs typeface="Arial"/>
            </a:endParaRPr>
          </a:p>
          <a:p>
            <a:pPr algn="ctr" marL="151130" marR="145415">
              <a:lnSpc>
                <a:spcPts val="114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CARACTER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EN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MATERIA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0" b="1">
                <a:latin typeface="Arial"/>
                <a:cs typeface="Arial"/>
              </a:rPr>
              <a:t> EXTERIOR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2014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marL="12700" marR="698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su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Reglamento,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spc="-50" b="1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enero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2015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marL="469265" marR="12065" indent="-274320">
              <a:lnSpc>
                <a:spcPts val="1150"/>
              </a:lnSpc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1.1.6.,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actualizadas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precisa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70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-10" b="1">
                <a:latin typeface="Arial"/>
                <a:cs typeface="Arial"/>
              </a:rPr>
              <a:t> 184-</a:t>
            </a:r>
            <a:r>
              <a:rPr dirty="0" sz="1000" b="1">
                <a:latin typeface="Arial"/>
                <a:cs typeface="Arial"/>
              </a:rPr>
              <a:t>B.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.............................................................................................................................</a:t>
            </a:r>
            <a:endParaRPr sz="1000">
              <a:latin typeface="Arial"/>
              <a:cs typeface="Arial"/>
            </a:endParaRPr>
          </a:p>
          <a:p>
            <a:pPr marL="461645" indent="-266700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461645" algn="l"/>
              </a:tabLst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$20,510.00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$34,190.00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 señalada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 y</a:t>
            </a:r>
            <a:r>
              <a:rPr dirty="0" sz="1000" spc="-25">
                <a:latin typeface="Arial"/>
                <a:cs typeface="Arial"/>
              </a:rPr>
              <a:t> II.</a:t>
            </a:r>
            <a:endParaRPr sz="1000">
              <a:latin typeface="Arial"/>
              <a:cs typeface="Arial"/>
            </a:endParaRPr>
          </a:p>
          <a:p>
            <a:pPr marL="461645" indent="-266700">
              <a:lnSpc>
                <a:spcPct val="100000"/>
              </a:lnSpc>
              <a:spcBef>
                <a:spcPts val="1090"/>
              </a:spcBef>
              <a:buFont typeface="Arial"/>
              <a:buAutoNum type="romanUcPeriod"/>
              <a:tabLst>
                <a:tab pos="461645" algn="l"/>
              </a:tabLst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$1,620.00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$2,310.00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185.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.................................................................................................................................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marL="469265" marR="8890" indent="-274320">
              <a:lnSpc>
                <a:spcPts val="1150"/>
              </a:lnSpc>
              <a:spcBef>
                <a:spcPts val="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$3,340.00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$5,010.00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II.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reducirán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50%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extemporánea.</a:t>
            </a:r>
            <a:endParaRPr sz="1000">
              <a:latin typeface="Arial"/>
              <a:cs typeface="Arial"/>
            </a:endParaRPr>
          </a:p>
          <a:p>
            <a:pPr marL="198120">
              <a:lnSpc>
                <a:spcPts val="1125"/>
              </a:lnSpc>
            </a:pPr>
            <a:r>
              <a:rPr dirty="0" sz="1000" spc="-10">
                <a:latin typeface="Arial"/>
                <a:cs typeface="Arial"/>
              </a:rPr>
              <a:t>........................................................................................................................................................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marL="469265" marR="11430" indent="-27432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VI.</a:t>
            </a:r>
            <a:r>
              <a:rPr dirty="0" sz="1000" spc="180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$3,480.00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$5,790.00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 señalado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 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 pedimento 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10">
                <a:latin typeface="Arial"/>
                <a:cs typeface="Arial"/>
              </a:rPr>
              <a:t> consolidado.</a:t>
            </a:r>
            <a:endParaRPr sz="1000">
              <a:latin typeface="Arial"/>
              <a:cs typeface="Arial"/>
            </a:endParaRPr>
          </a:p>
          <a:p>
            <a:pPr marL="198120">
              <a:lnSpc>
                <a:spcPts val="1125"/>
              </a:lnSpc>
            </a:pPr>
            <a:r>
              <a:rPr dirty="0" sz="1000" spc="-10">
                <a:latin typeface="Arial"/>
                <a:cs typeface="Arial"/>
              </a:rPr>
              <a:t>........................................................................................................................................................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marL="469265" marR="6350" indent="-27432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XIV.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$16,700.00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$25,050.00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establecido.</a:t>
            </a:r>
            <a:endParaRPr sz="1000">
              <a:latin typeface="Arial"/>
              <a:cs typeface="Arial"/>
            </a:endParaRPr>
          </a:p>
          <a:p>
            <a:pPr marL="198120">
              <a:lnSpc>
                <a:spcPts val="1125"/>
              </a:lnSpc>
            </a:pPr>
            <a:r>
              <a:rPr dirty="0" sz="1000" spc="-10">
                <a:latin typeface="Arial"/>
                <a:cs typeface="Arial"/>
              </a:rPr>
              <a:t>........................................................................................................................................................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0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187.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.................................................................................................................................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ts val="118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IV.</a:t>
            </a:r>
            <a:r>
              <a:rPr dirty="0" sz="1000" spc="185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$18,670.00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$28,000.00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  <a:p>
            <a:pPr marL="198120">
              <a:lnSpc>
                <a:spcPts val="1180"/>
              </a:lnSpc>
            </a:pPr>
            <a:r>
              <a:rPr dirty="0" sz="1000" spc="-10">
                <a:latin typeface="Arial"/>
                <a:cs typeface="Arial"/>
              </a:rPr>
              <a:t>........................................................................................................................................................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0"/>
              </a:spcBef>
            </a:pPr>
            <a:r>
              <a:rPr dirty="0" sz="1000" spc="-10">
                <a:latin typeface="Arial"/>
                <a:cs typeface="Arial"/>
              </a:rPr>
              <a:t>Atentamente,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Ciudad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2017.-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 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Osvaldo </a:t>
            </a:r>
            <a:r>
              <a:rPr dirty="0" sz="1000" b="1">
                <a:latin typeface="Arial"/>
                <a:cs typeface="Arial"/>
              </a:rPr>
              <a:t>Antonio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Santín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Quiroz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6940" cy="134810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ANEXO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Generales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2018,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publicadas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18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 </a:t>
            </a:r>
            <a:r>
              <a:rPr dirty="0" sz="1100" b="1">
                <a:latin typeface="Arial"/>
                <a:cs typeface="Arial"/>
              </a:rPr>
              <a:t>diciembre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spc="-20" b="1">
                <a:latin typeface="Arial"/>
                <a:cs typeface="Arial"/>
              </a:rPr>
              <a:t>2017.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>
                <a:latin typeface="Arial"/>
                <a:cs typeface="Arial"/>
              </a:rPr>
              <a:t>Publicado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 22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2017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Arial"/>
              <a:cs typeface="Arial"/>
            </a:endParaRPr>
          </a:p>
          <a:p>
            <a:pPr algn="ctr" marL="182880" marR="179705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su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Reglamento,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vigentes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spc="-50" b="1">
                <a:latin typeface="Arial"/>
                <a:cs typeface="Arial"/>
              </a:rPr>
              <a:t>a </a:t>
            </a:r>
            <a:r>
              <a:rPr dirty="0" sz="1000" b="1">
                <a:latin typeface="Arial"/>
                <a:cs typeface="Arial"/>
              </a:rPr>
              <a:t>partir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enero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2018.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65"/>
              </a:spcBef>
              <a:tabLst>
                <a:tab pos="46164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 establecidas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2018.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32408" y="2853181"/>
            <a:ext cx="6062345" cy="299085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250825">
              <a:lnSpc>
                <a:spcPts val="1130"/>
              </a:lnSpc>
            </a:pPr>
            <a:r>
              <a:rPr dirty="0" sz="1000" b="1">
                <a:solidFill>
                  <a:srgbClr val="CC3300"/>
                </a:solidFill>
                <a:latin typeface="Arial"/>
                <a:cs typeface="Arial"/>
              </a:rPr>
              <a:t>Nota:</a:t>
            </a:r>
            <a:r>
              <a:rPr dirty="0" sz="1000" spc="30" b="1">
                <a:solidFill>
                  <a:srgbClr val="CC3300"/>
                </a:solidFill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actualizan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B,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178,</a:t>
            </a:r>
            <a:endParaRPr sz="1000">
              <a:latin typeface="Arial"/>
              <a:cs typeface="Arial"/>
            </a:endParaRPr>
          </a:p>
          <a:p>
            <a:pPr marL="67945">
              <a:lnSpc>
                <a:spcPts val="1180"/>
              </a:lnSpc>
            </a:pPr>
            <a:r>
              <a:rPr dirty="0" sz="1000">
                <a:latin typeface="Arial"/>
                <a:cs typeface="Arial"/>
              </a:rPr>
              <a:t>181,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184-</a:t>
            </a:r>
            <a:r>
              <a:rPr dirty="0" sz="1000">
                <a:latin typeface="Arial"/>
                <a:cs typeface="Arial"/>
              </a:rPr>
              <a:t>B,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 185-B,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189,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191,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193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3281299"/>
            <a:ext cx="5993130" cy="6134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Atentamente,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ts val="1165"/>
              </a:lnSpc>
              <a:spcBef>
                <a:spcPts val="1105"/>
              </a:spcBef>
            </a:pP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2017.-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Tributaria,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165"/>
              </a:lnSpc>
            </a:pPr>
            <a:r>
              <a:rPr dirty="0" sz="1000" b="1">
                <a:latin typeface="Arial"/>
                <a:cs typeface="Arial"/>
              </a:rPr>
              <a:t>Osvaldo</a:t>
            </a:r>
            <a:r>
              <a:rPr dirty="0" sz="1000" spc="-10" b="1">
                <a:latin typeface="Arial"/>
                <a:cs typeface="Arial"/>
              </a:rPr>
              <a:t> Antonio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Santín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Quiroz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9480" cy="7047230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12700" marR="8890">
              <a:lnSpc>
                <a:spcPct val="95900"/>
              </a:lnSpc>
              <a:spcBef>
                <a:spcPts val="155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3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3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3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3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3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reforman,</a:t>
            </a:r>
            <a:r>
              <a:rPr dirty="0" sz="1100" spc="3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adicionan</a:t>
            </a:r>
            <a:r>
              <a:rPr dirty="0" sz="1100" spc="3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2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derogan</a:t>
            </a:r>
            <a:r>
              <a:rPr dirty="0" sz="1100" spc="3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3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31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del </a:t>
            </a:r>
            <a:r>
              <a:rPr dirty="0" sz="1100" b="1">
                <a:latin typeface="Arial"/>
                <a:cs typeface="Arial"/>
              </a:rPr>
              <a:t>Código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Fiscal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Federación, de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Aduanera,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Código Penal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Federal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 la </a:t>
            </a:r>
            <a:r>
              <a:rPr dirty="0" sz="1100" spc="-25" b="1">
                <a:latin typeface="Arial"/>
                <a:cs typeface="Arial"/>
              </a:rPr>
              <a:t>Ley </a:t>
            </a:r>
            <a:r>
              <a:rPr dirty="0" sz="1100" b="1">
                <a:latin typeface="Arial"/>
                <a:cs typeface="Arial"/>
              </a:rPr>
              <a:t>Federal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Prevenir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Sancionar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los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Delitos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Cometidos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Materia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Hidrocarburos.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junio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2018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4"/>
              </a:spcBef>
            </a:pPr>
            <a:endParaRPr sz="800">
              <a:latin typeface="Arial"/>
              <a:cs typeface="Arial"/>
            </a:endParaRPr>
          </a:p>
          <a:p>
            <a:pPr algn="just" marL="12700" marR="5080" indent="182880">
              <a:lnSpc>
                <a:spcPct val="963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SEGUNDO.-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reforman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29,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</a:t>
            </a:r>
            <a:r>
              <a:rPr dirty="0" sz="1000" spc="-25">
                <a:latin typeface="Arial"/>
                <a:cs typeface="Arial"/>
              </a:rPr>
              <a:t>A,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adicionan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sexto; 135, 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 décimo,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135-B, con un párrafo cuarto 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Ley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 para quedar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 spc="-10">
                <a:latin typeface="Arial"/>
                <a:cs typeface="Arial"/>
              </a:rPr>
              <a:t>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0"/>
              </a:spcBef>
            </a:pPr>
            <a:r>
              <a:rPr dirty="0" sz="1000" spc="-20">
                <a:latin typeface="Arial"/>
                <a:cs typeface="Arial"/>
              </a:rPr>
              <a:t>……..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70"/>
              </a:spcBef>
            </a:pPr>
            <a:r>
              <a:rPr dirty="0" sz="1100" spc="-10" b="1">
                <a:latin typeface="Arial"/>
                <a:cs typeface="Arial"/>
              </a:rPr>
              <a:t>TRANSITORIOS</a:t>
            </a:r>
            <a:endParaRPr sz="1100">
              <a:latin typeface="Arial"/>
              <a:cs typeface="Arial"/>
            </a:endParaRPr>
          </a:p>
          <a:p>
            <a:pPr algn="just" marL="12700" marR="6350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presente Decreto entrará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 día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 de su 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salvedades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transitorios.</a:t>
            </a: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ct val="96000"/>
              </a:lnSpc>
              <a:spcBef>
                <a:spcPts val="1110"/>
              </a:spcBef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3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28,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81,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XXV;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82,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XXV;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derogación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111,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111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ts val="118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Tercero.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12-11-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2021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ts val="117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Cuarto.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contravengan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5900"/>
              </a:lnSpc>
              <a:spcBef>
                <a:spcPts val="1100"/>
              </a:spcBef>
            </a:pPr>
            <a:r>
              <a:rPr dirty="0" sz="1000" b="1">
                <a:latin typeface="Arial"/>
                <a:cs typeface="Arial"/>
              </a:rPr>
              <a:t>Quinto.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22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Impuesto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correlativos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estuvieron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reforman,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diversas disposiciones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Impuesto</a:t>
            </a:r>
            <a:r>
              <a:rPr dirty="0" sz="1000" spc="-10">
                <a:latin typeface="Arial"/>
                <a:cs typeface="Arial"/>
              </a:rPr>
              <a:t> sobre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Hacendaria,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Diario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noviembre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2015,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costo </a:t>
            </a:r>
            <a:r>
              <a:rPr dirty="0" sz="1000">
                <a:latin typeface="Arial"/>
                <a:cs typeface="Arial"/>
              </a:rPr>
              <a:t>comprobado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adquisición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enajenan,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pérdidas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hayan </a:t>
            </a:r>
            <a:r>
              <a:rPr dirty="0" sz="1000">
                <a:latin typeface="Arial"/>
                <a:cs typeface="Arial"/>
              </a:rPr>
              <a:t>considerado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2018.-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Edgar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Romo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García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Ernesto </a:t>
            </a:r>
            <a:r>
              <a:rPr dirty="0" sz="1000" b="1">
                <a:latin typeface="Arial"/>
                <a:cs typeface="Arial"/>
              </a:rPr>
              <a:t>Cordero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Arroyo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Mariana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Arámbula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Meléndez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Rosa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Adriana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Díaz </a:t>
            </a:r>
            <a:r>
              <a:rPr dirty="0" sz="1000" b="1">
                <a:latin typeface="Arial"/>
                <a:cs typeface="Arial"/>
              </a:rPr>
              <a:t>Lizama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"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 mil</a:t>
            </a:r>
            <a:r>
              <a:rPr dirty="0" sz="1000" spc="-10">
                <a:latin typeface="Arial"/>
                <a:cs typeface="Arial"/>
              </a:rPr>
              <a:t> dieciocho.- </a:t>
            </a:r>
            <a:r>
              <a:rPr dirty="0" sz="1000" b="1">
                <a:latin typeface="Arial"/>
                <a:cs typeface="Arial"/>
              </a:rPr>
              <a:t>Enrique</a:t>
            </a:r>
            <a:r>
              <a:rPr dirty="0" sz="1000" spc="1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Peña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Nieto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Jesús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Alfonso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Navarrete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Prida</a:t>
            </a:r>
            <a:r>
              <a:rPr dirty="0" sz="1000" spc="-10">
                <a:latin typeface="Arial"/>
                <a:cs typeface="Arial"/>
              </a:rPr>
              <a:t>.- 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8845" cy="777684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algn="just" marL="12700" marR="8255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adicionan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derogan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Ley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25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junio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2018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Arial"/>
              <a:cs typeface="Arial"/>
            </a:endParaRPr>
          </a:p>
          <a:p>
            <a:pPr algn="just" marL="12700" marR="5080" indent="182880">
              <a:lnSpc>
                <a:spcPct val="9590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Único.-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reforman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 1o.,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 segundo 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2o., fracciones IV,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XIII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XIV;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5o.,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segundo;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6o.;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14-A,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primero;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primero,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sexto;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primero;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23,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26,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VII,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primero;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29,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32,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34; 35;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37,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37-A,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39,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40;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41,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43;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45, párrafos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47, párrafos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primero, tercero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48; 52;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53, 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II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VI;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54,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59-B,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XIII,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66,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78-A,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primero;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79;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81,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primero;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82,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83,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86-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93,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100-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100-B,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104;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106,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107;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117,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119;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120,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cuarto;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segundo;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127,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128,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129,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131,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132,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133,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135-B, fracciones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 II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 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XXII,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XXIX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XXXIII;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144-A,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145,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quinto;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146,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147,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cuarto;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152,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décimo;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157,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párrafos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séptimo;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Séptimo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apoderados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dictaminadores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Único,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Primera,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Séptimo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dictaminadores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Único, </a:t>
            </a:r>
            <a:r>
              <a:rPr dirty="0" sz="1000">
                <a:latin typeface="Arial"/>
                <a:cs typeface="Arial"/>
              </a:rPr>
              <a:t>Sección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segundo,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162,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174,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176,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182,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VII; </a:t>
            </a:r>
            <a:r>
              <a:rPr dirty="0" sz="1000" spc="-10">
                <a:latin typeface="Arial"/>
                <a:cs typeface="Arial"/>
              </a:rPr>
              <a:t>183-</a:t>
            </a:r>
            <a:r>
              <a:rPr dirty="0" sz="1000">
                <a:latin typeface="Arial"/>
                <a:cs typeface="Arial"/>
              </a:rPr>
              <a:t>A, 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 IV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V;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VIII;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186,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XVII; </a:t>
            </a:r>
            <a:r>
              <a:rPr dirty="0" sz="1000">
                <a:latin typeface="Arial"/>
                <a:cs typeface="Arial"/>
              </a:rPr>
              <a:t>195;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adicionan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2o.,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XVIII,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XIX,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XXI;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</a:t>
            </a:r>
            <a:r>
              <a:rPr dirty="0" sz="1000" spc="-25">
                <a:latin typeface="Arial"/>
                <a:cs typeface="Arial"/>
              </a:rPr>
              <a:t>C;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D;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f);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53,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78-A,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86-A,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segundo;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100-A,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f);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119-A;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XXXV,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XXXVI,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XXXVII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XXXVIII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XXXV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XXXIX;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144-A,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actual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VI;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145,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sexto;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152,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decimoprimero;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153-A;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XII; </a:t>
            </a:r>
            <a:r>
              <a:rPr dirty="0" sz="1000">
                <a:latin typeface="Arial"/>
                <a:cs typeface="Arial"/>
              </a:rPr>
              <a:t>166,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D;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E;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F;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G;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H;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J;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K;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L;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M;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167-</a:t>
            </a:r>
            <a:r>
              <a:rPr dirty="0" sz="1000" spc="-25">
                <a:latin typeface="Arial"/>
                <a:cs typeface="Arial"/>
              </a:rPr>
              <a:t>N;</a:t>
            </a:r>
            <a:endParaRPr sz="1000">
              <a:latin typeface="Arial"/>
              <a:cs typeface="Arial"/>
            </a:endParaRPr>
          </a:p>
          <a:p>
            <a:pPr algn="just" marL="12700" marR="635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174,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cuarto,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respectivamente;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177,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VI,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segundo;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199,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tercero;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derogan</a:t>
            </a:r>
            <a:r>
              <a:rPr dirty="0" sz="1000" spc="110" b="1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artículos 32, párrafo cuarto;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48, párrafo cuarto; 53, 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VIII; 100-A, actual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 tercero; </a:t>
            </a:r>
            <a:r>
              <a:rPr dirty="0" sz="1000" spc="-10">
                <a:latin typeface="Arial"/>
                <a:cs typeface="Arial"/>
              </a:rPr>
              <a:t>101-</a:t>
            </a:r>
            <a:r>
              <a:rPr dirty="0" sz="1000">
                <a:latin typeface="Arial"/>
                <a:cs typeface="Arial"/>
              </a:rPr>
              <a:t>A;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160,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162,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 164,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 III; 165,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174,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184,</a:t>
            </a:r>
            <a:r>
              <a:rPr dirty="0" sz="1000" spc="-10">
                <a:latin typeface="Arial"/>
                <a:cs typeface="Arial"/>
              </a:rPr>
              <a:t> fracción </a:t>
            </a:r>
            <a:r>
              <a:rPr dirty="0" sz="1000">
                <a:latin typeface="Arial"/>
                <a:cs typeface="Arial"/>
              </a:rPr>
              <a:t>XVII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 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0">
                <a:latin typeface="Arial"/>
                <a:cs typeface="Arial"/>
              </a:rPr>
              <a:t> 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0"/>
              </a:spcBef>
            </a:pPr>
            <a:r>
              <a:rPr dirty="0" sz="1000" spc="-25">
                <a:latin typeface="Arial"/>
                <a:cs typeface="Arial"/>
              </a:rPr>
              <a:t>………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51460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514601"/>
            <a:ext cx="5140325" cy="58547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143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Abrir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bultos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procedentes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presencia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221564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2215641"/>
            <a:ext cx="5140325" cy="58547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016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identificación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91668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916681"/>
            <a:ext cx="5139690" cy="470534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Entregar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25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25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25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25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254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fiscales, </a:t>
            </a:r>
            <a:r>
              <a:rPr dirty="0" sz="1000">
                <a:latin typeface="Arial"/>
                <a:cs typeface="Arial"/>
              </a:rPr>
              <a:t>independientemente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tipo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envío</a:t>
            </a:r>
            <a:r>
              <a:rPr dirty="0" sz="1000" spc="-10">
                <a:latin typeface="Arial"/>
                <a:cs typeface="Arial"/>
              </a:rPr>
              <a:t> postal.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3500754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3500754"/>
            <a:ext cx="5132705" cy="61658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tratándose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enterarlo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tardar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 spc="-10">
                <a:latin typeface="Arial"/>
                <a:cs typeface="Arial"/>
              </a:rPr>
              <a:t>despacho.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4230751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4230751"/>
            <a:ext cx="5141595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Poner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procedencia </a:t>
            </a:r>
            <a:r>
              <a:rPr dirty="0" sz="1000">
                <a:latin typeface="Arial"/>
                <a:cs typeface="Arial"/>
              </a:rPr>
              <a:t>extranjera,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diez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 siguientes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caigan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rezago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conforme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materia.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puestas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 </a:t>
            </a:r>
            <a:r>
              <a:rPr dirty="0" sz="1000">
                <a:latin typeface="Arial"/>
                <a:cs typeface="Arial"/>
              </a:rPr>
              <a:t>pasarán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4960747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4960747"/>
            <a:ext cx="513588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Proporcionar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exhibir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recabarlos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interesado,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5544692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5544692"/>
            <a:ext cx="513524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bultos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contengan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retornen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remitente.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888288" y="6129909"/>
            <a:ext cx="5998210" cy="27762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065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22.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remitente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>
                <a:latin typeface="Arial"/>
                <a:cs typeface="Arial"/>
              </a:rPr>
              <a:t>manifestará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envolturas.</a:t>
            </a:r>
            <a:endParaRPr sz="1000">
              <a:latin typeface="Arial"/>
              <a:cs typeface="Arial"/>
            </a:endParaRPr>
          </a:p>
          <a:p>
            <a:pPr marL="12700" marR="1270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tiene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remitente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una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  <a:p>
            <a:pPr marL="2195195" marR="2188845" indent="464820">
              <a:lnSpc>
                <a:spcPts val="1260"/>
              </a:lnSpc>
              <a:spcBef>
                <a:spcPts val="1140"/>
              </a:spcBef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II </a:t>
            </a:r>
            <a:r>
              <a:rPr dirty="0" sz="1100" b="1">
                <a:latin typeface="Arial"/>
                <a:cs typeface="Arial"/>
              </a:rPr>
              <a:t>Depósito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ante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aduana</a:t>
            </a:r>
            <a:endParaRPr sz="1100">
              <a:latin typeface="Arial"/>
              <a:cs typeface="Arial"/>
            </a:endParaRPr>
          </a:p>
          <a:p>
            <a:pPr marL="12700" marR="12065" indent="182880">
              <a:lnSpc>
                <a:spcPts val="117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23.</a:t>
            </a:r>
            <a:r>
              <a:rPr dirty="0" sz="1000" spc="2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fiscalizados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 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propósito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aduanero.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explosivas,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inflamables,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corrosivas,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contaminantes,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radiactivas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radioactivas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sólo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descargarse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extraerse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requisitos: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competentes.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1553"/>
            <a:ext cx="5999480" cy="7353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dirty="0" sz="1100" spc="-10" b="1">
                <a:latin typeface="Arial"/>
                <a:cs typeface="Arial"/>
              </a:rPr>
              <a:t>Transitorios</a:t>
            </a:r>
            <a:endParaRPr sz="1100">
              <a:latin typeface="Arial"/>
              <a:cs typeface="Arial"/>
            </a:endParaRPr>
          </a:p>
          <a:p>
            <a:pPr algn="just" marL="12700" marR="14604" indent="182880">
              <a:lnSpc>
                <a:spcPts val="1160"/>
              </a:lnSpc>
              <a:spcBef>
                <a:spcPts val="1185"/>
              </a:spcBef>
            </a:pP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ochenta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620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2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continuará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ejerciendo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atribución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144,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XXI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virtud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suspender,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apoderados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 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reforman, adicionan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derogan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diversas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disposiciones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2013.</a:t>
            </a: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ct val="96300"/>
              </a:lnSpc>
              <a:spcBef>
                <a:spcPts val="1130"/>
              </a:spcBef>
            </a:pPr>
            <a:r>
              <a:rPr dirty="0" sz="1000" b="1">
                <a:latin typeface="Arial"/>
                <a:cs typeface="Arial"/>
              </a:rPr>
              <a:t>Tercero.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seguirá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sociedades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163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sociedades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facilitar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inherentes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volver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prestar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asociados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aduanal;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desincorpora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aduanero.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protesta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decir </a:t>
            </a:r>
            <a:r>
              <a:rPr dirty="0" sz="1000">
                <a:latin typeface="Arial"/>
                <a:cs typeface="Arial"/>
              </a:rPr>
              <a:t>verdad,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hacerlo,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intervenir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solvente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situación.</a:t>
            </a: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600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Cuarto.</a:t>
            </a:r>
            <a:r>
              <a:rPr dirty="0" sz="1000" spc="2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meses </a:t>
            </a:r>
            <a:r>
              <a:rPr dirty="0" sz="1000">
                <a:latin typeface="Arial"/>
                <a:cs typeface="Arial"/>
              </a:rPr>
              <a:t>posteriores 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Diario Oficial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Federación,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conocer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 </a:t>
            </a:r>
            <a:r>
              <a:rPr dirty="0" sz="1000">
                <a:latin typeface="Arial"/>
                <a:cs typeface="Arial"/>
              </a:rPr>
              <a:t>utilizar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operaciones aduaneras.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Quinto.</a:t>
            </a:r>
            <a:r>
              <a:rPr dirty="0" sz="1000" spc="2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intransferible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159,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167-</a:t>
            </a:r>
            <a:r>
              <a:rPr dirty="0" sz="1000">
                <a:latin typeface="Arial"/>
                <a:cs typeface="Arial"/>
              </a:rPr>
              <a:t>K,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fallecimiento,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voluntario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incapacidad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sustitución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contravenga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mencionados.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6400"/>
              </a:lnSpc>
              <a:spcBef>
                <a:spcPts val="1120"/>
              </a:spcBef>
            </a:pPr>
            <a:r>
              <a:rPr dirty="0" sz="1000" b="1">
                <a:latin typeface="Arial"/>
                <a:cs typeface="Arial"/>
              </a:rPr>
              <a:t>Sexto.</a:t>
            </a:r>
            <a:r>
              <a:rPr dirty="0" sz="1000" spc="2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5o.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cantidades </a:t>
            </a:r>
            <a:r>
              <a:rPr dirty="0" sz="1000">
                <a:latin typeface="Arial"/>
                <a:cs typeface="Arial"/>
              </a:rPr>
              <a:t>establecidas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artículos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160, 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164, 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 inciso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a),</a:t>
            </a:r>
            <a:r>
              <a:rPr dirty="0" sz="1000">
                <a:latin typeface="Arial"/>
                <a:cs typeface="Arial"/>
              </a:rPr>
              <a:t> 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actualizadas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2017.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97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Séptimo.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referencias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vigentes </a:t>
            </a:r>
            <a:r>
              <a:rPr dirty="0" sz="1000">
                <a:latin typeface="Arial"/>
                <a:cs typeface="Arial"/>
              </a:rPr>
              <a:t>hagan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hechas,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conducente,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también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agencia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65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Octavo.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petrolíferos,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coordinarse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Reguladora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Energía,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emisión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C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1783714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079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Dado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Cámara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Senadores,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25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dos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dieciocho.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25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2018.-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Edgar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Romo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García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Ernesto </a:t>
            </a:r>
            <a:r>
              <a:rPr dirty="0" sz="1000" b="1">
                <a:latin typeface="Arial"/>
                <a:cs typeface="Arial"/>
              </a:rPr>
              <a:t>Cordero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Arroyo</a:t>
            </a:r>
            <a:r>
              <a:rPr dirty="0" sz="1000">
                <a:latin typeface="Arial"/>
                <a:cs typeface="Arial"/>
              </a:rPr>
              <a:t>, Presidente.-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 </a:t>
            </a:r>
            <a:r>
              <a:rPr dirty="0" sz="1000" b="1">
                <a:latin typeface="Arial"/>
                <a:cs typeface="Arial"/>
              </a:rPr>
              <a:t>Sofía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Sagrario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León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Maza</a:t>
            </a:r>
            <a:r>
              <a:rPr dirty="0" sz="1000">
                <a:latin typeface="Arial"/>
                <a:cs typeface="Arial"/>
              </a:rPr>
              <a:t>, Secretaria.-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Itzel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S.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Ríos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spc="-25" b="1">
                <a:latin typeface="Arial"/>
                <a:cs typeface="Arial"/>
              </a:rPr>
              <a:t>de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Mora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"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7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dieciocho.- </a:t>
            </a:r>
            <a:r>
              <a:rPr dirty="0" sz="1000" b="1">
                <a:latin typeface="Arial"/>
                <a:cs typeface="Arial"/>
              </a:rPr>
              <a:t>Enrique</a:t>
            </a:r>
            <a:r>
              <a:rPr dirty="0" sz="1000" spc="1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Peña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Nieto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Jesús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Alfonso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Navarrete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Prida</a:t>
            </a:r>
            <a:r>
              <a:rPr dirty="0" sz="1000" spc="-10">
                <a:latin typeface="Arial"/>
                <a:cs typeface="Arial"/>
              </a:rPr>
              <a:t>.- 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7575" cy="134937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CUARTA</a:t>
            </a:r>
            <a:r>
              <a:rPr dirty="0" sz="1100" spc="1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Resolución</a:t>
            </a:r>
            <a:r>
              <a:rPr dirty="0" sz="1100" spc="2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Modificaciones</a:t>
            </a:r>
            <a:r>
              <a:rPr dirty="0" sz="1100" spc="2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</a:t>
            </a:r>
            <a:r>
              <a:rPr dirty="0" sz="1100" spc="2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2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2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Generales</a:t>
            </a:r>
            <a:r>
              <a:rPr dirty="0" sz="1100" spc="2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2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Exterior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2018,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su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anexo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2.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800">
                <a:latin typeface="Arial"/>
                <a:cs typeface="Arial"/>
              </a:rPr>
              <a:t>Publicada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 24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2018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EXTERIOR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2018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marL="12700" marR="1079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I.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1.1.7.,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actualizadas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precisan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 </a:t>
            </a:r>
            <a:r>
              <a:rPr dirty="0" sz="1000" spc="-10">
                <a:latin typeface="Arial"/>
                <a:cs typeface="Arial"/>
              </a:rPr>
              <a:t>regla.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32408" y="2853181"/>
            <a:ext cx="6062345" cy="299085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2540" rIns="0" bIns="0" rtlCol="0" vert="horz">
            <a:spAutoFit/>
          </a:bodyPr>
          <a:lstStyle/>
          <a:p>
            <a:pPr marL="67945" marR="64135" indent="182880">
              <a:lnSpc>
                <a:spcPts val="1160"/>
              </a:lnSpc>
              <a:spcBef>
                <a:spcPts val="20"/>
              </a:spcBef>
            </a:pPr>
            <a:r>
              <a:rPr dirty="0" sz="1000" b="1">
                <a:solidFill>
                  <a:srgbClr val="CC3300"/>
                </a:solidFill>
                <a:latin typeface="Arial"/>
                <a:cs typeface="Arial"/>
              </a:rPr>
              <a:t>Nota:</a:t>
            </a:r>
            <a:r>
              <a:rPr dirty="0" sz="1000" spc="270" b="1">
                <a:solidFill>
                  <a:srgbClr val="CC3300"/>
                </a:solidFill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actualizan</a:t>
            </a:r>
            <a:r>
              <a:rPr dirty="0" sz="1000" spc="2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184-B,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185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XIV; 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 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3281299"/>
            <a:ext cx="5997575" cy="6134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Atentamente,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40"/>
              </a:lnSpc>
            </a:pP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2018.-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Jefa 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 Tributaria,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 b="1">
                <a:latin typeface="Arial"/>
                <a:cs typeface="Arial"/>
              </a:rPr>
              <a:t>Ana </a:t>
            </a:r>
            <a:r>
              <a:rPr dirty="0" sz="1000" b="1">
                <a:latin typeface="Arial"/>
                <a:cs typeface="Arial"/>
              </a:rPr>
              <a:t>Margarita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Ríos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Farjat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8210" cy="7646034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9525">
              <a:lnSpc>
                <a:spcPts val="1260"/>
              </a:lnSpc>
              <a:spcBef>
                <a:spcPts val="195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expide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los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Impuestos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Generales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Importación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 </a:t>
            </a:r>
            <a:r>
              <a:rPr dirty="0" sz="1100" b="1">
                <a:latin typeface="Arial"/>
                <a:cs typeface="Arial"/>
              </a:rPr>
              <a:t>Exportación,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adicionan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Aduanera.</a:t>
            </a:r>
            <a:endParaRPr sz="1100">
              <a:latin typeface="Arial"/>
              <a:cs typeface="Arial"/>
            </a:endParaRPr>
          </a:p>
          <a:p>
            <a:pPr algn="ctr" marL="635">
              <a:lnSpc>
                <a:spcPct val="100000"/>
              </a:lnSpc>
              <a:spcBef>
                <a:spcPts val="1095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julio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2020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Arial"/>
              <a:cs typeface="Arial"/>
            </a:endParaRPr>
          </a:p>
          <a:p>
            <a:pPr algn="just" marL="12700" marR="889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2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2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reforman</a:t>
            </a:r>
            <a:r>
              <a:rPr dirty="0" sz="1000" spc="2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21,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47,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párrafos </a:t>
            </a:r>
            <a:r>
              <a:rPr dirty="0" sz="1000">
                <a:latin typeface="Arial"/>
                <a:cs typeface="Arial"/>
              </a:rPr>
              <a:t>primero,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sexto;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48,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54,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58,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81,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III; </a:t>
            </a:r>
            <a:r>
              <a:rPr dirty="0" sz="1000">
                <a:latin typeface="Arial"/>
                <a:cs typeface="Arial"/>
              </a:rPr>
              <a:t>121,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e);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184-C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spc="-25">
                <a:latin typeface="Arial"/>
                <a:cs typeface="Arial"/>
              </a:rPr>
              <a:t>………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80"/>
              </a:spcBef>
            </a:pPr>
            <a:r>
              <a:rPr dirty="0" sz="1100" spc="-10" b="1">
                <a:latin typeface="Arial"/>
                <a:cs typeface="Arial"/>
              </a:rPr>
              <a:t>TRANSITORIOS</a:t>
            </a:r>
            <a:endParaRPr sz="1100">
              <a:latin typeface="Arial"/>
              <a:cs typeface="Arial"/>
            </a:endParaRPr>
          </a:p>
          <a:p>
            <a:pPr algn="just" marL="12700" marR="8255" indent="182880">
              <a:lnSpc>
                <a:spcPct val="96000"/>
              </a:lnSpc>
              <a:spcBef>
                <a:spcPts val="1155"/>
              </a:spcBef>
            </a:pP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Diario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2o.,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1ª,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2ª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4ª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9ª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180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2007,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contravengan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40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2o.,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1ª,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2ª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4ª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9ª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abroga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Exportación, </a:t>
            </a:r>
            <a:r>
              <a:rPr dirty="0" sz="1000">
                <a:latin typeface="Arial"/>
                <a:cs typeface="Arial"/>
              </a:rPr>
              <a:t>publicada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2007.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6500"/>
              </a:lnSpc>
              <a:spcBef>
                <a:spcPts val="1120"/>
              </a:spcBef>
            </a:pPr>
            <a:r>
              <a:rPr dirty="0" sz="1000" b="1">
                <a:latin typeface="Arial"/>
                <a:cs typeface="Arial"/>
              </a:rPr>
              <a:t>TERCERO.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metodología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referencia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ª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ordenamiento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publicará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45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CUARTO.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referencia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II, </a:t>
            </a:r>
            <a:r>
              <a:rPr dirty="0" sz="1000">
                <a:latin typeface="Arial"/>
                <a:cs typeface="Arial"/>
              </a:rPr>
              <a:t>regla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ª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ordenamiento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90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naturales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0">
                <a:latin typeface="Arial"/>
                <a:cs typeface="Arial"/>
              </a:rPr>
              <a:t> Decreto.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QUINTO.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120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 naturales siguientes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vigor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tablas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correlación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Tarifa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2,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 regla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10ª,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Impuestos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00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SEXTO.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Público,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180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contempladas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3ª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 Generales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630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SÉPTIMO.</a:t>
            </a:r>
            <a:r>
              <a:rPr dirty="0" sz="1000" spc="25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reglamentos,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decretos,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demás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 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2007,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entenderán </a:t>
            </a:r>
            <a:r>
              <a:rPr dirty="0" sz="1000">
                <a:latin typeface="Arial"/>
                <a:cs typeface="Arial"/>
              </a:rPr>
              <a:t>referidas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expide 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845" cy="134493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698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29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2020.-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Laura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Angélica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Rojas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Hernández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Presidenta.-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Sen. </a:t>
            </a:r>
            <a:r>
              <a:rPr dirty="0" sz="1000" b="1">
                <a:latin typeface="Arial"/>
                <a:cs typeface="Arial"/>
              </a:rPr>
              <a:t>Mónica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Fernández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Balboa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Presidenta.-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Karla</a:t>
            </a:r>
            <a:r>
              <a:rPr dirty="0" sz="1000" spc="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Yuritzi</a:t>
            </a:r>
            <a:r>
              <a:rPr dirty="0" sz="1000" spc="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Almazán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Burgos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Sen.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Primo </a:t>
            </a:r>
            <a:r>
              <a:rPr dirty="0" sz="1000" b="1">
                <a:latin typeface="Arial"/>
                <a:cs typeface="Arial"/>
              </a:rPr>
              <a:t>Dothé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Mata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Secretario.-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”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julio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2020.-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Andrés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Manuel </a:t>
            </a:r>
            <a:r>
              <a:rPr dirty="0" sz="1000" b="1">
                <a:latin typeface="Arial"/>
                <a:cs typeface="Arial"/>
              </a:rPr>
              <a:t>López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Obrador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Dra.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Olga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María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Carmen</a:t>
            </a:r>
            <a:r>
              <a:rPr dirty="0" sz="1000" spc="27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Sánchez </a:t>
            </a:r>
            <a:r>
              <a:rPr dirty="0" sz="1000" b="1">
                <a:latin typeface="Arial"/>
                <a:cs typeface="Arial"/>
              </a:rPr>
              <a:t>Cordero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Dávila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6000750" cy="7513320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12700" marR="5080">
              <a:lnSpc>
                <a:spcPct val="95900"/>
              </a:lnSpc>
              <a:spcBef>
                <a:spcPts val="155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1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1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</a:t>
            </a:r>
            <a:r>
              <a:rPr dirty="0" sz="1100" spc="1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derogan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1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1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1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15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la </a:t>
            </a:r>
            <a:r>
              <a:rPr dirty="0" sz="1100" b="1">
                <a:latin typeface="Arial"/>
                <a:cs typeface="Arial"/>
              </a:rPr>
              <a:t>Protección</a:t>
            </a:r>
            <a:r>
              <a:rPr dirty="0" sz="1100" spc="1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14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Personas</a:t>
            </a:r>
            <a:r>
              <a:rPr dirty="0" sz="1100" spc="1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Defensoras</a:t>
            </a:r>
            <a:r>
              <a:rPr dirty="0" sz="1100" spc="1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14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Derechos</a:t>
            </a:r>
            <a:r>
              <a:rPr dirty="0" sz="1100" spc="1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Humanos</a:t>
            </a:r>
            <a:r>
              <a:rPr dirty="0" sz="1100" spc="1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Periodistas;</a:t>
            </a:r>
            <a:r>
              <a:rPr dirty="0" sz="1100" spc="1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1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114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 </a:t>
            </a:r>
            <a:r>
              <a:rPr dirty="0" sz="1100" b="1">
                <a:latin typeface="Arial"/>
                <a:cs typeface="Arial"/>
              </a:rPr>
              <a:t>Cooperación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Internacional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 el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Desarrollo;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 Ley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Hidrocarburos;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 la Ley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la </a:t>
            </a:r>
            <a:r>
              <a:rPr dirty="0" sz="1100" b="1">
                <a:latin typeface="Arial"/>
                <a:cs typeface="Arial"/>
              </a:rPr>
              <a:t>Industria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Eléctrica;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Federal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Presupuesto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Responsabilidad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Hacendaria;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2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2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2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Protección</a:t>
            </a:r>
            <a:r>
              <a:rPr dirty="0" sz="1100" spc="2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Civil;</a:t>
            </a:r>
            <a:r>
              <a:rPr dirty="0" sz="1100" spc="2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2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2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Orgánica</a:t>
            </a:r>
            <a:r>
              <a:rPr dirty="0" sz="1100" spc="2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29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2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Financiera</a:t>
            </a:r>
            <a:r>
              <a:rPr dirty="0" sz="1100" spc="2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Nacional</a:t>
            </a:r>
            <a:r>
              <a:rPr dirty="0" sz="1100" spc="25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 </a:t>
            </a:r>
            <a:r>
              <a:rPr dirty="0" sz="1100" b="1">
                <a:latin typeface="Arial"/>
                <a:cs typeface="Arial"/>
              </a:rPr>
              <a:t>Desarrollo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Agropecuario,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Rural,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Forestal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Pesquero;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Ciencia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Tecnología;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Aduanera;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Reglamentaria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Servicio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Ferroviario;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General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Cultura</a:t>
            </a:r>
            <a:r>
              <a:rPr dirty="0" sz="1100" spc="114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Física</a:t>
            </a:r>
            <a:r>
              <a:rPr dirty="0" sz="1100" spc="114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Deporte;</a:t>
            </a:r>
            <a:r>
              <a:rPr dirty="0" sz="1100" spc="1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Federal</a:t>
            </a:r>
            <a:r>
              <a:rPr dirty="0" sz="1100" spc="1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Cinematografía;</a:t>
            </a:r>
            <a:r>
              <a:rPr dirty="0" sz="1100" spc="1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Federal</a:t>
            </a:r>
            <a:r>
              <a:rPr dirty="0" sz="1100" spc="12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 </a:t>
            </a:r>
            <a:r>
              <a:rPr dirty="0" sz="1100" b="1">
                <a:latin typeface="Arial"/>
                <a:cs typeface="Arial"/>
              </a:rPr>
              <a:t>Derechos;</a:t>
            </a:r>
            <a:r>
              <a:rPr dirty="0" sz="1100" spc="4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3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3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3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4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Fondo</a:t>
            </a:r>
            <a:r>
              <a:rPr dirty="0" sz="1100" spc="3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Mexicano</a:t>
            </a:r>
            <a:r>
              <a:rPr dirty="0" sz="1100" spc="3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4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Petróleo</a:t>
            </a:r>
            <a:r>
              <a:rPr dirty="0" sz="1100" spc="3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4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3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Estabilización</a:t>
            </a:r>
            <a:r>
              <a:rPr dirty="0" sz="1100" spc="3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37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el </a:t>
            </a:r>
            <a:r>
              <a:rPr dirty="0" sz="1100" b="1">
                <a:latin typeface="Arial"/>
                <a:cs typeface="Arial"/>
              </a:rPr>
              <a:t>Desarrollo;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Bioseguridad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Organismos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Genéticamente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Modificados;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la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Cambio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Climático;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Víctimas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abroga</a:t>
            </a:r>
            <a:r>
              <a:rPr dirty="0" sz="1100" spc="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4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que </a:t>
            </a:r>
            <a:r>
              <a:rPr dirty="0" sz="1100" b="1">
                <a:latin typeface="Arial"/>
                <a:cs typeface="Arial"/>
              </a:rPr>
              <a:t>crea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Fideicomiso</a:t>
            </a:r>
            <a:r>
              <a:rPr dirty="0" sz="1100" spc="1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administrará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Fondo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Apoyo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Social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Trabajadores </a:t>
            </a:r>
            <a:r>
              <a:rPr dirty="0" sz="1100" b="1">
                <a:latin typeface="Arial"/>
                <a:cs typeface="Arial"/>
              </a:rPr>
              <a:t>Migratorios</a:t>
            </a:r>
            <a:r>
              <a:rPr dirty="0" sz="1100" spc="-5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Mexicanos.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 spc="-10">
                <a:latin typeface="Arial"/>
                <a:cs typeface="Arial"/>
              </a:rPr>
              <a:t>Publicado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6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noviembre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2020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Arial"/>
              <a:cs typeface="Arial"/>
            </a:endParaRPr>
          </a:p>
          <a:p>
            <a:pPr marL="12700" marR="825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NOVENO.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párrafos;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</a:t>
            </a:r>
            <a:r>
              <a:rPr dirty="0" sz="1000" spc="-25">
                <a:latin typeface="Arial"/>
                <a:cs typeface="Arial"/>
              </a:rPr>
              <a:t>A,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párrafo;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16-B,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 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75"/>
              </a:spcBef>
            </a:pPr>
            <a:r>
              <a:rPr dirty="0" sz="1000" spc="-20">
                <a:latin typeface="Arial"/>
                <a:cs typeface="Arial"/>
              </a:rPr>
              <a:t>……..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80"/>
              </a:spcBef>
            </a:pPr>
            <a:r>
              <a:rPr dirty="0" sz="1100" spc="-10" b="1">
                <a:latin typeface="Arial"/>
                <a:cs typeface="Arial"/>
              </a:rPr>
              <a:t>Transitorios</a:t>
            </a:r>
            <a:endParaRPr sz="1100">
              <a:latin typeface="Arial"/>
              <a:cs typeface="Arial"/>
            </a:endParaRPr>
          </a:p>
          <a:p>
            <a:pPr marL="12700" marR="13970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Oficial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Federación.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50"/>
              </a:spcBef>
            </a:pP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opongan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0">
                <a:latin typeface="Arial"/>
                <a:cs typeface="Arial"/>
              </a:rPr>
              <a:t> Decreto.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marL="12700" marR="11430" indent="182880">
              <a:lnSpc>
                <a:spcPts val="116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Tercero.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abroga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crea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Fortalecimiento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Sociedades 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Cooperativas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Ahorro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Préstamo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Apoyo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sus</a:t>
            </a:r>
            <a:r>
              <a:rPr dirty="0" sz="1000" spc="-10">
                <a:latin typeface="Arial"/>
                <a:cs typeface="Arial"/>
              </a:rPr>
              <a:t> Ahorradores.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6000"/>
              </a:lnSpc>
              <a:spcBef>
                <a:spcPts val="1100"/>
              </a:spcBef>
            </a:pPr>
            <a:r>
              <a:rPr dirty="0" sz="1000" b="1">
                <a:latin typeface="Arial"/>
                <a:cs typeface="Arial"/>
              </a:rPr>
              <a:t>Cuarto.</a:t>
            </a:r>
            <a:r>
              <a:rPr dirty="0" sz="1000" spc="3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dependencias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entidades,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unidades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 </a:t>
            </a:r>
            <a:r>
              <a:rPr dirty="0" sz="1000">
                <a:latin typeface="Arial"/>
                <a:cs typeface="Arial"/>
              </a:rPr>
              <a:t>coordinar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tardar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 días naturales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contados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concentren,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totalidad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federales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formen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fideicomisos,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análogos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públicos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abrogan,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 spc="-10">
                <a:latin typeface="Arial"/>
                <a:cs typeface="Arial"/>
              </a:rPr>
              <a:t>recursos.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análogos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entidades </a:t>
            </a:r>
            <a:r>
              <a:rPr dirty="0" sz="1000">
                <a:latin typeface="Arial"/>
                <a:cs typeface="Arial"/>
              </a:rPr>
              <a:t>concentrarán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 respectivas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tesorerías los recursos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distintos 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Transitorio.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8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excedentes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destinarán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prioridad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fortalecimiento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salud, </a:t>
            </a:r>
            <a:r>
              <a:rPr dirty="0" sz="1000">
                <a:latin typeface="Arial"/>
                <a:cs typeface="Arial"/>
              </a:rPr>
              <a:t>especialmente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requerimientos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atención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Pandemia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enfermedad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Covid-</a:t>
            </a:r>
            <a:r>
              <a:rPr dirty="0" sz="1000">
                <a:latin typeface="Arial"/>
                <a:cs typeface="Arial"/>
              </a:rPr>
              <a:t>19,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ocasiona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Coronavirus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SARS-</a:t>
            </a:r>
            <a:r>
              <a:rPr dirty="0" sz="1000">
                <a:latin typeface="Arial"/>
                <a:cs typeface="Arial"/>
              </a:rPr>
              <a:t>CoV2,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vacuna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dosis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procurar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estabilización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balance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7575" cy="747966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270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previamente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contraídas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000"/>
              </a:lnSpc>
              <a:spcBef>
                <a:spcPts val="1100"/>
              </a:spcBef>
            </a:pPr>
            <a:r>
              <a:rPr dirty="0" sz="1000" b="1">
                <a:latin typeface="Arial"/>
                <a:cs typeface="Arial"/>
              </a:rPr>
              <a:t>Quinto.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ejecutores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coordinarse </a:t>
            </a:r>
            <a:r>
              <a:rPr dirty="0" sz="1000">
                <a:latin typeface="Arial"/>
                <a:cs typeface="Arial"/>
              </a:rPr>
              <a:t>con 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fungen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fiduciarias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cabo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extinguir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terminados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análogos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virtud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semestre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2021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suscriban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convenios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terminación </a:t>
            </a:r>
            <a:r>
              <a:rPr dirty="0" sz="1000">
                <a:latin typeface="Arial"/>
                <a:cs typeface="Arial"/>
              </a:rPr>
              <a:t>respectivamente,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instrumentos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virtud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asumidos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ejecutores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cargo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presupuesto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62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Sexto.</a:t>
            </a:r>
            <a:r>
              <a:rPr dirty="0" sz="1000" spc="13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dependencias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entidades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coordinen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análogos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pasivos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Presupuesto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Hacendaria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  <a:spcBef>
                <a:spcPts val="1130"/>
              </a:spcBef>
            </a:pPr>
            <a:r>
              <a:rPr dirty="0" sz="1000" b="1">
                <a:latin typeface="Arial"/>
                <a:cs typeface="Arial"/>
              </a:rPr>
              <a:t>Séptimo.</a:t>
            </a:r>
            <a:r>
              <a:rPr dirty="0" sz="1000" spc="4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Ciencia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Tecnología,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Centros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Investigación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llevarán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amparo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Ciencia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Tecnología,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ajusten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Presupuesto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Hacendaria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consecuencia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corresponda, </a:t>
            </a:r>
            <a:r>
              <a:rPr dirty="0" sz="1000">
                <a:latin typeface="Arial"/>
                <a:cs typeface="Arial"/>
              </a:rPr>
              <a:t>la totalidad de 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formen parte 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dichos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Crédito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Ciencia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Tecnología,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rebase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2021.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adquirir </a:t>
            </a:r>
            <a:r>
              <a:rPr dirty="0" sz="1000">
                <a:latin typeface="Arial"/>
                <a:cs typeface="Arial"/>
              </a:rPr>
              <a:t>compromisos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-10">
                <a:latin typeface="Arial"/>
                <a:cs typeface="Arial"/>
              </a:rPr>
              <a:t> instrumentos.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concentrar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8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Ciencia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Tecnología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Centros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Investigación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 </a:t>
            </a:r>
            <a:r>
              <a:rPr dirty="0" sz="1000">
                <a:latin typeface="Arial"/>
                <a:cs typeface="Arial"/>
              </a:rPr>
              <a:t>coordinarse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fungen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fiduciarias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procesos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extinguir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Ciencia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Tecnología,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2021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suscriban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convenios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0">
                <a:latin typeface="Arial"/>
                <a:cs typeface="Arial"/>
              </a:rPr>
              <a:t> aplicables.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6100"/>
              </a:lnSpc>
              <a:spcBef>
                <a:spcPts val="115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Centros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Investigación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cumplimiento </a:t>
            </a:r>
            <a:r>
              <a:rPr dirty="0" sz="1000">
                <a:latin typeface="Arial"/>
                <a:cs typeface="Arial"/>
              </a:rPr>
              <a:t>exclusivo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continuarán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salvaguardar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trabajadores.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Centros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Investigación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instrumento,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Transitorio.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6940" cy="777240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8890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excedentes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destinarán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Sectorial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CONACYT-Secretaría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Energía- </a:t>
            </a:r>
            <a:r>
              <a:rPr dirty="0" sz="1000">
                <a:latin typeface="Arial"/>
                <a:cs typeface="Arial"/>
              </a:rPr>
              <a:t>Hidrocarburos;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Sectorial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CONACYT-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Energía-</a:t>
            </a:r>
            <a:r>
              <a:rPr dirty="0" sz="1000">
                <a:latin typeface="Arial"/>
                <a:cs typeface="Arial"/>
              </a:rPr>
              <a:t>Sustentabilidad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Energética,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Investigación </a:t>
            </a:r>
            <a:r>
              <a:rPr dirty="0" sz="1000">
                <a:latin typeface="Arial"/>
                <a:cs typeface="Arial"/>
              </a:rPr>
              <a:t>Científica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Desarrollo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Petróleo,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contraer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obligaciones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patrimonios.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61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88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Presupuesto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Responsabilidad </a:t>
            </a:r>
            <a:r>
              <a:rPr dirty="0" sz="1000">
                <a:latin typeface="Arial"/>
                <a:cs typeface="Arial"/>
              </a:rPr>
              <a:t>Hacendaria,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virtud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cubrir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pagos </a:t>
            </a:r>
            <a:r>
              <a:rPr dirty="0" sz="1000">
                <a:latin typeface="Arial"/>
                <a:cs typeface="Arial"/>
              </a:rPr>
              <a:t>derivados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compromisos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adquiridos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0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Octavo.</a:t>
            </a:r>
            <a:r>
              <a:rPr dirty="0" sz="1000" spc="2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Ciencia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Tecnología,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entrada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vigor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adquieran</a:t>
            </a:r>
            <a:r>
              <a:rPr dirty="0" sz="1000" spc="-10">
                <a:latin typeface="Arial"/>
                <a:cs typeface="Arial"/>
              </a:rPr>
              <a:t> compromisos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Fomento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Apoyo</a:t>
            </a:r>
            <a:r>
              <a:rPr dirty="0" sz="1000">
                <a:latin typeface="Arial"/>
                <a:cs typeface="Arial"/>
              </a:rPr>
              <a:t> 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Investigación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Científica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Bioseguridad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Biotecnología,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concentren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totalidad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Secretaría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Hacienda 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 Público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conjunto 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Consejo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Ciencia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Tecnología,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rebase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2021.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anterior,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extinguirse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2021.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excedentes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destinarán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Noveno.</a:t>
            </a:r>
            <a:r>
              <a:rPr dirty="0" sz="1000" spc="10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deroga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reforman,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derogan </a:t>
            </a:r>
            <a:r>
              <a:rPr dirty="0" sz="1000">
                <a:latin typeface="Arial"/>
                <a:cs typeface="Arial"/>
              </a:rPr>
              <a:t>diversas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publicado 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enero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2002.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6000"/>
              </a:lnSpc>
              <a:spcBef>
                <a:spcPts val="1110"/>
              </a:spcBef>
            </a:pPr>
            <a:r>
              <a:rPr dirty="0" sz="1000" b="1">
                <a:latin typeface="Arial"/>
                <a:cs typeface="Arial"/>
              </a:rPr>
              <a:t>Décimo.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Cultura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Deporte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vitalicio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deportistas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oficial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medallas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Juegos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Olímpicos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Paralímpicos,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presupuesto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Cultura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Deporte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reconocimiento.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60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Décimo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Primero.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ochenta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reformar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virtud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conducente.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6500"/>
              </a:lnSpc>
              <a:spcBef>
                <a:spcPts val="1120"/>
              </a:spcBef>
            </a:pPr>
            <a:r>
              <a:rPr dirty="0" sz="1000" b="1">
                <a:latin typeface="Arial"/>
                <a:cs typeface="Arial"/>
              </a:rPr>
              <a:t>Décimo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Segundo.</a:t>
            </a:r>
            <a:r>
              <a:rPr dirty="0" sz="1000" spc="10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presupuesto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asumirá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pendientes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Apoyo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ex </a:t>
            </a:r>
            <a:r>
              <a:rPr dirty="0" sz="1000">
                <a:latin typeface="Arial"/>
                <a:cs typeface="Arial"/>
              </a:rPr>
              <a:t>Trabajadores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Migratorios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cumplimiento.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Décimo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Tercero.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denominados </a:t>
            </a:r>
            <a:r>
              <a:rPr dirty="0" sz="1000">
                <a:latin typeface="Arial"/>
                <a:cs typeface="Arial"/>
              </a:rPr>
              <a:t>Fondo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Metropolitano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Regional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concentrarán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sujetándose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Decreto.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aportados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destinados,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Mejoramiento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Urbano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Desarrollo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Agrario,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Urbano.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4601"/>
            <a:ext cx="5996305" cy="762762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715" indent="182880">
              <a:lnSpc>
                <a:spcPct val="96000"/>
              </a:lnSpc>
              <a:spcBef>
                <a:spcPts val="145"/>
              </a:spcBef>
            </a:pPr>
            <a:r>
              <a:rPr dirty="0" sz="1000" b="1">
                <a:latin typeface="Arial"/>
                <a:cs typeface="Arial"/>
              </a:rPr>
              <a:t>Décimo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Cuarto.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Fondo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Desarrollo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Zonas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Minera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concentrarán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 </a:t>
            </a:r>
            <a:r>
              <a:rPr dirty="0" sz="1000">
                <a:latin typeface="Arial"/>
                <a:cs typeface="Arial"/>
              </a:rPr>
              <a:t>sujetándose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previo 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2019.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2019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jurisdiccional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resultar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Transitorio.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fiduciaria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señalado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Quinto.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  <a:spcBef>
                <a:spcPts val="1115"/>
              </a:spcBef>
            </a:pPr>
            <a:r>
              <a:rPr dirty="0" sz="1000" b="1">
                <a:latin typeface="Arial"/>
                <a:cs typeface="Arial"/>
              </a:rPr>
              <a:t>Décimo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Quinto.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acceso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financiamiento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MIPYMES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Emprendedores 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 contraer obligaciones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continuará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compromisos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instrumentos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contratados,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fines.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cumplidas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totalidad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ejerzan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instrumentos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financiamiento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MIPYMES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Emprendedores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extinguirá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responsable, </a:t>
            </a:r>
            <a:r>
              <a:rPr dirty="0" sz="1000">
                <a:latin typeface="Arial"/>
                <a:cs typeface="Arial"/>
              </a:rPr>
              <a:t>realizará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remanentes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6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excedentes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destinarán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 correspondiente.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Décimo</a:t>
            </a:r>
            <a:r>
              <a:rPr dirty="0" sz="1000" spc="2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Sexto.</a:t>
            </a:r>
            <a:r>
              <a:rPr dirty="0" sz="1000" spc="2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contrato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Cooperación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Energética </a:t>
            </a:r>
            <a:r>
              <a:rPr dirty="0" sz="1000">
                <a:latin typeface="Arial"/>
                <a:cs typeface="Arial"/>
              </a:rPr>
              <a:t>para Países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Centroamérica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Caribe,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coordinarse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 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funja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 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carácter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formalizar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dicho </a:t>
            </a:r>
            <a:r>
              <a:rPr dirty="0" sz="1000">
                <a:latin typeface="Arial"/>
                <a:cs typeface="Arial"/>
              </a:rPr>
              <a:t>instrumento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Decreto.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unidad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coordinar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concentre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conducentes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recuperación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hubiesen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recursos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concentrados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Decreto.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63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Décimo</a:t>
            </a:r>
            <a:r>
              <a:rPr dirty="0" sz="1000" spc="1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Séptimo.</a:t>
            </a:r>
            <a:r>
              <a:rPr dirty="0" sz="1000" spc="1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ejecutores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comprometer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estructura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orgánica,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análogos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reforman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virtud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transitorias.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Décimo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Octavo.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segundo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22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Orgánica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Desarrollo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Agropecuario,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Rural, </a:t>
            </a:r>
            <a:r>
              <a:rPr dirty="0" sz="1000">
                <a:latin typeface="Arial"/>
                <a:cs typeface="Arial"/>
              </a:rPr>
              <a:t>Forestal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Pesquero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reintegrados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reintegre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institución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crediticia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499554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206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Cuarto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Decreto.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ts val="116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Décimo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Noveno.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Protección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Civil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2012.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8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2021,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Desastres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asumirá </a:t>
            </a:r>
            <a:r>
              <a:rPr dirty="0" sz="1000">
                <a:latin typeface="Arial"/>
                <a:cs typeface="Arial"/>
              </a:rPr>
              <a:t>compromisos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adquiridos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previamente,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tendientes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extinción.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refiere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37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Presupuesto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Hacendaria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cubrir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pendientes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paguen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Fideicomiso.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remanentes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Fideicomiso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concentrar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tardar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junio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2021,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concepto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aprovechamientos,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destinarán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atención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desastres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cubrir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pendientes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paguen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Fideicomiso.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Vigésimo.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SHCP,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coordinación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Fiduciaria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la 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FIPAGO,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convenios,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necesarios,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contraídas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convenios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formalización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septiembre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2020.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SHCP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convenios,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coordinación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Entidades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Federativas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localizan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cajas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ahorro,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contraídas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convenios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proceso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reportados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SHCP.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6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octubre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2020.-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Dulce</a:t>
            </a:r>
            <a:r>
              <a:rPr dirty="0" sz="1000" spc="1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María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Sauri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Riancho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Presidenta.-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Sen. </a:t>
            </a:r>
            <a:r>
              <a:rPr dirty="0" sz="1000" b="1">
                <a:latin typeface="Arial"/>
                <a:cs typeface="Arial"/>
              </a:rPr>
              <a:t>Oscar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Eduardo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Ramírez</a:t>
            </a:r>
            <a:r>
              <a:rPr dirty="0" sz="1000" spc="1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Aguilar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María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Guadalupe</a:t>
            </a:r>
            <a:r>
              <a:rPr dirty="0" sz="1000" spc="1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Díaz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Avilez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Sen. </a:t>
            </a:r>
            <a:r>
              <a:rPr dirty="0" sz="1000" b="1">
                <a:latin typeface="Arial"/>
                <a:cs typeface="Arial"/>
              </a:rPr>
              <a:t>Lilia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Margarita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Valdez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Martínez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"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noviembre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2020.-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Andrés </a:t>
            </a:r>
            <a:r>
              <a:rPr dirty="0" sz="1000" b="1">
                <a:latin typeface="Arial"/>
                <a:cs typeface="Arial"/>
              </a:rPr>
              <a:t>Manuel</a:t>
            </a:r>
            <a:r>
              <a:rPr dirty="0" sz="1000" spc="3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López</a:t>
            </a:r>
            <a:r>
              <a:rPr dirty="0" sz="1000" spc="3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Obrador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Dra.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Olga</a:t>
            </a:r>
            <a:r>
              <a:rPr dirty="0" sz="1000" spc="3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María</a:t>
            </a:r>
            <a:r>
              <a:rPr dirty="0" sz="1000" spc="3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del</a:t>
            </a:r>
            <a:r>
              <a:rPr dirty="0" sz="1000" spc="3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Carmen </a:t>
            </a:r>
            <a:r>
              <a:rPr dirty="0" sz="1000" b="1">
                <a:latin typeface="Arial"/>
                <a:cs typeface="Arial"/>
              </a:rPr>
              <a:t>Sánchez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Cordero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Dávila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116967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762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sin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vigor.</a:t>
            </a:r>
            <a:endParaRPr sz="1000">
              <a:latin typeface="Arial"/>
              <a:cs typeface="Arial"/>
            </a:endParaRPr>
          </a:p>
          <a:p>
            <a:pPr marL="394970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ct val="100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2o. </a:t>
            </a:r>
            <a:r>
              <a:rPr dirty="0" sz="1000">
                <a:latin typeface="Arial"/>
                <a:cs typeface="Arial"/>
              </a:rPr>
              <a:t>Para 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considera: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100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Secretaría,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Hacienda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Público.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65302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653029"/>
            <a:ext cx="513651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tienen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competencia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establece.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3237102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lll.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3237102"/>
            <a:ext cx="514032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cualesquier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inalienables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irreductibles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particular.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3676015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3676015"/>
            <a:ext cx="5140325" cy="8782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71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varios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reúnan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señala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salarios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10">
                <a:latin typeface="Arial"/>
                <a:cs typeface="Arial"/>
              </a:rPr>
              <a:t> nacional.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466966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4669663"/>
            <a:ext cx="513524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tarifas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 </a:t>
            </a:r>
            <a:r>
              <a:rPr dirty="0" sz="1000" spc="-10">
                <a:latin typeface="Arial"/>
                <a:cs typeface="Arial"/>
              </a:rPr>
              <a:t>respectivas.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510705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5107051"/>
            <a:ext cx="232410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5399913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5399913"/>
            <a:ext cx="5140325" cy="2927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75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5808345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5808345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79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someterán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-10">
                <a:latin typeface="Arial"/>
                <a:cs typeface="Arial"/>
              </a:rPr>
              <a:t> aduanero.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231188" y="6363080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746250" y="6363080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06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aranceles,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régimen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231188" y="6917817"/>
            <a:ext cx="1447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746250" y="6917817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762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diferimiento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aranceles,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fiscal;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10">
                <a:latin typeface="Arial"/>
                <a:cs typeface="Arial"/>
              </a:rPr>
              <a:t> fiscalizado.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231188" y="761923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1746250" y="7619238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952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Mermas,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consumen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pierden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desarrollo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procesos </a:t>
            </a:r>
            <a:r>
              <a:rPr dirty="0" sz="1000">
                <a:latin typeface="Arial"/>
                <a:cs typeface="Arial"/>
              </a:rPr>
              <a:t>productivos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-10">
                <a:latin typeface="Arial"/>
                <a:cs typeface="Arial"/>
              </a:rPr>
              <a:t> comprobarse.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231188" y="8173973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1746250" y="8173973"/>
            <a:ext cx="5142230" cy="8782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2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Desperdicios,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residuos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después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10">
                <a:latin typeface="Arial"/>
                <a:cs typeface="Arial"/>
              </a:rPr>
              <a:t> sometidas;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envases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empaque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temporalmente;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rotas, </a:t>
            </a:r>
            <a:r>
              <a:rPr dirty="0" sz="1000">
                <a:latin typeface="Arial"/>
                <a:cs typeface="Arial"/>
              </a:rPr>
              <a:t>desgastadas,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obsoletas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inutilizables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utilizadas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temporalmente.</a:t>
            </a:r>
            <a:endParaRPr sz="1000">
              <a:latin typeface="Arial"/>
              <a:cs typeface="Arial"/>
            </a:endParaRPr>
          </a:p>
          <a:p>
            <a:pPr algn="r" marR="635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3969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apropiados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seguridad.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1807210"/>
            <a:ext cx="5998210" cy="473329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143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radiactivas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radioactivas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explosivas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entregarán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organismos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supervisión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almacenadas,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siendo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26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65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24.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vía </a:t>
            </a:r>
            <a:r>
              <a:rPr dirty="0" sz="1000">
                <a:latin typeface="Arial"/>
                <a:cs typeface="Arial"/>
              </a:rPr>
              <a:t>aérea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terrestre,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vayan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destinar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63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25.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conservación,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examen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altere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naturaleza</a:t>
            </a:r>
            <a:r>
              <a:rPr dirty="0" sz="1000">
                <a:latin typeface="Arial"/>
                <a:cs typeface="Arial"/>
              </a:rPr>
              <a:t> 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gravables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muestras,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 compensatorias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ellas</a:t>
            </a:r>
            <a:r>
              <a:rPr dirty="0" sz="1000" spc="-10">
                <a:latin typeface="Arial"/>
                <a:cs typeface="Arial"/>
              </a:rPr>
              <a:t> correspondan.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análisis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laboratorio,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etiquetado,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marcado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colocación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leyendas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comercial.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tomarán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necesarias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salvaguarda 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protección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interés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  <a:spcBef>
                <a:spcPts val="115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estratégico,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retirarlas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26.</a:t>
            </a:r>
            <a:r>
              <a:rPr dirty="0" sz="1000" spc="4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almacenar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mencionan, </a:t>
            </a:r>
            <a:r>
              <a:rPr dirty="0" sz="1000">
                <a:latin typeface="Arial"/>
                <a:cs typeface="Arial"/>
              </a:rPr>
              <a:t>además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respectiva: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Recibir,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aduana.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665568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6655689"/>
            <a:ext cx="514032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Permitir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competente, </a:t>
            </a:r>
            <a:r>
              <a:rPr dirty="0" sz="1000">
                <a:latin typeface="Arial"/>
                <a:cs typeface="Arial"/>
              </a:rPr>
              <a:t>supervise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almacén.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7093077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llI.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7093077"/>
            <a:ext cx="513207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Aplicar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prevenir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asegurar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7532369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7532369"/>
            <a:ext cx="513651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instrumentos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puestos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departamentos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bultos</a:t>
            </a:r>
            <a:r>
              <a:rPr dirty="0" sz="1000" spc="-10">
                <a:latin typeface="Arial"/>
                <a:cs typeface="Arial"/>
              </a:rPr>
              <a:t> almacenados.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7969757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7969757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635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Devolver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contenedores,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encontraban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causado </a:t>
            </a:r>
            <a:r>
              <a:rPr dirty="0" sz="1000">
                <a:latin typeface="Arial"/>
                <a:cs typeface="Arial"/>
              </a:rPr>
              <a:t>abandono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favor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arrendatarios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pueda </a:t>
            </a:r>
            <a:r>
              <a:rPr dirty="0" sz="1000">
                <a:latin typeface="Arial"/>
                <a:cs typeface="Arial"/>
              </a:rPr>
              <a:t>exigirse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concepto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contenedores.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8670747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8670747"/>
            <a:ext cx="513651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Entregar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embargadas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Fisco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6000750" cy="1803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29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2,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6,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7,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8,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9,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10,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12,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14,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16,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17,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21,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22,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23,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27,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28,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29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30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5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Tercera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Resolución</a:t>
            </a:r>
            <a:endParaRPr sz="1100">
              <a:latin typeface="Arial"/>
              <a:cs typeface="Arial"/>
            </a:endParaRPr>
          </a:p>
          <a:p>
            <a:pPr marL="12700" marR="8890">
              <a:lnSpc>
                <a:spcPts val="1270"/>
              </a:lnSpc>
              <a:spcBef>
                <a:spcPts val="55"/>
              </a:spcBef>
            </a:pP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9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Modificaciones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</a:t>
            </a:r>
            <a:r>
              <a:rPr dirty="0" sz="1100" spc="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Generales</a:t>
            </a:r>
            <a:r>
              <a:rPr dirty="0" sz="1100" spc="8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2020,</a:t>
            </a:r>
            <a:r>
              <a:rPr dirty="0" sz="1100" spc="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publicada</a:t>
            </a:r>
            <a:r>
              <a:rPr dirty="0" sz="1100" spc="8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el </a:t>
            </a:r>
            <a:r>
              <a:rPr dirty="0" sz="1100" b="1">
                <a:latin typeface="Arial"/>
                <a:cs typeface="Arial"/>
              </a:rPr>
              <a:t>22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diciembre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0" b="1">
                <a:latin typeface="Arial"/>
                <a:cs typeface="Arial"/>
              </a:rPr>
              <a:t> 2020.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00"/>
              </a:spcBef>
            </a:pPr>
            <a:r>
              <a:rPr dirty="0" sz="800">
                <a:latin typeface="Arial"/>
                <a:cs typeface="Arial"/>
              </a:rPr>
              <a:t>Publicados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24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2020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60"/>
              </a:spcBef>
            </a:pP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GENERALES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EXTERIOR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2018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su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marL="12700" marR="1270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I.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1.1.5.,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actualizadas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establecidas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precisan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 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01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2021.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32408" y="3306191"/>
            <a:ext cx="6062345" cy="591820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just" marL="67945" indent="182880">
              <a:lnSpc>
                <a:spcPts val="1130"/>
              </a:lnSpc>
            </a:pPr>
            <a:r>
              <a:rPr dirty="0" sz="1000" b="1">
                <a:solidFill>
                  <a:srgbClr val="CC3300"/>
                </a:solidFill>
                <a:latin typeface="Arial"/>
                <a:cs typeface="Arial"/>
              </a:rPr>
              <a:t>Nota:</a:t>
            </a:r>
            <a:r>
              <a:rPr dirty="0" sz="1000" spc="55" b="1">
                <a:solidFill>
                  <a:srgbClr val="CC3300"/>
                </a:solidFill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actualizan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164</a:t>
            </a:r>
            <a:endParaRPr sz="1000">
              <a:latin typeface="Arial"/>
              <a:cs typeface="Arial"/>
            </a:endParaRPr>
          </a:p>
          <a:p>
            <a:pPr algn="just" marL="67945" marR="64769">
              <a:lnSpc>
                <a:spcPts val="1150"/>
              </a:lnSpc>
              <a:spcBef>
                <a:spcPts val="60"/>
              </a:spcBef>
            </a:pP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a);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185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 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185-B; 187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 VIII,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X, XI,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XV; 189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191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IV;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193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200, de 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4026535"/>
            <a:ext cx="5993765" cy="90614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........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0"/>
              </a:spcBef>
            </a:pPr>
            <a:r>
              <a:rPr dirty="0" sz="1000" spc="-10">
                <a:latin typeface="Arial"/>
                <a:cs typeface="Arial"/>
              </a:rPr>
              <a:t>Atentamente,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ts val="1170"/>
              </a:lnSpc>
              <a:spcBef>
                <a:spcPts val="1105"/>
              </a:spcBef>
            </a:pP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2020.-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Tributaria,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</a:pPr>
            <a:r>
              <a:rPr dirty="0" sz="1000" b="1">
                <a:latin typeface="Arial"/>
                <a:cs typeface="Arial"/>
              </a:rPr>
              <a:t>Raquel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Buenrostro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Sánchez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8210" cy="548195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algn="just" marL="12700" marR="5080">
              <a:lnSpc>
                <a:spcPct val="95800"/>
              </a:lnSpc>
              <a:spcBef>
                <a:spcPts val="160"/>
              </a:spcBef>
            </a:pPr>
            <a:r>
              <a:rPr dirty="0" sz="1100" b="1">
                <a:latin typeface="Arial"/>
                <a:cs typeface="Arial"/>
              </a:rPr>
              <a:t>DECRETO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por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que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reforman,</a:t>
            </a:r>
            <a:r>
              <a:rPr dirty="0" sz="1100" spc="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adicionan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derogan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diversas</a:t>
            </a:r>
            <a:r>
              <a:rPr dirty="0" sz="1100" spc="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2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Ley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Impuesto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sobre</a:t>
            </a:r>
            <a:r>
              <a:rPr dirty="0" sz="1100" spc="1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Renta,</a:t>
            </a:r>
            <a:r>
              <a:rPr dirty="0" sz="1100" spc="1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16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15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Impuesto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al</a:t>
            </a:r>
            <a:r>
              <a:rPr dirty="0" sz="1100" spc="17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Valor</a:t>
            </a:r>
            <a:r>
              <a:rPr dirty="0" sz="1100" spc="19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Agregado,</a:t>
            </a:r>
            <a:r>
              <a:rPr dirty="0" sz="1100" spc="17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16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15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del </a:t>
            </a:r>
            <a:r>
              <a:rPr dirty="0" sz="1100" b="1">
                <a:latin typeface="Arial"/>
                <a:cs typeface="Arial"/>
              </a:rPr>
              <a:t>Impuesto</a:t>
            </a:r>
            <a:r>
              <a:rPr dirty="0" sz="1100" spc="114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Especial</a:t>
            </a:r>
            <a:r>
              <a:rPr dirty="0" sz="1100" spc="10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sobre</a:t>
            </a:r>
            <a:r>
              <a:rPr dirty="0" sz="1100" spc="1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Producción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Servicios,</a:t>
            </a:r>
            <a:r>
              <a:rPr dirty="0" sz="1100" spc="1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Ley</a:t>
            </a:r>
            <a:r>
              <a:rPr dirty="0" sz="1100" spc="1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Federal</a:t>
            </a:r>
            <a:r>
              <a:rPr dirty="0" sz="1100" spc="1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1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Impuesto</a:t>
            </a:r>
            <a:r>
              <a:rPr dirty="0" sz="1100" spc="114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sobre </a:t>
            </a:r>
            <a:r>
              <a:rPr dirty="0" sz="1100" b="1">
                <a:latin typeface="Arial"/>
                <a:cs typeface="Arial"/>
              </a:rPr>
              <a:t>Automóviles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Nuevos,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Código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Fiscal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Federación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otros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ordenamientos.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5"/>
              </a:spcBef>
            </a:pPr>
            <a:r>
              <a:rPr dirty="0" sz="800">
                <a:latin typeface="Arial"/>
                <a:cs typeface="Arial"/>
              </a:rPr>
              <a:t>Publicado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12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noviembre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2021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Noveno.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C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63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Décimo.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f)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establecerá,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general,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especificaciones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técnicas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reunir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avale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peso,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volumen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otras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inherentes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2o.,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Servicios.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0"/>
              </a:spcBef>
            </a:pPr>
            <a:r>
              <a:rPr dirty="0" sz="1000" spc="-20">
                <a:latin typeface="Arial"/>
                <a:cs typeface="Arial"/>
              </a:rPr>
              <a:t>……..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30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2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Decimosegundo.</a:t>
            </a:r>
            <a:r>
              <a:rPr dirty="0" sz="1000" spc="2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deroga</a:t>
            </a:r>
            <a:r>
              <a:rPr dirty="0" sz="1000" spc="2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transitorio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reforman,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derogan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diversas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Código Penal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 para Prevenir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Delitos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Cometidos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Hidrocarburos,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2018.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65"/>
              </a:spcBef>
            </a:pPr>
            <a:r>
              <a:rPr dirty="0" sz="1100" spc="-10" b="1">
                <a:latin typeface="Arial"/>
                <a:cs typeface="Arial"/>
              </a:rPr>
              <a:t>Transitorio</a:t>
            </a:r>
            <a:endParaRPr sz="1100">
              <a:latin typeface="Arial"/>
              <a:cs typeface="Arial"/>
            </a:endParaRPr>
          </a:p>
          <a:p>
            <a:pPr algn="just" marL="12700" marR="12065" indent="182880">
              <a:lnSpc>
                <a:spcPct val="96500"/>
              </a:lnSpc>
              <a:spcBef>
                <a:spcPts val="1150"/>
              </a:spcBef>
            </a:pPr>
            <a:r>
              <a:rPr dirty="0" sz="1000" b="1">
                <a:latin typeface="Arial"/>
                <a:cs typeface="Arial"/>
              </a:rPr>
              <a:t>Único.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2022.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substanciarse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resolverse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términos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 vigentes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diciembre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2021.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</a:pPr>
            <a:r>
              <a:rPr dirty="0" sz="1000" b="1">
                <a:latin typeface="Arial"/>
                <a:cs typeface="Arial"/>
              </a:rPr>
              <a:t>Ciudad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 México,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 26 de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octubre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 2021.-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Sergio Carlos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Gutiérrez Luna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Presidente.-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Sen. </a:t>
            </a:r>
            <a:r>
              <a:rPr dirty="0" sz="1000" b="1">
                <a:latin typeface="Arial"/>
                <a:cs typeface="Arial"/>
              </a:rPr>
              <a:t>Olga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Sánchez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Cordero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Dávila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Presidenta.-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Dip.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María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Macarena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Chávez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Flores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Sen. </a:t>
            </a:r>
            <a:r>
              <a:rPr dirty="0" sz="1000" b="1">
                <a:latin typeface="Arial"/>
                <a:cs typeface="Arial"/>
              </a:rPr>
              <a:t>Verónica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Noemí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Camino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Farjat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Secretaria.-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Rúbricas.</a:t>
            </a:r>
            <a:r>
              <a:rPr dirty="0" sz="1000" spc="-10" b="1">
                <a:latin typeface="Arial"/>
                <a:cs typeface="Arial"/>
              </a:rPr>
              <a:t>"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89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debida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observancia,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noviembre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2021.-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Andrés </a:t>
            </a:r>
            <a:r>
              <a:rPr dirty="0" sz="1000" b="1">
                <a:latin typeface="Arial"/>
                <a:cs typeface="Arial"/>
              </a:rPr>
              <a:t>Manuel</a:t>
            </a:r>
            <a:r>
              <a:rPr dirty="0" sz="1000" spc="4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López</a:t>
            </a:r>
            <a:r>
              <a:rPr dirty="0" sz="1000" spc="459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Obrador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Rúbrica.-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Secretario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Gobernación,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Lic.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 b="1">
                <a:latin typeface="Arial"/>
                <a:cs typeface="Arial"/>
              </a:rPr>
              <a:t>Adán</a:t>
            </a:r>
            <a:r>
              <a:rPr dirty="0" sz="1000" spc="110" b="1">
                <a:latin typeface="Arial"/>
                <a:cs typeface="Arial"/>
              </a:rPr>
              <a:t>  </a:t>
            </a:r>
            <a:r>
              <a:rPr dirty="0" sz="1000" b="1">
                <a:latin typeface="Arial"/>
                <a:cs typeface="Arial"/>
              </a:rPr>
              <a:t>Augusto</a:t>
            </a:r>
            <a:r>
              <a:rPr dirty="0" sz="1000" spc="46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López </a:t>
            </a:r>
            <a:r>
              <a:rPr dirty="0" sz="1000" b="1">
                <a:latin typeface="Arial"/>
                <a:cs typeface="Arial"/>
              </a:rPr>
              <a:t>Hernández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3765" cy="206628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Generales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2022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su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anexo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13.</a:t>
            </a:r>
            <a:endParaRPr sz="1100">
              <a:latin typeface="Arial"/>
              <a:cs typeface="Arial"/>
            </a:endParaRPr>
          </a:p>
          <a:p>
            <a:pPr algn="ctr" marL="3175">
              <a:lnSpc>
                <a:spcPct val="100000"/>
              </a:lnSpc>
              <a:spcBef>
                <a:spcPts val="1130"/>
              </a:spcBef>
            </a:pPr>
            <a:r>
              <a:rPr dirty="0" sz="800">
                <a:latin typeface="Arial"/>
                <a:cs typeface="Arial"/>
              </a:rPr>
              <a:t>Publicadas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24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2021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Arial"/>
              <a:cs typeface="Arial"/>
            </a:endParaRPr>
          </a:p>
          <a:p>
            <a:pPr marL="565785">
              <a:lnSpc>
                <a:spcPct val="10000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GENERALES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EXTERIOR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2022</a:t>
            </a:r>
            <a:endParaRPr sz="1000">
              <a:latin typeface="Arial"/>
              <a:cs typeface="Arial"/>
            </a:endParaRPr>
          </a:p>
          <a:p>
            <a:pPr marL="601980">
              <a:lnSpc>
                <a:spcPct val="10000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su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50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Nota:</a:t>
            </a:r>
            <a:r>
              <a:rPr dirty="0" sz="1000" spc="1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textos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puntos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tienen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exclusiva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orientar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ubicación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informativo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crean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marL="12700" marR="6350" indent="182880">
              <a:lnSpc>
                <a:spcPts val="1160"/>
              </a:lnSpc>
              <a:tabLst>
                <a:tab pos="46164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1.1.6.,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32408" y="3569842"/>
            <a:ext cx="6062345" cy="736600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just" marL="67945" indent="182880">
              <a:lnSpc>
                <a:spcPts val="1130"/>
              </a:lnSpc>
            </a:pPr>
            <a:r>
              <a:rPr dirty="0" sz="1000" b="1">
                <a:solidFill>
                  <a:srgbClr val="CC3300"/>
                </a:solidFill>
                <a:latin typeface="Arial"/>
                <a:cs typeface="Arial"/>
              </a:rPr>
              <a:t>Nota:</a:t>
            </a:r>
            <a:r>
              <a:rPr dirty="0" sz="1000" spc="200" b="1">
                <a:solidFill>
                  <a:srgbClr val="CC3300"/>
                </a:solidFill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actualizan</a:t>
            </a:r>
            <a:r>
              <a:rPr dirty="0" sz="1000" spc="20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16-A;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160</a:t>
            </a:r>
            <a:endParaRPr sz="1000">
              <a:latin typeface="Arial"/>
              <a:cs typeface="Arial"/>
            </a:endParaRPr>
          </a:p>
          <a:p>
            <a:pPr algn="just" marL="67945" marR="62865">
              <a:lnSpc>
                <a:spcPct val="95700"/>
              </a:lnSpc>
              <a:spcBef>
                <a:spcPts val="30"/>
              </a:spcBef>
            </a:pP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167-D,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167-G,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181;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184-B,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XIV;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185-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XII, XIV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189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 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191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 I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193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 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4434967"/>
            <a:ext cx="5996305" cy="90614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25">
                <a:latin typeface="Arial"/>
                <a:cs typeface="Arial"/>
              </a:rPr>
              <a:t>………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spc="-10">
                <a:latin typeface="Arial"/>
                <a:cs typeface="Arial"/>
              </a:rPr>
              <a:t>Atentamente,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2021.-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Raquel </a:t>
            </a:r>
            <a:r>
              <a:rPr dirty="0" sz="1000" b="1">
                <a:latin typeface="Arial"/>
                <a:cs typeface="Arial"/>
              </a:rPr>
              <a:t>Buenrostro</a:t>
            </a:r>
            <a:r>
              <a:rPr dirty="0" sz="1000" spc="-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Sánchez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1225" cy="14820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Generales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2023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sus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Anexos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25" b="1">
                <a:latin typeface="Arial"/>
                <a:cs typeface="Arial"/>
              </a:rPr>
              <a:t> 13.</a:t>
            </a:r>
            <a:endParaRPr sz="1100">
              <a:latin typeface="Arial"/>
              <a:cs typeface="Arial"/>
            </a:endParaRPr>
          </a:p>
          <a:p>
            <a:pPr algn="ctr" marL="5080">
              <a:lnSpc>
                <a:spcPct val="100000"/>
              </a:lnSpc>
              <a:spcBef>
                <a:spcPts val="1130"/>
              </a:spcBef>
            </a:pPr>
            <a:r>
              <a:rPr dirty="0" sz="800">
                <a:latin typeface="Arial"/>
                <a:cs typeface="Arial"/>
              </a:rPr>
              <a:t>Publicadas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27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2022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Arial"/>
              <a:cs typeface="Arial"/>
            </a:endParaRPr>
          </a:p>
          <a:p>
            <a:pPr marL="565785">
              <a:lnSpc>
                <a:spcPct val="10000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GENERALES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EXTERIOR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2023</a:t>
            </a:r>
            <a:endParaRPr sz="1000">
              <a:latin typeface="Arial"/>
              <a:cs typeface="Arial"/>
            </a:endParaRPr>
          </a:p>
          <a:p>
            <a:pPr marL="619125">
              <a:lnSpc>
                <a:spcPct val="10000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Aduanera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su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Reglamento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60"/>
              </a:lnSpc>
              <a:tabLst>
                <a:tab pos="46164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1.1.6.,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conocer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 actualizadas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Ley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32408" y="2985769"/>
            <a:ext cx="6062345" cy="736600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just" marL="67945" indent="182880">
              <a:lnSpc>
                <a:spcPts val="1125"/>
              </a:lnSpc>
            </a:pPr>
            <a:r>
              <a:rPr dirty="0" sz="1000" b="1">
                <a:solidFill>
                  <a:srgbClr val="CC3300"/>
                </a:solidFill>
                <a:latin typeface="Arial"/>
                <a:cs typeface="Arial"/>
              </a:rPr>
              <a:t>Nota:</a:t>
            </a:r>
            <a:r>
              <a:rPr dirty="0" sz="1000" spc="75" b="1">
                <a:solidFill>
                  <a:srgbClr val="CC3300"/>
                </a:solidFill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actualizan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17;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160</a:t>
            </a:r>
            <a:endParaRPr sz="1000">
              <a:latin typeface="Arial"/>
              <a:cs typeface="Arial"/>
            </a:endParaRPr>
          </a:p>
          <a:p>
            <a:pPr algn="just" marL="67945" marR="62865">
              <a:lnSpc>
                <a:spcPts val="1150"/>
              </a:lnSpc>
              <a:spcBef>
                <a:spcPts val="55"/>
              </a:spcBef>
            </a:pP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167-D,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167-G,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181;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184-B,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XIV;</a:t>
            </a:r>
            <a:r>
              <a:rPr dirty="0" sz="1000" spc="-10">
                <a:latin typeface="Arial"/>
                <a:cs typeface="Arial"/>
              </a:rPr>
              <a:t> 185-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189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 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191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193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 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3851275"/>
            <a:ext cx="5996305" cy="11969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25">
                <a:latin typeface="Arial"/>
                <a:cs typeface="Arial"/>
              </a:rPr>
              <a:t>…….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0"/>
              </a:spcBef>
            </a:pPr>
            <a:r>
              <a:rPr dirty="0" sz="1000" spc="-10">
                <a:latin typeface="Arial"/>
                <a:cs typeface="Arial"/>
              </a:rPr>
              <a:t>Atentamente,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300"/>
              </a:lnSpc>
            </a:pP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2022.-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suplencia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ausencia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fundamento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Administrador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Jurídico,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Lic.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Ricardo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Carrasco </a:t>
            </a:r>
            <a:r>
              <a:rPr dirty="0" sz="1000" b="1">
                <a:latin typeface="Arial"/>
                <a:cs typeface="Arial"/>
              </a:rPr>
              <a:t>Varona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5249"/>
            <a:ext cx="5998845" cy="19183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REGLAS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Generales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Exterior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2024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su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Anexo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13.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30"/>
              </a:spcBef>
            </a:pPr>
            <a:r>
              <a:rPr dirty="0" sz="800">
                <a:latin typeface="Arial"/>
                <a:cs typeface="Arial"/>
              </a:rPr>
              <a:t>Publicadas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en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Diario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Oficial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la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Federación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el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28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diciembre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2023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000" b="1">
                <a:latin typeface="Arial"/>
                <a:cs typeface="Arial"/>
              </a:rPr>
              <a:t>ANEXO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REGLAS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GENERALES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COMERCIO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EXTERIOR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PARA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spc="-20" b="1">
                <a:latin typeface="Arial"/>
                <a:cs typeface="Arial"/>
              </a:rPr>
              <a:t>2024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Multas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cantidades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actualizadas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que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establece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Ley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y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su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Reglamento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5o.,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17-A,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CFF,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1.1.6.,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cantidades </a:t>
            </a:r>
            <a:r>
              <a:rPr dirty="0" sz="1000">
                <a:latin typeface="Arial"/>
                <a:cs typeface="Arial"/>
              </a:rPr>
              <a:t>actualizadas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55"/>
              </a:spcBef>
              <a:tabLst>
                <a:tab pos="46926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actualizadas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1.1.6.: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832408" y="3423539"/>
            <a:ext cx="6062345" cy="736600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just" marL="67945" indent="182880">
              <a:lnSpc>
                <a:spcPts val="1130"/>
              </a:lnSpc>
            </a:pPr>
            <a:r>
              <a:rPr dirty="0" sz="1000" b="1">
                <a:solidFill>
                  <a:srgbClr val="CC3300"/>
                </a:solidFill>
                <a:latin typeface="Arial"/>
                <a:cs typeface="Arial"/>
              </a:rPr>
              <a:t>Nota:</a:t>
            </a:r>
            <a:r>
              <a:rPr dirty="0" sz="1000" spc="75" b="1">
                <a:solidFill>
                  <a:srgbClr val="CC3300"/>
                </a:solidFill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actualizan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16-A;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16-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160</a:t>
            </a:r>
            <a:endParaRPr sz="1000">
              <a:latin typeface="Arial"/>
              <a:cs typeface="Arial"/>
            </a:endParaRPr>
          </a:p>
          <a:p>
            <a:pPr algn="just" marL="67945" marR="60325">
              <a:lnSpc>
                <a:spcPct val="95700"/>
              </a:lnSpc>
              <a:spcBef>
                <a:spcPts val="30"/>
              </a:spcBef>
            </a:pP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164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165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167-D,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I;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167-G,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178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181;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183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184-B,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185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XIV;</a:t>
            </a:r>
            <a:r>
              <a:rPr dirty="0" sz="1000" spc="-10">
                <a:latin typeface="Arial"/>
                <a:cs typeface="Arial"/>
              </a:rPr>
              <a:t> 185-</a:t>
            </a:r>
            <a:r>
              <a:rPr dirty="0" sz="1000">
                <a:latin typeface="Arial"/>
                <a:cs typeface="Arial"/>
              </a:rPr>
              <a:t>B;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187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VIII, X,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XIV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189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 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191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 I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IV;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193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III; 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4288663"/>
            <a:ext cx="5996940" cy="11988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 spc="-25">
                <a:latin typeface="Arial"/>
                <a:cs typeface="Arial"/>
              </a:rPr>
              <a:t>………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 spc="-10">
                <a:latin typeface="Arial"/>
                <a:cs typeface="Arial"/>
              </a:rPr>
              <a:t>Atentamente.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7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diciembre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2023.-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suplencia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ausencia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fundamento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Administrador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Jurídico,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Lic.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Ricardo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Carrasco </a:t>
            </a:r>
            <a:r>
              <a:rPr dirty="0" sz="1000" b="1">
                <a:latin typeface="Arial"/>
                <a:cs typeface="Arial"/>
              </a:rPr>
              <a:t>Varona</a:t>
            </a:r>
            <a:r>
              <a:rPr dirty="0" sz="1000">
                <a:latin typeface="Arial"/>
                <a:cs typeface="Arial"/>
              </a:rPr>
              <a:t>.-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Rúbrica.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9822"/>
            <a:ext cx="5140325" cy="43751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016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1923033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1923033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Entregar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almacenadas,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constaten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datos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proporcionado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coincidan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electrónico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aparezca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y,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10">
                <a:latin typeface="Arial"/>
                <a:cs typeface="Arial"/>
              </a:rPr>
              <a:t> determinadas.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2771901"/>
            <a:ext cx="5140325" cy="116840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35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amparadas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consolidados,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constatación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realizará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proporcionado,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aparezca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consolidado.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795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contenedores,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constatar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datos </a:t>
            </a:r>
            <a:r>
              <a:rPr dirty="0" sz="1000">
                <a:latin typeface="Arial"/>
                <a:cs typeface="Arial"/>
              </a:rPr>
              <a:t>relativos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4055491"/>
            <a:ext cx="249554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4055491"/>
            <a:ext cx="5141595" cy="8782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constatación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asentados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coinciden.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retendrán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retirar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888288" y="5049139"/>
            <a:ext cx="5998845" cy="376999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just" marL="12700" marR="1270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27.</a:t>
            </a:r>
            <a:r>
              <a:rPr dirty="0" sz="1000" spc="3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destruyen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accidente,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extinguirá,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aduanero.</a:t>
            </a: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ct val="960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28.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responderá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depositadas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extravíen,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destruyan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queden </a:t>
            </a:r>
            <a:r>
              <a:rPr dirty="0" sz="1000">
                <a:latin typeface="Arial"/>
                <a:cs typeface="Arial"/>
              </a:rPr>
              <a:t>inutilizables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imputables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 </a:t>
            </a:r>
            <a:r>
              <a:rPr dirty="0" sz="1000">
                <a:latin typeface="Arial"/>
                <a:cs typeface="Arial"/>
              </a:rPr>
              <a:t>pagados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mismas.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encargado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conceptos,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El propietario de 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extraviadas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 fiscal,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 solicitar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Secretaría, </a:t>
            </a:r>
            <a:r>
              <a:rPr dirty="0" sz="1000" spc="-10">
                <a:latin typeface="Arial"/>
                <a:cs typeface="Arial"/>
              </a:rPr>
              <a:t>dentro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tenían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aduana.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extravío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encontraban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valor.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procedente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extraviadas.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manejo,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responderán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extraviadas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tenían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aduana.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responderán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hubiesen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>
                <a:latin typeface="Arial"/>
                <a:cs typeface="Arial"/>
              </a:rPr>
              <a:t>incurran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delitos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introducción,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extracción,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abandono.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271716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8255" indent="1828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extraviado,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fecha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pedido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examen,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propósito,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sea </a:t>
            </a:r>
            <a:r>
              <a:rPr dirty="0" sz="1000">
                <a:latin typeface="Arial"/>
                <a:cs typeface="Arial"/>
              </a:rPr>
              <a:t>presentada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encargado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custodia.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considere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extraviada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cesarán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encuentre.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5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6985" indent="182880">
              <a:lnSpc>
                <a:spcPts val="114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perdida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haya </a:t>
            </a:r>
            <a:r>
              <a:rPr dirty="0" sz="1000" spc="-10">
                <a:latin typeface="Arial"/>
                <a:cs typeface="Arial"/>
              </a:rPr>
              <a:t>extraviado.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5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12065" indent="182880">
              <a:lnSpc>
                <a:spcPts val="114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pérdida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extravío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origine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fortuito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fuerza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depositarios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serán responsables.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762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29.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abandono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favor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05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Expresamente,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manifiesten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escrito.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4201795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4201795"/>
            <a:ext cx="5133340" cy="61468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Tácitamente,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retiradas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indican: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5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a)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4931791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2145538" y="4931791"/>
            <a:ext cx="4740910" cy="5861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952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explosivas,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inflamables,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contaminantes, </a:t>
            </a:r>
            <a:r>
              <a:rPr dirty="0" sz="1000">
                <a:latin typeface="Arial"/>
                <a:cs typeface="Arial"/>
              </a:rPr>
              <a:t>radiactivas,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radioactivas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corrosivas,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perecederas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fácil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descomposición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animales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vivos.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0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5634609"/>
            <a:ext cx="5998210" cy="3332479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69365" marR="635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45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mantenimiento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petrolíferos,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 </a:t>
            </a:r>
            <a:r>
              <a:rPr dirty="0" sz="1000" spc="-10">
                <a:latin typeface="Arial"/>
                <a:cs typeface="Arial"/>
              </a:rPr>
              <a:t>naturales.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870585">
              <a:lnSpc>
                <a:spcPct val="100000"/>
              </a:lnSpc>
              <a:tabLst>
                <a:tab pos="1269365" algn="l"/>
              </a:tabLst>
            </a:pPr>
            <a:r>
              <a:rPr dirty="0" sz="1000" spc="-25" b="1">
                <a:latin typeface="Arial"/>
                <a:cs typeface="Arial"/>
              </a:rPr>
              <a:t>c)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Tratándose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embargadas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motivo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tramitación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judicial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fiscalizado,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 spc="-10">
                <a:latin typeface="Arial"/>
                <a:cs typeface="Arial"/>
              </a:rPr>
              <a:t>interesados.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4604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abandono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centralizada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Poderes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Legislativo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Judicial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Federales.</a:t>
            </a:r>
            <a:endParaRPr sz="1000">
              <a:latin typeface="Arial"/>
              <a:cs typeface="Arial"/>
            </a:endParaRPr>
          </a:p>
          <a:p>
            <a:pPr algn="just" marL="12700" marR="13970" indent="182880">
              <a:lnSpc>
                <a:spcPct val="9650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30.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29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computarán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depósito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3270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tráfico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computará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descarga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buque.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1805686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1805686"/>
            <a:ext cx="5140960" cy="7645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pertenecientes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embajadas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consulados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organismos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miembro,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equipajes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menajes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casa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funcionarios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referidas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organismos,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abandono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iniciarán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hayan </a:t>
            </a:r>
            <a:r>
              <a:rPr dirty="0" sz="1000">
                <a:latin typeface="Arial"/>
                <a:cs typeface="Arial"/>
              </a:rPr>
              <a:t>ingresado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888288" y="2681986"/>
            <a:ext cx="5998210" cy="502793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2065" indent="182880">
              <a:lnSpc>
                <a:spcPct val="96500"/>
              </a:lnSpc>
              <a:spcBef>
                <a:spcPts val="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31.</a:t>
            </a:r>
            <a:r>
              <a:rPr dirty="0" sz="1000" spc="2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embarcaciones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facilitar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maniobras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carga,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descarga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tierra,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abandono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aquel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embarcaciones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puerto.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ct val="955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lapso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permanecer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puerto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embarcaciones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porteadora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 dejado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10">
                <a:latin typeface="Arial"/>
                <a:cs typeface="Arial"/>
              </a:rPr>
              <a:t>puerto.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32.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29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notificarán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personalmente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propietarios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consignatarios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aparezca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abandono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hacerlo,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Federal.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pueda </a:t>
            </a:r>
            <a:r>
              <a:rPr dirty="0" sz="1000">
                <a:latin typeface="Arial"/>
                <a:cs typeface="Arial"/>
              </a:rPr>
              <a:t>realizarse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personal;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explosivas,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inflamables,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contaminantes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corrosivas,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perecederas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fácil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descomposición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animales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vivos,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-10">
                <a:latin typeface="Arial"/>
                <a:cs typeface="Arial"/>
              </a:rPr>
              <a:t> días.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1996.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 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disponer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145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destruir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disponga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órgano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desconcentrado,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costo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cargo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lleven 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cabo.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7620">
              <a:lnSpc>
                <a:spcPts val="940"/>
              </a:lnSpc>
            </a:pP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25-06-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2018: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cuarto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ct val="100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33.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abandono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interrumpirán: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7823454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7823454"/>
            <a:ext cx="51333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interposición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presentación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demanda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proceda.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8263890"/>
            <a:ext cx="513715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recurso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demanda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interrumpirán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recaiga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confirme,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impugnó.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869970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8699703"/>
            <a:ext cx="51352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mercancías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interesados.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4601"/>
            <a:ext cx="5998210" cy="75685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55600">
              <a:lnSpc>
                <a:spcPct val="100000"/>
              </a:lnSpc>
              <a:spcBef>
                <a:spcPts val="95"/>
              </a:spcBef>
              <a:tabLst>
                <a:tab pos="870585" algn="l"/>
              </a:tabLst>
            </a:pPr>
            <a:r>
              <a:rPr dirty="0" sz="1000" spc="-20" b="1">
                <a:latin typeface="Arial"/>
                <a:cs typeface="Arial"/>
              </a:rPr>
              <a:t>III.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extravío 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aduana.</a:t>
            </a: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ct val="9630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34.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apropiados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perecederas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fácil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descomposición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animales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vivos,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 </a:t>
            </a:r>
            <a:r>
              <a:rPr dirty="0" sz="1000">
                <a:latin typeface="Arial"/>
                <a:cs typeface="Arial"/>
              </a:rPr>
              <a:t>procederán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asignación,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destrucción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indemnizará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tal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marL="2158365" marR="2153285" indent="481330">
              <a:lnSpc>
                <a:spcPts val="1270"/>
              </a:lnSpc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III </a:t>
            </a:r>
            <a:r>
              <a:rPr dirty="0" sz="1100" b="1">
                <a:latin typeface="Arial"/>
                <a:cs typeface="Arial"/>
              </a:rPr>
              <a:t>Despacho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mercancías</a:t>
            </a:r>
            <a:endParaRPr sz="1100">
              <a:latin typeface="Arial"/>
              <a:cs typeface="Arial"/>
            </a:endParaRPr>
          </a:p>
          <a:p>
            <a:pPr algn="just" marL="12700" marR="8890" indent="182880">
              <a:lnSpc>
                <a:spcPct val="95900"/>
              </a:lnSpc>
              <a:spcBef>
                <a:spcPts val="113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35.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formalidades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diferentes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tráficos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ordenamiento, </a:t>
            </a:r>
            <a:r>
              <a:rPr dirty="0" sz="1000">
                <a:latin typeface="Arial"/>
                <a:cs typeface="Arial"/>
              </a:rPr>
              <a:t>deben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consignatarios,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destinatarios,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poseedores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tenedores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remitentes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agencias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empleando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aduanero.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procedente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contingencias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electrónico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fortuito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fuerza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mayor.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36.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destinándolas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sistema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citadas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empleando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identificación.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8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dispositivo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medio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junto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automatizado.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dispositivo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lectura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información </a:t>
            </a:r>
            <a:r>
              <a:rPr dirty="0" sz="1000">
                <a:latin typeface="Arial"/>
                <a:cs typeface="Arial"/>
              </a:rPr>
              <a:t>contenida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pedimentos;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deba </a:t>
            </a:r>
            <a:r>
              <a:rPr dirty="0" sz="1000">
                <a:latin typeface="Arial"/>
                <a:cs typeface="Arial"/>
              </a:rPr>
              <a:t>proporcionar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impresión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impreso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barras.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aparezca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medio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aceptación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firma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importador, </a:t>
            </a:r>
            <a:r>
              <a:rPr dirty="0" sz="1000">
                <a:latin typeface="Arial"/>
                <a:cs typeface="Arial"/>
              </a:rPr>
              <a:t>exportador,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empleo 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firma electrónica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 digital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 otro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 tecnológico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producirá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autógrafa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refiere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Federación.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36-A.</a:t>
            </a:r>
            <a:r>
              <a:rPr dirty="0" sz="1000" spc="10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6o.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demás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9480" cy="765492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destinarlas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describe,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contener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10">
                <a:latin typeface="Arial"/>
                <a:cs typeface="Arial"/>
              </a:rPr>
              <a:t>presentada: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800">
              <a:latin typeface="Times New Roman"/>
              <a:cs typeface="Times New Roman"/>
            </a:endParaRPr>
          </a:p>
          <a:p>
            <a:pPr marL="652145" indent="-457200">
              <a:lnSpc>
                <a:spcPct val="100000"/>
              </a:lnSpc>
              <a:spcBef>
                <a:spcPts val="5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importación:</a:t>
            </a:r>
            <a:endParaRPr sz="1000">
              <a:latin typeface="Arial"/>
              <a:cs typeface="Arial"/>
            </a:endParaRPr>
          </a:p>
          <a:p>
            <a:pPr algn="just" lvl="1" marL="923925" marR="6350" indent="-271780">
              <a:lnSpc>
                <a:spcPct val="96400"/>
              </a:lnSpc>
              <a:spcBef>
                <a:spcPts val="1135"/>
              </a:spcBef>
              <a:buFont typeface="Arial"/>
              <a:buAutoNum type="alphaLcParenR"/>
              <a:tabLst>
                <a:tab pos="9264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comercialización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comprobante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equivalente,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 conforme al valor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transacción,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declarando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prevé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59-A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lvl="1" marL="924560" marR="7620" indent="-272415">
              <a:lnSpc>
                <a:spcPct val="96000"/>
              </a:lnSpc>
              <a:buFont typeface="Arial"/>
              <a:buAutoNum type="alphaLcParenR" startAt="2"/>
              <a:tabLst>
                <a:tab pos="9264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embarque,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lista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empaque,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guía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demás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declarando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prevé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 que</a:t>
            </a:r>
            <a:r>
              <a:rPr dirty="0" sz="1000" spc="-10">
                <a:latin typeface="Arial"/>
                <a:cs typeface="Arial"/>
              </a:rPr>
              <a:t> corresponda.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lvl="1" marL="923925" marR="8890" indent="-271780">
              <a:lnSpc>
                <a:spcPct val="96000"/>
              </a:lnSpc>
              <a:buFont typeface="Arial"/>
              <a:buAutoNum type="alphaLcParenR" startAt="3"/>
              <a:tabLst>
                <a:tab pos="9264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publiquen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identifiquen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nomenclatura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Tarifa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25"/>
              </a:spcBef>
              <a:buFont typeface="Arial"/>
              <a:buAutoNum type="alphaLcParenR" startAt="3"/>
            </a:pPr>
            <a:endParaRPr sz="1000">
              <a:latin typeface="Arial"/>
              <a:cs typeface="Arial"/>
            </a:endParaRPr>
          </a:p>
          <a:p>
            <a:pPr algn="just" lvl="1" marL="924560" marR="11430" indent="-272415">
              <a:lnSpc>
                <a:spcPts val="1150"/>
              </a:lnSpc>
              <a:buFont typeface="Arial"/>
              <a:buAutoNum type="alphaLcParenR" startAt="3"/>
              <a:tabLst>
                <a:tab pos="9264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preferencias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cupos,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marcado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país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establezcan,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just" lvl="1" marL="923925" marR="10160" indent="-271780">
              <a:lnSpc>
                <a:spcPts val="1150"/>
              </a:lnSpc>
              <a:spcBef>
                <a:spcPts val="1145"/>
              </a:spcBef>
              <a:buFont typeface="Arial"/>
              <a:buAutoNum type="alphaLcParenR" startAt="3"/>
              <a:tabLst>
                <a:tab pos="9264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garantía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cuenta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84-A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inferior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Secretaría.</a:t>
            </a:r>
            <a:endParaRPr sz="1000">
              <a:latin typeface="Arial"/>
              <a:cs typeface="Arial"/>
            </a:endParaRPr>
          </a:p>
          <a:p>
            <a:pPr algn="just" lvl="1" marL="923290" marR="6350" indent="-271145">
              <a:lnSpc>
                <a:spcPct val="96000"/>
              </a:lnSpc>
              <a:spcBef>
                <a:spcPts val="1115"/>
              </a:spcBef>
              <a:buFont typeface="Arial"/>
              <a:buAutoNum type="alphaLcParenR" startAt="3"/>
              <a:tabLst>
                <a:tab pos="926465" algn="l"/>
              </a:tabLst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</a:t>
            </a:r>
            <a:r>
              <a:rPr dirty="0" sz="1000" spc="-25">
                <a:latin typeface="Arial"/>
                <a:cs typeface="Arial"/>
              </a:rPr>
              <a:t>C,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avale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peso,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volumen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otras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inherentes 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certificado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 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avale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debidamente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calibrados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926465" marR="1143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equipos,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instrumentos </a:t>
            </a:r>
            <a:r>
              <a:rPr dirty="0" sz="1000">
                <a:latin typeface="Arial"/>
                <a:cs typeface="Arial"/>
              </a:rPr>
              <a:t>especializados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16-C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652145" marR="1016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susceptibles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identificadas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individualmente,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información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serie,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marca,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modelo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defecto,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especificaciones </a:t>
            </a:r>
            <a:r>
              <a:rPr dirty="0" sz="1000">
                <a:latin typeface="Arial"/>
                <a:cs typeface="Arial"/>
              </a:rPr>
              <a:t>técnicas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distinguirlas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otras </a:t>
            </a:r>
            <a:r>
              <a:rPr dirty="0" sz="1000">
                <a:latin typeface="Arial"/>
                <a:cs typeface="Arial"/>
              </a:rPr>
              <a:t>similares,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existan.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consignarse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la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528317" y="1369822"/>
            <a:ext cx="5356860" cy="149098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comercialización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obstante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realicen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componentes,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insumos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semiterminados,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corresponda;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estas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opten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cambiar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serie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importado temporalmente.</a:t>
            </a:r>
            <a:endParaRPr sz="100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1090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reexpediciones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39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297459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2974593"/>
            <a:ext cx="906144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exportación: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3267583"/>
            <a:ext cx="5998210" cy="537781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923925" marR="10160" indent="-271780">
              <a:lnSpc>
                <a:spcPts val="1150"/>
              </a:lnSpc>
              <a:spcBef>
                <a:spcPts val="175"/>
              </a:spcBef>
              <a:buFont typeface="Arial"/>
              <a:buAutoNum type="alphaLcParenR"/>
              <a:tabLst>
                <a:tab pos="9264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comercialización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comprobante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equivalente,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declarando el acuse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prevé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el 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59-</a:t>
            </a:r>
            <a:r>
              <a:rPr dirty="0" sz="1000">
                <a:latin typeface="Arial"/>
                <a:cs typeface="Arial"/>
              </a:rPr>
              <a:t>A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924560" marR="8890" indent="-272415">
              <a:lnSpc>
                <a:spcPts val="1150"/>
              </a:lnSpc>
              <a:spcBef>
                <a:spcPts val="5"/>
              </a:spcBef>
              <a:buFont typeface="Arial"/>
              <a:buAutoNum type="alphaLcParenR" startAt="2"/>
              <a:tabLst>
                <a:tab pos="926465" algn="l"/>
              </a:tabLst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publiquen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identifiquen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nomenclatura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Tarifa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prevean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acorde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6o.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ct val="957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II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 </a:t>
            </a:r>
            <a:r>
              <a:rPr dirty="0" sz="1000">
                <a:latin typeface="Arial"/>
                <a:cs typeface="Arial"/>
              </a:rPr>
              <a:t>requerir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acompañe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suscritos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México, </a:t>
            </a:r>
            <a:r>
              <a:rPr dirty="0" sz="1000">
                <a:latin typeface="Arial"/>
                <a:cs typeface="Arial"/>
              </a:rPr>
              <a:t>incluso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mensaje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digital.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 del 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86 </a:t>
            </a:r>
            <a:r>
              <a:rPr dirty="0" sz="1000">
                <a:latin typeface="Arial"/>
                <a:cs typeface="Arial"/>
              </a:rPr>
              <a:t>de esta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las 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susceptibles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identificadas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individualmente,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indicarse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relativa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serie,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marca,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modelo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defecto,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especificaciones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comerciales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distinguirlas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dichos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existan.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consignarse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electrónicamente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61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exigirá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comercialización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embajadas, </a:t>
            </a:r>
            <a:r>
              <a:rPr dirty="0" sz="1000">
                <a:latin typeface="Arial"/>
                <a:cs typeface="Arial"/>
              </a:rPr>
              <a:t>consulados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miembros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diplomático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consular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menajes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imprimir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barras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14605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206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sanidad </a:t>
            </a:r>
            <a:r>
              <a:rPr dirty="0" sz="1000">
                <a:latin typeface="Arial"/>
                <a:cs typeface="Arial"/>
              </a:rPr>
              <a:t>animal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vegetal,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verificarse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señale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37.</a:t>
            </a:r>
            <a:r>
              <a:rPr dirty="0" sz="1000" spc="3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autoridades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diversas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denominará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80"/>
              </a:spcBef>
              <a:tabLst>
                <a:tab pos="65214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exportación.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294563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2945638"/>
            <a:ext cx="5358130" cy="5861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255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establezca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364705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3647059"/>
            <a:ext cx="5358130" cy="2927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75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marL="3297554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4055491"/>
            <a:ext cx="599122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37-A.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ejerzan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cumplir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071168" y="449440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528317" y="4494403"/>
            <a:ext cx="5354955" cy="909319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referente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acorde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59-A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empleando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identificación.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528317" y="5517261"/>
            <a:ext cx="5358130" cy="87693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143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aparezca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u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electrónico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quien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aduanal,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071168" y="6509384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528317" y="6509384"/>
            <a:ext cx="5358130" cy="11709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71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Someter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pedimento, </a:t>
            </a:r>
            <a:r>
              <a:rPr dirty="0" sz="1000">
                <a:latin typeface="Arial"/>
                <a:cs typeface="Arial"/>
              </a:rPr>
              <a:t>presentar en dispositivo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 o en medio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 consolidado;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dispositivo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lectura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información </a:t>
            </a:r>
            <a:r>
              <a:rPr dirty="0" sz="1000">
                <a:latin typeface="Arial"/>
                <a:cs typeface="Arial"/>
              </a:rPr>
              <a:t>contenida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proporcionar una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impresión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llevará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impreso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barras.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071168" y="7794497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528317" y="7794497"/>
            <a:ext cx="384047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Activar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automatizado.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071168" y="8087106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528317" y="8087106"/>
            <a:ext cx="5358130" cy="8782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79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pedimento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martes de cada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semana,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hagan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semana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anterior,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comprenderá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domingo,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36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071168" y="1368298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528317" y="1368298"/>
            <a:ext cx="5358130" cy="114046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35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Anexar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información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correspondientes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anexos.</a:t>
            </a:r>
            <a:endParaRPr sz="1000">
              <a:latin typeface="Arial"/>
              <a:cs typeface="Arial"/>
            </a:endParaRPr>
          </a:p>
          <a:p>
            <a:pPr algn="r" marL="3794125" marR="5080" indent="-10795">
              <a:lnSpc>
                <a:spcPts val="910"/>
              </a:lnSpc>
              <a:spcBef>
                <a:spcPts val="2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071168" y="2624074"/>
            <a:ext cx="163448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38.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2770377"/>
            <a:ext cx="5998210" cy="12890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74066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 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64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39.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efectúen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reexpedición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través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ct val="100000"/>
              </a:lnSpc>
            </a:pPr>
            <a:r>
              <a:rPr dirty="0" sz="1000">
                <a:latin typeface="Arial"/>
                <a:cs typeface="Arial"/>
              </a:rPr>
              <a:t>Anexo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acompañar: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071168" y="4172839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528317" y="4172839"/>
            <a:ext cx="5358130" cy="5854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952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efectuó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 digital.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071168" y="487387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528317" y="4873879"/>
            <a:ext cx="5358130" cy="8782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16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contenga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declarar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transmitidos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anexos.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888288" y="5866257"/>
            <a:ext cx="5996940" cy="31007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8255" indent="182880">
              <a:lnSpc>
                <a:spcPct val="96500"/>
              </a:lnSpc>
              <a:spcBef>
                <a:spcPts val="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40.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promoverán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actúen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consignatarios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mandatarios.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promuevan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representante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Reglamento.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representante,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menos,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reunir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requisitos:</a:t>
            </a:r>
            <a:endParaRPr sz="1000">
              <a:latin typeface="Arial"/>
              <a:cs typeface="Arial"/>
            </a:endParaRPr>
          </a:p>
          <a:p>
            <a:pPr marL="652145" indent="-457200">
              <a:lnSpc>
                <a:spcPct val="100000"/>
              </a:lnSpc>
              <a:spcBef>
                <a:spcPts val="1095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 marL="652145" indent="-457200">
              <a:lnSpc>
                <a:spcPct val="100000"/>
              </a:lnSpc>
              <a:spcBef>
                <a:spcPts val="1095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mexicana.</a:t>
            </a:r>
            <a:endParaRPr sz="1000">
              <a:latin typeface="Arial"/>
              <a:cs typeface="Arial"/>
            </a:endParaRPr>
          </a:p>
          <a:p>
            <a:pPr marL="652145" indent="-457200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existencia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exportador.</a:t>
            </a:r>
            <a:endParaRPr sz="1000">
              <a:latin typeface="Arial"/>
              <a:cs typeface="Arial"/>
            </a:endParaRPr>
          </a:p>
          <a:p>
            <a:pPr marL="652145" indent="-457200">
              <a:lnSpc>
                <a:spcPct val="100000"/>
              </a:lnSpc>
              <a:spcBef>
                <a:spcPts val="1100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experiencia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promuevan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113855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825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opten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agentes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actúen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consignatarios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 relativas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aduanero.</a:t>
            </a:r>
            <a:endParaRPr sz="1000">
              <a:latin typeface="Arial"/>
              <a:cs typeface="Arial"/>
            </a:endParaRPr>
          </a:p>
          <a:p>
            <a:pPr marL="393700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333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41.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representantes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  <a:p>
            <a:pPr marL="394970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2624074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I.-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2624074"/>
            <a:ext cx="535051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actuaciones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celebren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3061462"/>
            <a:ext cx="17272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II.-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3061462"/>
            <a:ext cx="500697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notificaciones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071168" y="335445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3354451"/>
            <a:ext cx="5358130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artículos 150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152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071168" y="376288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528317" y="3762883"/>
            <a:ext cx="5358130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16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inspección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despacho.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888288" y="4320667"/>
            <a:ext cx="5999480" cy="4792980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algn="just" marL="12700" marR="6985" indent="182880">
              <a:lnSpc>
                <a:spcPct val="95500"/>
              </a:lnSpc>
              <a:spcBef>
                <a:spcPts val="15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ha </a:t>
            </a:r>
            <a:r>
              <a:rPr dirty="0" sz="1000">
                <a:latin typeface="Arial"/>
                <a:cs typeface="Arial"/>
              </a:rPr>
              <a:t>cesado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representación,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notificadas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escrito correspondiente.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notificarán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exportadores,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representantes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posterioridad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85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715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42.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formular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ignora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examinarlas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ese</a:t>
            </a:r>
            <a:r>
              <a:rPr dirty="0" sz="1000" spc="-10">
                <a:latin typeface="Arial"/>
                <a:cs typeface="Arial"/>
              </a:rPr>
              <a:t> efecto.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6000"/>
              </a:lnSpc>
              <a:spcBef>
                <a:spcPts val="111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43.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presentarán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debe </a:t>
            </a:r>
            <a:r>
              <a:rPr dirty="0" sz="1000">
                <a:latin typeface="Arial"/>
                <a:cs typeface="Arial"/>
              </a:rPr>
              <a:t>practicarse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mismas.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afirmativo,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 </a:t>
            </a:r>
            <a:r>
              <a:rPr dirty="0" sz="1000">
                <a:latin typeface="Arial"/>
                <a:cs typeface="Arial"/>
              </a:rPr>
              <a:t>efectuará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tratados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interinstitucionales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parte.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100"/>
              </a:lnSpc>
              <a:spcBef>
                <a:spcPts val="113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activará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dispositivo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detectan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irregularidades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embargo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practicarse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inmediato.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En caso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 transmitido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 el documento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 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</a:t>
            </a:r>
            <a:r>
              <a:rPr dirty="0" sz="1000" spc="-25">
                <a:latin typeface="Arial"/>
                <a:cs typeface="Arial"/>
              </a:rPr>
              <a:t>A,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514601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514601"/>
            <a:ext cx="5140325" cy="58547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2065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todo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mensaje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contiene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escrita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datos </a:t>
            </a:r>
            <a:r>
              <a:rPr dirty="0" sz="1000">
                <a:latin typeface="Arial"/>
                <a:cs typeface="Arial"/>
              </a:rPr>
              <a:t>generada,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comunicada,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presentada,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recibida,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archivada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almacenada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tecnológico.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2215641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2215641"/>
            <a:ext cx="5140325" cy="58547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985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mensaje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contiene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reproducción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impresos,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comunicada,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presentada,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recibida, </a:t>
            </a:r>
            <a:r>
              <a:rPr dirty="0" sz="1000">
                <a:latin typeface="Arial"/>
                <a:cs typeface="Arial"/>
              </a:rPr>
              <a:t>archivada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almacenada,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tecnológico.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916681"/>
            <a:ext cx="22860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916681"/>
            <a:ext cx="5141595" cy="8788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examen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lleven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cabo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allegarse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ayuden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cerciorarse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veracidad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territorio nacional.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3909186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3909186"/>
            <a:ext cx="5140325" cy="10242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ordenamientos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contiene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tráfico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destinan,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exigidos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formalidades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exigida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0">
                <a:latin typeface="Arial"/>
                <a:cs typeface="Arial"/>
              </a:rPr>
              <a:t> 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5049139"/>
            <a:ext cx="30035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5049139"/>
            <a:ext cx="5140325" cy="8782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transmitida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ordenamientos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salida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contiene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información </a:t>
            </a:r>
            <a:r>
              <a:rPr dirty="0" sz="1000">
                <a:latin typeface="Arial"/>
                <a:cs typeface="Arial"/>
              </a:rPr>
              <a:t>requerida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6041517"/>
            <a:ext cx="3352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6041517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952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ampare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introducidas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6742556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6742556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70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voluntario,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renuncia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irrevocable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patente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7297293"/>
            <a:ext cx="2279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7297293"/>
            <a:ext cx="514159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6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167-D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ajena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diferentes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635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7998714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7998714"/>
            <a:ext cx="5143500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159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ajena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762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888288" y="8699703"/>
            <a:ext cx="599313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3o.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salida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exclusivas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6126"/>
            <a:ext cx="5998210" cy="750887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7620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recinto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mecanismo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practicarse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activar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selección </a:t>
            </a:r>
            <a:r>
              <a:rPr dirty="0" sz="1000">
                <a:latin typeface="Arial"/>
                <a:cs typeface="Arial"/>
              </a:rPr>
              <a:t>automatizado,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documentación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90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Federación.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sirvan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determinarlo,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aceptado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favorable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particular.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sistemas,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equipos </a:t>
            </a:r>
            <a:r>
              <a:rPr dirty="0" sz="1000">
                <a:latin typeface="Arial"/>
                <a:cs typeface="Arial"/>
              </a:rPr>
              <a:t>tecnológicos,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facilite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inspección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apoyo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empleando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tecnología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intrusiva,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emitirá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dictaminadores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 </a:t>
            </a:r>
            <a:r>
              <a:rPr dirty="0" sz="1000">
                <a:latin typeface="Arial"/>
                <a:cs typeface="Arial"/>
              </a:rPr>
              <a:t>relativo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análisis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interpretación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imágenes,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presumirá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cierto,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proporcionarse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inmediatamente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realizarlo,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competencia y,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ts val="118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44.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45.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estériles,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radiactivas,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radioactivas,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peligrosas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equipos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 la toma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exportadores, 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actúen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aquéllos,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previamente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efecto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aduanero.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comprobación,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estériles,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radiactivas,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radioactivas,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peligrosas,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equipos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detecten </a:t>
            </a:r>
            <a:r>
              <a:rPr dirty="0" sz="1000">
                <a:latin typeface="Arial"/>
                <a:cs typeface="Arial"/>
              </a:rPr>
              <a:t>irregularidades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efectivamente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exportada.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sido </a:t>
            </a:r>
            <a:r>
              <a:rPr dirty="0" sz="1000">
                <a:latin typeface="Arial"/>
                <a:cs typeface="Arial"/>
              </a:rPr>
              <a:t>suspendido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ocasiones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maniobra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774382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35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tendiente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eludir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fiscales.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ambos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8%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declarándolas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detectó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>
                <a:latin typeface="Arial"/>
                <a:cs typeface="Arial"/>
              </a:rPr>
              <a:t>efectivamente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 o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menor,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 sanciones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resulten</a:t>
            </a:r>
            <a:r>
              <a:rPr dirty="0" sz="1000" spc="-10">
                <a:latin typeface="Arial"/>
                <a:cs typeface="Arial"/>
              </a:rPr>
              <a:t> 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ct val="1000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levantar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muestreo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610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46.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revisión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declaraciones </a:t>
            </a:r>
            <a:r>
              <a:rPr dirty="0" sz="1000">
                <a:latin typeface="Arial"/>
                <a:cs typeface="Arial"/>
              </a:rPr>
              <a:t>electrónicas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presentados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mismas;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aduanero;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inspección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transporte,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hará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levante,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artículos </a:t>
            </a:r>
            <a:r>
              <a:rPr dirty="0" sz="1000">
                <a:latin typeface="Arial"/>
                <a:cs typeface="Arial"/>
              </a:rPr>
              <a:t>150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62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0" b="1">
                <a:latin typeface="Arial"/>
                <a:cs typeface="Arial"/>
              </a:rPr>
              <a:t>  </a:t>
            </a:r>
            <a:r>
              <a:rPr dirty="0" sz="1000" b="1">
                <a:latin typeface="Arial"/>
                <a:cs typeface="Arial"/>
              </a:rPr>
              <a:t>47.</a:t>
            </a:r>
            <a:r>
              <a:rPr dirty="0" sz="1000" spc="204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importadores,</a:t>
            </a:r>
            <a:r>
              <a:rPr dirty="0" sz="1000" spc="20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exportadores,</a:t>
            </a:r>
            <a:r>
              <a:rPr dirty="0" sz="1000" spc="20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9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20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19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aduanales, </a:t>
            </a:r>
            <a:r>
              <a:rPr dirty="0" sz="1000">
                <a:latin typeface="Arial"/>
                <a:cs typeface="Arial"/>
              </a:rPr>
              <a:t>confederaciones,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cámaras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asociaciones,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pretendan </a:t>
            </a:r>
            <a:r>
              <a:rPr dirty="0" sz="1000">
                <a:latin typeface="Arial"/>
                <a:cs typeface="Arial"/>
              </a:rPr>
              <a:t>realizar,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formular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exterior,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distintos.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2018,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59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confederaciones,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cámaras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asociaciones,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sustenten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apreciación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duda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anexen,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catálogos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correcta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Quienes hubieran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formulado consulta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párrafo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 el </a:t>
            </a:r>
            <a:r>
              <a:rPr dirty="0" sz="1000" spc="-10">
                <a:latin typeface="Arial"/>
                <a:cs typeface="Arial"/>
              </a:rPr>
              <a:t>despacho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anexando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conste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recepción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tasa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considere 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pueden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clasificar,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 compensatorias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arancelarias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consulta.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funcionarios </a:t>
            </a:r>
            <a:r>
              <a:rPr dirty="0" sz="1000">
                <a:latin typeface="Arial"/>
                <a:cs typeface="Arial"/>
              </a:rPr>
              <a:t>adscritos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emitirán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152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153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resuelva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contribuciones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cargo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pagarlas,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contribuciones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recargos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realizó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diferencias </a:t>
            </a:r>
            <a:r>
              <a:rPr dirty="0" sz="1000">
                <a:latin typeface="Arial"/>
                <a:cs typeface="Arial"/>
              </a:rPr>
              <a:t>omitidas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omisión.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resultan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765492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397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diferencias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favor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rectificar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compensarlas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 spc="-10">
                <a:latin typeface="Arial"/>
                <a:cs typeface="Arial"/>
              </a:rPr>
              <a:t>devolución.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pretendan </a:t>
            </a:r>
            <a:r>
              <a:rPr dirty="0" sz="1000">
                <a:latin typeface="Arial"/>
                <a:cs typeface="Arial"/>
              </a:rPr>
              <a:t>importar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exportar,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34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>
                <a:latin typeface="Arial"/>
                <a:cs typeface="Arial"/>
              </a:rPr>
              <a:t>consideren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anexando,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muestras,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catálogos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identificar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correcta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2018,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48.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agentes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confederaciones,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cámaras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asociaciones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industriales,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correcta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47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opinión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propongan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confederaciones,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cámaras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asociaciones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industriales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instituciones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académicas.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conformación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Consejo.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dictámenes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apoye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resoluciones,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publicarse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resolución.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9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resolver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conjuntamente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formuladas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descripción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mismas.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dictará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notificará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interesados.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resoluciones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emitan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individual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dirigida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agrupaciones,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surtirán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47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expediente.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expediente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plena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diligencias,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emisión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dictámenes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emisión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resolución.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335" indent="182880">
              <a:lnSpc>
                <a:spcPts val="114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modifiquen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número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estas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modificaciones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comprenderán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producidos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resolución.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2000,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2018,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ts val="118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49.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50.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6126"/>
            <a:ext cx="5998210" cy="750887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985" indent="1828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equipaje.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Una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simplificado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88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presentarán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activarán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determinará si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practicarse el reconocimiento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 señalado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43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59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será </a:t>
            </a:r>
            <a:r>
              <a:rPr dirty="0" sz="1000">
                <a:latin typeface="Arial"/>
                <a:cs typeface="Arial"/>
              </a:rPr>
              <a:t>necesaria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activación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automatizado;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inspección,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revisión,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tampoco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imposición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  <a:p>
            <a:pPr marL="3413125" marR="5080" indent="1033144">
              <a:lnSpc>
                <a:spcPts val="919"/>
              </a:lnSpc>
              <a:spcBef>
                <a:spcPts val="1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0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Título</a:t>
            </a:r>
            <a:r>
              <a:rPr dirty="0" sz="1100" spc="-10" b="1">
                <a:latin typeface="Arial"/>
                <a:cs typeface="Arial"/>
              </a:rPr>
              <a:t> Tercero</a:t>
            </a:r>
            <a:endParaRPr sz="1100">
              <a:latin typeface="Arial"/>
              <a:cs typeface="Arial"/>
            </a:endParaRPr>
          </a:p>
          <a:p>
            <a:pPr algn="ctr" marL="299085" marR="293370">
              <a:lnSpc>
                <a:spcPts val="1260"/>
              </a:lnSpc>
              <a:spcBef>
                <a:spcPts val="60"/>
              </a:spcBef>
            </a:pPr>
            <a:r>
              <a:rPr dirty="0" sz="1100" spc="-10" b="1">
                <a:latin typeface="Arial"/>
                <a:cs typeface="Arial"/>
              </a:rPr>
              <a:t>Contribuciones,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cuotas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compensatorias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demás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regulaciones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restricciones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25" b="1">
                <a:latin typeface="Arial"/>
                <a:cs typeface="Arial"/>
              </a:rPr>
              <a:t>no </a:t>
            </a:r>
            <a:r>
              <a:rPr dirty="0" sz="1100" b="1">
                <a:latin typeface="Arial"/>
                <a:cs typeface="Arial"/>
              </a:rPr>
              <a:t>arancelarias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al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comercio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exterior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  <a:spcBef>
                <a:spcPts val="1180"/>
              </a:spcBef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50" b="1">
                <a:latin typeface="Arial"/>
                <a:cs typeface="Arial"/>
              </a:rPr>
              <a:t>I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</a:pPr>
            <a:r>
              <a:rPr dirty="0" sz="1100" b="1">
                <a:latin typeface="Arial"/>
                <a:cs typeface="Arial"/>
              </a:rPr>
              <a:t>Hechos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gravados,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contribuyentes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5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responsables</a:t>
            </a:r>
            <a:endParaRPr sz="11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1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51.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09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tarifa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respectiva.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10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tarifa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52.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diferimiento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63-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110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800"/>
              </a:lnSpc>
              <a:spcBef>
                <a:spcPts val="113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entidades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federativas, municipios, demarcaciones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territoriales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México, </a:t>
            </a:r>
            <a:r>
              <a:rPr dirty="0" sz="1000">
                <a:latin typeface="Arial"/>
                <a:cs typeface="Arial"/>
              </a:rPr>
              <a:t>entidades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paraestatales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productivas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Estado, </a:t>
            </a:r>
            <a:r>
              <a:rPr dirty="0" sz="1000">
                <a:latin typeface="Arial"/>
                <a:cs typeface="Arial"/>
              </a:rPr>
              <a:t>instituciones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beneficencia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privada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sociedades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cooperativas,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obstante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decretos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exentos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ellos.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7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entidades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también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tales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publiquen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regímenes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90, apartados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 C,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esta Ley,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conformidad 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6126"/>
            <a:ext cx="5994400" cy="134366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lo previsto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 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mexicanas.</a:t>
            </a:r>
            <a:endParaRPr sz="1000">
              <a:latin typeface="Arial"/>
              <a:cs typeface="Arial"/>
            </a:endParaRPr>
          </a:p>
          <a:p>
            <a:pPr marL="12700" marR="952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presume,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contrario,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extracción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</a:t>
            </a:r>
            <a:r>
              <a:rPr dirty="0" sz="1000" spc="-20">
                <a:latin typeface="Arial"/>
                <a:cs typeface="Arial"/>
              </a:rPr>
              <a:t> por:</a:t>
            </a:r>
            <a:endParaRPr sz="1000">
              <a:latin typeface="Arial"/>
              <a:cs typeface="Arial"/>
            </a:endParaRPr>
          </a:p>
          <a:p>
            <a:pPr marL="652145" indent="-457200">
              <a:lnSpc>
                <a:spcPct val="100000"/>
              </a:lnSpc>
              <a:spcBef>
                <a:spcPts val="1060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poseedor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tenedor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marL="652145" indent="-457200">
              <a:lnSpc>
                <a:spcPct val="100000"/>
              </a:lnSpc>
              <a:spcBef>
                <a:spcPts val="1095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remitente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destinatario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297459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2974593"/>
            <a:ext cx="5358130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mandante,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10">
                <a:latin typeface="Arial"/>
                <a:cs typeface="Arial"/>
              </a:rPr>
              <a:t> autorizado.</a:t>
            </a:r>
            <a:endParaRPr sz="1000">
              <a:latin typeface="Arial"/>
              <a:cs typeface="Arial"/>
            </a:endParaRPr>
          </a:p>
          <a:p>
            <a:pPr marL="2247265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 reformado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3383407"/>
            <a:ext cx="5993765" cy="90741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 indent="182880">
              <a:lnSpc>
                <a:spcPct val="96300"/>
              </a:lnSpc>
              <a:spcBef>
                <a:spcPts val="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53.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solidarios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contribuciones,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introducción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extracción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080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personalmente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mandato.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440601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4406011"/>
            <a:ext cx="5136515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mandatarios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autorizados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originen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intervengan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personalmente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mandatarios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5137530"/>
            <a:ext cx="5140325" cy="20459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9525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intervenido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subsidiario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 comercio exterior,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 que correspondan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adeuden.</a:t>
            </a:r>
            <a:endParaRPr sz="1000">
              <a:latin typeface="Arial"/>
              <a:cs typeface="Arial"/>
            </a:endParaRPr>
          </a:p>
          <a:p>
            <a:pPr algn="just" marL="12700" marR="6985">
              <a:lnSpc>
                <a:spcPct val="959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socios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solidarios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interés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alcance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garantizada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participación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tengan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capital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trate.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Esa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solidaria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calculará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multiplicando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porcentaje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participación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tenido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capital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suscrito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causación,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contribución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omitida.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729729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7297293"/>
            <a:ext cx="5141595" cy="10560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empresarios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pilotos,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capitanes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conductores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transporten,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reglamentos.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empresarios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público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846658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8466581"/>
            <a:ext cx="513461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remitentes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diferencias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este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motivo.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3461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subrogación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 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1805686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1805686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952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exposiciones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arribadas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faltantes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sobrantes,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119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506726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506726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26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3354451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3354451"/>
            <a:ext cx="6165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Derogada.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4075303" y="3500754"/>
            <a:ext cx="281114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376288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3762883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952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poseedores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tenedores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4319142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4319142"/>
            <a:ext cx="5140325" cy="43942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270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transfieran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888288" y="4875403"/>
            <a:ext cx="5998210" cy="18688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solidaria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comprenderá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accesorios,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multas.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60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54.</a:t>
            </a:r>
            <a:r>
              <a:rPr dirty="0" sz="1000" spc="2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veracidad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exactitud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suministrados,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correcta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exacta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asegurarse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rijan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 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 jurídicas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2018,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ts val="117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0">
                <a:latin typeface="Arial"/>
                <a:cs typeface="Arial"/>
              </a:rPr>
              <a:t> siguientes: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3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6859905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6859905"/>
            <a:ext cx="5140325" cy="11709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recargos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determinen,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incumplimiento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provienen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inexactitud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falsedad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proporcionado,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hubieran </a:t>
            </a:r>
            <a:r>
              <a:rPr dirty="0" sz="1000">
                <a:latin typeface="Arial"/>
                <a:cs typeface="Arial"/>
              </a:rPr>
              <a:t>podido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inexactitud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falsedad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examinar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análisis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químico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laboratorio,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814501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8145018"/>
            <a:ext cx="5140325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143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diferencia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dé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 </a:t>
            </a:r>
            <a:r>
              <a:rPr dirty="0" sz="1000" spc="-10">
                <a:latin typeface="Arial"/>
                <a:cs typeface="Arial"/>
              </a:rPr>
              <a:t>siguientes: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8298"/>
            <a:ext cx="5140325" cy="117094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283845" marR="8890" indent="-271780">
              <a:lnSpc>
                <a:spcPct val="96500"/>
              </a:lnSpc>
              <a:spcBef>
                <a:spcPts val="135"/>
              </a:spcBef>
              <a:buFont typeface="Arial"/>
              <a:buAutoNum type="alphaLcParenR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inferior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72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73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 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40%.</a:t>
            </a:r>
            <a:endParaRPr sz="1000">
              <a:latin typeface="Arial"/>
              <a:cs typeface="Arial"/>
            </a:endParaRPr>
          </a:p>
          <a:p>
            <a:pPr algn="just" marL="284480" marR="10795" indent="-272415">
              <a:lnSpc>
                <a:spcPct val="96500"/>
              </a:lnSpc>
              <a:spcBef>
                <a:spcPts val="1125"/>
              </a:spcBef>
              <a:buFont typeface="Arial"/>
              <a:buAutoNum type="alphaLcParenR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Secretaría,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haya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otorgado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86-A,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65302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653029"/>
            <a:ext cx="5140325" cy="117094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35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preferencial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sea </a:t>
            </a:r>
            <a:r>
              <a:rPr dirty="0" sz="1000">
                <a:latin typeface="Arial"/>
                <a:cs typeface="Arial"/>
              </a:rPr>
              <a:t>parte,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certificado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gozar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preferencial,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certificado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asegure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certificado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aprobado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efectos,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llenado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totalidad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su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instructivo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3938142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3938142"/>
            <a:ext cx="5139690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conserve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certificado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válido,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expedido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4671186"/>
            <a:ext cx="5998210" cy="189992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1430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excluyentes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manifiesten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clave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encargado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55.</a:t>
            </a:r>
            <a:r>
              <a:rPr dirty="0" sz="1000" spc="3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subrogación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adquirente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asume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 establecidas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solidario.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56.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gravables,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tipos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compensatorias,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estimados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prohibiciones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serán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rijan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fechas: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6684644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6684644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889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definitiva;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fiscal;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fiscalizado: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7239381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2145538" y="7239381"/>
            <a:ext cx="473456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fondeo,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amarre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atraque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embarcación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puerto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vengan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destinadas.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7678673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2145538" y="7678673"/>
            <a:ext cx="36010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crucen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divisoria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internacional.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7969757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2145538" y="7969757"/>
            <a:ext cx="43840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aeronave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aeropuerto</a:t>
            </a:r>
            <a:r>
              <a:rPr dirty="0" sz="1000" spc="-10">
                <a:latin typeface="Arial"/>
                <a:cs typeface="Arial"/>
              </a:rPr>
              <a:t> nacional.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8262366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d)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2145538" y="8262366"/>
            <a:ext cx="47415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las</a:t>
            </a:r>
            <a:r>
              <a:rPr dirty="0" sz="1000" spc="-10">
                <a:latin typeface="Arial"/>
                <a:cs typeface="Arial"/>
              </a:rPr>
              <a:t> mercancías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litorales,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aire.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746250" y="8699703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e)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2145538" y="8699703"/>
            <a:ext cx="473329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pasen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 propiedad 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 Federal,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abandono.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516126"/>
            <a:ext cx="5140325" cy="131381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 operaciones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 manejo, almacenaje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 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despacho,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expedidas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animal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vegetal,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salud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ambiente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nacional,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rijan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94563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945638"/>
            <a:ext cx="489267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10">
                <a:latin typeface="Arial"/>
                <a:cs typeface="Arial"/>
              </a:rPr>
              <a:t> aduaneras.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3237102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3237102"/>
            <a:ext cx="513016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salgan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tuberías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cables,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practique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lectura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medidores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indicador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fecha.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3676015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3676015"/>
            <a:ext cx="2349500" cy="469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infracción: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105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a)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infracción.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4259707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2145538" y="4259707"/>
            <a:ext cx="473646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determinarse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comisión.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4698619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2145538" y="4698619"/>
            <a:ext cx="473456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descubierta,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embargadas </a:t>
            </a:r>
            <a:r>
              <a:rPr dirty="0" sz="1000">
                <a:latin typeface="Arial"/>
                <a:cs typeface="Arial"/>
              </a:rPr>
              <a:t>precautoriamente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comisión.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888288" y="5136007"/>
            <a:ext cx="5998210" cy="17564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2065" indent="182880">
              <a:lnSpc>
                <a:spcPct val="96600"/>
              </a:lnSpc>
              <a:spcBef>
                <a:spcPts val="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57.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presume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zona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exclusiva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adyacente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descubiertas,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fueron </a:t>
            </a:r>
            <a:r>
              <a:rPr dirty="0" sz="1000">
                <a:latin typeface="Arial"/>
                <a:cs typeface="Arial"/>
              </a:rPr>
              <a:t>extraídas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capturadas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concesiones,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explotación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correspondientes.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63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58.-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reexpedición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región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>
                <a:latin typeface="Arial"/>
                <a:cs typeface="Arial"/>
              </a:rPr>
              <a:t>56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actualizarán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17-A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3335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7006208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7006208"/>
            <a:ext cx="5140325" cy="11696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incorporadas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artículo.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reexpedición,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incorporadas,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</a:t>
            </a:r>
            <a:r>
              <a:rPr dirty="0" sz="1000" spc="-10">
                <a:latin typeface="Arial"/>
                <a:cs typeface="Arial"/>
              </a:rPr>
              <a:t> terminado.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829132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8291321"/>
            <a:ext cx="514032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incorporadas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identificadas,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optar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primer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2015489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71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reexpedición.</a:t>
            </a: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ct val="957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reexpidan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sido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requerirán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reexpedición,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pueda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 circunstancia.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 no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reexpedición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sí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 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  <a:p>
            <a:pPr marL="444627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ts val="117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59.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cumplir,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siguientes: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86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7284" y="3500754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9298" y="3500754"/>
            <a:ext cx="5137150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143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inventarios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mantengan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todo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9298" y="4203319"/>
            <a:ext cx="5137150" cy="184023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016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exportación;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fiscal;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estratégico,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automatizada,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inventarios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incumplimiento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presumirá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posesión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enajenadas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análogas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extranjera.</a:t>
            </a:r>
            <a:endParaRPr sz="1000">
              <a:latin typeface="Arial"/>
              <a:cs typeface="Arial"/>
            </a:endParaRPr>
          </a:p>
          <a:p>
            <a:pPr algn="r" marL="1861185" marR="5080" indent="1700530">
              <a:lnSpc>
                <a:spcPts val="910"/>
              </a:lnSpc>
              <a:spcBef>
                <a:spcPts val="2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2002: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esta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tercero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5760" y="6158865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7773" y="6158865"/>
            <a:ext cx="5136515" cy="909319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preferencias</a:t>
            </a:r>
            <a:r>
              <a:rPr dirty="0" sz="1000" spc="2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2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marcado</a:t>
            </a:r>
            <a:r>
              <a:rPr dirty="0" sz="1000" spc="229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2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origen,</a:t>
            </a:r>
            <a:r>
              <a:rPr dirty="0" sz="1000" spc="2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229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cupos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5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tratados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5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parte,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proporcionarlos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requieran.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5760" y="7181468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7773" y="7181468"/>
            <a:ext cx="5134610" cy="193167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Entregar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promueva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protesta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verdad,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mercancías.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dicha </a:t>
            </a:r>
            <a:r>
              <a:rPr dirty="0" sz="1000">
                <a:latin typeface="Arial"/>
                <a:cs typeface="Arial"/>
              </a:rPr>
              <a:t>manifestación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prueba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conformidad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proporcionarlos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autoridades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requieran.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comprobante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valor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las mercancías,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acreditará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fletes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defecto,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7773" y="1369822"/>
            <a:ext cx="5139055" cy="45275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016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contabilidad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acorde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información financiera.</a:t>
            </a:r>
            <a:endParaRPr sz="1000">
              <a:latin typeface="Arial"/>
              <a:cs typeface="Arial"/>
            </a:endParaRPr>
          </a:p>
          <a:p>
            <a:pPr algn="just" marL="12700" marR="9525">
              <a:lnSpc>
                <a:spcPct val="959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intervenga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igualmente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encargo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conferido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operaciones.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enviado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archivo,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pudiendo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expedido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periodos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determinados.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encomendado,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dados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importadores,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40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Ley.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encomendado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pero </a:t>
            </a:r>
            <a:r>
              <a:rPr dirty="0" sz="1000">
                <a:latin typeface="Arial"/>
                <a:cs typeface="Arial"/>
              </a:rPr>
              <a:t>actúe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consignatario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observará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administrador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pretenda </a:t>
            </a:r>
            <a:r>
              <a:rPr dirty="0" sz="1000">
                <a:latin typeface="Arial"/>
                <a:cs typeface="Arial"/>
              </a:rPr>
              <a:t>despachar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estricta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operación.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143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exceptuado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encomendar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just" marL="12700" marR="9525">
              <a:lnSpc>
                <a:spcPct val="958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información,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términos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marL="198818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5760" y="601256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7773" y="6012561"/>
            <a:ext cx="5139055" cy="11709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206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Importadores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Específicos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Sectorial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encontrarse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autoridades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cumplir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marL="303847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5760" y="729729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7773" y="7297293"/>
            <a:ext cx="5139055" cy="8788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143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Formar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formato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transmitido,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anexos,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junto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acuses </a:t>
            </a:r>
            <a:r>
              <a:rPr dirty="0" sz="1000">
                <a:latin typeface="Arial"/>
                <a:cs typeface="Arial"/>
              </a:rPr>
              <a:t>electrónicos,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conservarse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contabilidad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plazos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 Fiscal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8292845"/>
            <a:ext cx="5998210" cy="5842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635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pasajeros,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mensajería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paquetería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vía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postal,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88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marL="320992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6126"/>
            <a:ext cx="5998210" cy="7420609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8890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funcionarios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federales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locales,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esfera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respectivas </a:t>
            </a:r>
            <a:r>
              <a:rPr dirty="0" sz="1000">
                <a:latin typeface="Arial"/>
                <a:cs typeface="Arial"/>
              </a:rPr>
              <a:t>competencias,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auxiliar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desempeño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>
                <a:latin typeface="Arial"/>
                <a:cs typeface="Arial"/>
              </a:rPr>
              <a:t>éstas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denunciar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sobre </a:t>
            </a:r>
            <a:r>
              <a:rPr dirty="0" sz="1000">
                <a:latin typeface="Arial"/>
                <a:cs typeface="Arial"/>
              </a:rPr>
              <a:t>presuntas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obran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poder.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9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atribuciones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coordinada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colaboración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entidades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federativas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municipios,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arreglo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tratados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vigor;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intercambiando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centros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dispongan,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ejerzan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atribuciones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reserva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conformidad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8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proyectos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mejoras,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controles,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tecnologías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facilitación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celebren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coordinada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países,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implementarse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pactados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atendiendo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aplicables.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mecanismos,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facilitará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instrumentación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proyectos.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6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4o.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 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puertos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altura,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aeropuertos </a:t>
            </a:r>
            <a:r>
              <a:rPr dirty="0" sz="1000" spc="-10">
                <a:latin typeface="Arial"/>
                <a:cs typeface="Arial"/>
              </a:rPr>
              <a:t>internacionales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auxiliares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ferroviarias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465455" marR="6985" indent="-270510">
              <a:lnSpc>
                <a:spcPct val="96500"/>
              </a:lnSpc>
              <a:spcBef>
                <a:spcPts val="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Poner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instalaciones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adecuadas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implique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instalaciones.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Arial"/>
              <a:buAutoNum type="romanUcPeriod"/>
            </a:pPr>
            <a:endParaRPr sz="1000">
              <a:latin typeface="Arial"/>
              <a:cs typeface="Arial"/>
            </a:endParaRPr>
          </a:p>
          <a:p>
            <a:pPr algn="just" marL="469265" marR="889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aprobadas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previamente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estar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maestro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desarrollo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portuario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Portuaria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especifiquen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construcciones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ferroviarias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aeropuertos</a:t>
            </a:r>
            <a:r>
              <a:rPr dirty="0" sz="1000" spc="-10">
                <a:latin typeface="Arial"/>
                <a:cs typeface="Arial"/>
              </a:rPr>
              <a:t> internacionales.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466090" marR="12065" indent="-271145">
              <a:lnSpc>
                <a:spcPts val="1160"/>
              </a:lnSpc>
              <a:spcBef>
                <a:spcPts val="5"/>
              </a:spcBef>
              <a:buFont typeface="Arial"/>
              <a:buAutoNum type="romanUcPeriod" startAt="2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Adquirir,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instalar,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mantenimiento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poner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equipo:</a:t>
            </a:r>
            <a:endParaRPr sz="1000">
              <a:latin typeface="Arial"/>
              <a:cs typeface="Arial"/>
            </a:endParaRPr>
          </a:p>
          <a:p>
            <a:pPr algn="just" lvl="1" marL="733425" marR="6985" indent="-271780">
              <a:lnSpc>
                <a:spcPct val="96600"/>
              </a:lnSpc>
              <a:spcBef>
                <a:spcPts val="1090"/>
              </a:spcBef>
              <a:buFont typeface="Arial"/>
              <a:buAutoNum type="alphaLcParenR"/>
              <a:tabLst>
                <a:tab pos="735965" algn="l"/>
              </a:tabLst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rayos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“X”,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“gamma”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revisión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contenedores,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bultos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furgones,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daño,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just" lvl="1" marL="734060" marR="9525" indent="-272415">
              <a:lnSpc>
                <a:spcPct val="96000"/>
              </a:lnSpc>
              <a:spcBef>
                <a:spcPts val="1140"/>
              </a:spcBef>
              <a:buFont typeface="Arial"/>
              <a:buAutoNum type="alphaLcParenR"/>
              <a:tabLst>
                <a:tab pos="735965" algn="l"/>
              </a:tabLst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pesaje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camiones,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remolques,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furgones,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contenedores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pesaje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tara.</a:t>
            </a:r>
            <a:endParaRPr sz="1000">
              <a:latin typeface="Arial"/>
              <a:cs typeface="Arial"/>
            </a:endParaRPr>
          </a:p>
          <a:p>
            <a:pPr lvl="1" marL="735965" indent="-274320">
              <a:lnSpc>
                <a:spcPct val="100000"/>
              </a:lnSpc>
              <a:spcBef>
                <a:spcPts val="1090"/>
              </a:spcBef>
              <a:buFont typeface="Arial"/>
              <a:buAutoNum type="alphaLcParenR"/>
              <a:tabLst>
                <a:tab pos="735965" algn="l"/>
              </a:tabLst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cámaras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circuito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cerrado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video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audio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vigilancia.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187007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8255" indent="182880">
              <a:lnSpc>
                <a:spcPct val="96000"/>
              </a:lnSpc>
              <a:spcBef>
                <a:spcPts val="14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59-A.</a:t>
            </a:r>
            <a:r>
              <a:rPr dirty="0" sz="1000" spc="3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comercialización,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vez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aduanero.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0">
                <a:latin typeface="Arial"/>
                <a:cs typeface="Arial"/>
              </a:rPr>
              <a:t> aplicables.</a:t>
            </a:r>
            <a:endParaRPr sz="1000">
              <a:latin typeface="Arial"/>
              <a:cs typeface="Arial"/>
            </a:endParaRPr>
          </a:p>
          <a:p>
            <a:pPr marL="443420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59-</a:t>
            </a:r>
            <a:r>
              <a:rPr dirty="0" sz="1000" b="1">
                <a:latin typeface="Arial"/>
                <a:cs typeface="Arial"/>
              </a:rPr>
              <a:t>B.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promuevan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una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 cumplir,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 perjuicio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 obligaciones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Reglamento, 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siguientes: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335445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3354451"/>
            <a:ext cx="5355590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autorización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electrónico aduanero.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4084447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4084447"/>
            <a:ext cx="53511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periodicidad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estadística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pedimentos.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071168" y="452335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4523359"/>
            <a:ext cx="5358130" cy="5854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empleando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medio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071168" y="522439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528317" y="5224398"/>
            <a:ext cx="5351780" cy="32575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ts val="1170"/>
              </a:lnSpc>
              <a:spcBef>
                <a:spcPts val="160"/>
              </a:spcBef>
            </a:pP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Secretaría.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071168" y="5662041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528317" y="5662041"/>
            <a:ext cx="5356860" cy="120142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Utilizar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candados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evitar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candados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adquieran de 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fabricantes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utilicen en contenedores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realizado.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candado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realice.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071168" y="697725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528317" y="6977253"/>
            <a:ext cx="5351780" cy="4699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cuyo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anotar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071168" y="7561326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528317" y="7561326"/>
            <a:ext cx="535305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Declarar,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protesta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verdad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características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intervenga,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formas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071168" y="8145018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528317" y="8145018"/>
            <a:ext cx="5358130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16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Aceptar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investigaciones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determinadas.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2552826" y="8696655"/>
            <a:ext cx="2666365" cy="355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ts val="1295"/>
              </a:lnSpc>
              <a:spcBef>
                <a:spcPts val="100"/>
              </a:spcBef>
            </a:pPr>
            <a:r>
              <a:rPr dirty="0" sz="1100" b="1">
                <a:latin typeface="Arial"/>
                <a:cs typeface="Arial"/>
              </a:rPr>
              <a:t>CAPITULO</a:t>
            </a:r>
            <a:r>
              <a:rPr dirty="0" sz="1100" spc="-70" b="1">
                <a:latin typeface="Arial"/>
                <a:cs typeface="Arial"/>
              </a:rPr>
              <a:t> </a:t>
            </a:r>
            <a:r>
              <a:rPr dirty="0" sz="1100" spc="-35" b="1">
                <a:latin typeface="Arial"/>
                <a:cs typeface="Arial"/>
              </a:rPr>
              <a:t>II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</a:pPr>
            <a:r>
              <a:rPr dirty="0" sz="1100" b="1">
                <a:latin typeface="Arial"/>
                <a:cs typeface="Arial"/>
              </a:rPr>
              <a:t>Afectación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mercancías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exenciones</a:t>
            </a: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33629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43992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Capítulo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3175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SECCION</a:t>
            </a:r>
            <a:r>
              <a:rPr dirty="0" sz="1100" spc="-5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PRIMERA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70"/>
              </a:lnSpc>
            </a:pPr>
            <a:r>
              <a:rPr dirty="0" sz="1100" b="1">
                <a:latin typeface="Arial"/>
                <a:cs typeface="Arial"/>
              </a:rPr>
              <a:t>Afectación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mercancías</a:t>
            </a:r>
            <a:endParaRPr sz="1100">
              <a:latin typeface="Arial"/>
              <a:cs typeface="Arial"/>
            </a:endParaRPr>
          </a:p>
          <a:p>
            <a:pPr marL="445262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Sección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1143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5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60.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afectas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preferentemente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  <a:p>
            <a:pPr marL="12700" marR="1270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retenerlas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embargarlas,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satisfechas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créditos.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57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afectos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 nacional,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causadas 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entrada 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nacional,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empresarios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conductores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ts val="1290"/>
              </a:lnSpc>
              <a:spcBef>
                <a:spcPts val="1075"/>
              </a:spcBef>
            </a:pPr>
            <a:r>
              <a:rPr dirty="0" sz="1100" b="1">
                <a:latin typeface="Arial"/>
                <a:cs typeface="Arial"/>
              </a:rPr>
              <a:t>SECCION</a:t>
            </a:r>
            <a:r>
              <a:rPr dirty="0" sz="1100" spc="-5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SEGUNDA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70"/>
              </a:lnSpc>
            </a:pPr>
            <a:r>
              <a:rPr dirty="0" sz="1100" spc="-10" b="1">
                <a:latin typeface="Arial"/>
                <a:cs typeface="Arial"/>
              </a:rPr>
              <a:t>Exenciones</a:t>
            </a:r>
            <a:endParaRPr sz="1100">
              <a:latin typeface="Arial"/>
              <a:cs typeface="Arial"/>
            </a:endParaRPr>
          </a:p>
          <a:p>
            <a:pPr marL="445262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Sección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1333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61.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pagarán 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 nacional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mercancías: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484492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4844923"/>
            <a:ext cx="5133340" cy="4699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exentas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exportación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tratados internacionales,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defensa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pública.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542886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5428869"/>
            <a:ext cx="5133975" cy="46990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metales,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aleaciones,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constitucionales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emisión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billetes.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601256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6012561"/>
            <a:ext cx="513715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personas,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-10">
                <a:latin typeface="Arial"/>
                <a:cs typeface="Arial"/>
              </a:rPr>
              <a:t> indispensables.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6452997"/>
            <a:ext cx="5140325" cy="1054100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algn="just" marL="12700" marR="5080">
              <a:lnSpc>
                <a:spcPct val="95500"/>
              </a:lnSpc>
              <a:spcBef>
                <a:spcPts val="150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comprendidos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territorio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explotación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adquieran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usarse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consumirse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destinen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consumo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35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cumplirse,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distancia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internarse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761923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7619238"/>
            <a:ext cx="5135245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indispensables,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juicio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abastecimiento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rancho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tripulantes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combustibles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embarcaciones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matrícula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834923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8349233"/>
            <a:ext cx="513715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mantenimiento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aeronaves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aviación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leyes respectivas.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893439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8934398"/>
            <a:ext cx="303022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equipajes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viajes</a:t>
            </a:r>
            <a:r>
              <a:rPr dirty="0" sz="1000" spc="-10">
                <a:latin typeface="Arial"/>
                <a:cs typeface="Arial"/>
              </a:rPr>
              <a:t> internacionales.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514601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514601"/>
            <a:ext cx="5140325" cy="116903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715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menajes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casa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pertenecientes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nacionales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repatriados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deportados,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instrumentos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científicos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herramientas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profesionales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herramientas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obreros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artesanos,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formalidades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Reglamento.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comprendidos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</a:t>
            </a:r>
            <a:r>
              <a:rPr dirty="0" sz="1000">
                <a:latin typeface="Arial"/>
                <a:cs typeface="Arial"/>
              </a:rPr>
              <a:t>exención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tenido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actividades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industriales,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vehículos.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2799333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2799333"/>
            <a:ext cx="5140325" cy="5861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7620">
              <a:lnSpc>
                <a:spcPct val="966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habitantes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consumo,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clase,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3500754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3500754"/>
            <a:ext cx="5139690" cy="90741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donadas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fines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culturales,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enseñanza,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investigación,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salud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social,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 organismos públicos,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donativos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deducibles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cumplan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requisitos: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90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a)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patrimonio.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4523359"/>
            <a:ext cx="216662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b)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 </a:t>
            </a:r>
            <a:r>
              <a:rPr dirty="0" sz="1000" spc="-10">
                <a:latin typeface="Arial"/>
                <a:cs typeface="Arial"/>
              </a:rPr>
              <a:t>extranjero.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5422772" y="4668138"/>
            <a:ext cx="1463675" cy="1479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4931791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2145538" y="4931791"/>
            <a:ext cx="4740910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5340477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d)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2145538" y="5340477"/>
            <a:ext cx="473583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5779389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5779389"/>
            <a:ext cx="51333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didáctico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reciban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estudiantes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planteles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extranjero, </a:t>
            </a:r>
            <a:r>
              <a:rPr dirty="0" sz="1000">
                <a:latin typeface="Arial"/>
                <a:cs typeface="Arial"/>
              </a:rPr>
              <a:t>exceptuando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aparatos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armados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desarmados.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6216777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6216777"/>
            <a:ext cx="513588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remitidas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Jefes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gobiernos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municipios,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educación.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6655689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6655689"/>
            <a:ext cx="513969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fallecidos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cuyo </a:t>
            </a:r>
            <a:r>
              <a:rPr dirty="0" sz="1000">
                <a:latin typeface="Arial"/>
                <a:cs typeface="Arial"/>
              </a:rPr>
              <a:t>deceso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 ocurrido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extranjero.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231188" y="7093077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746250" y="7093077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143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obras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colecciones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museos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abiertos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público,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1231188" y="7794497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746250" y="7794497"/>
            <a:ext cx="5140325" cy="11709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salud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donativos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deducibles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renta.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patrimonio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demás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arancelarias.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opinión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señalará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reúnan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fracción.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2279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37150" cy="120142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adaptados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personas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discapacidad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donativos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deducibles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atención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personas,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suplan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disminuyan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discapacidad;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desarrollo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educativo,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profesional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social;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utilicen exclusiva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permanentemente 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fines,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cuenten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Secretaría.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683510"/>
            <a:ext cx="5139690" cy="178435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985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discapacidad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pérdida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anormalidad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estructura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función </a:t>
            </a:r>
            <a:r>
              <a:rPr dirty="0" sz="1000">
                <a:latin typeface="Arial"/>
                <a:cs typeface="Arial"/>
              </a:rPr>
              <a:t>psicológica,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fisiológica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anatómica,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sufre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ausencia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capacidad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margen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humano,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constancia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expedida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alguna </a:t>
            </a:r>
            <a:r>
              <a:rPr dirty="0" sz="1000">
                <a:latin typeface="Arial"/>
                <a:cs typeface="Arial"/>
              </a:rPr>
              <a:t>institución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salud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oficial.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adaptados,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discapacidad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podrán </a:t>
            </a:r>
            <a:r>
              <a:rPr dirty="0" sz="1000">
                <a:latin typeface="Arial"/>
                <a:cs typeface="Arial"/>
              </a:rPr>
              <a:t>importar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 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 personal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 cuatro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años.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primer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 importar hasta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cada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años.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ambos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sino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4581271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4581271"/>
            <a:ext cx="5140325" cy="131572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maquinaria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obsoleto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antigüedad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mínima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contados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realizó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desperdicios,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donados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organismos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donativos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deducibles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renta.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Además,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donatarias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arancelarias.</a:t>
            </a:r>
            <a:endParaRPr sz="1000">
              <a:latin typeface="Arial"/>
              <a:cs typeface="Arial"/>
            </a:endParaRPr>
          </a:p>
          <a:p>
            <a:pPr marL="1776095">
              <a:lnSpc>
                <a:spcPts val="894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 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 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2012,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6012561"/>
            <a:ext cx="30035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6012561"/>
            <a:ext cx="5135245" cy="120142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donadas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propósito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sean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entidades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federativas,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municipios,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demarcaciones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territoriales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lucrativos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donativos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deducibles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expresamente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donante,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atención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requerimientos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básicos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subsistencia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alimentación,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vestido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salud,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atención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requerimientos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vivienda,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educación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protección </a:t>
            </a:r>
            <a:r>
              <a:rPr dirty="0" sz="1000">
                <a:latin typeface="Arial"/>
                <a:cs typeface="Arial"/>
              </a:rPr>
              <a:t>civil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regiones 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escasos </a:t>
            </a:r>
            <a:r>
              <a:rPr dirty="0" sz="1000" spc="-10">
                <a:latin typeface="Arial"/>
                <a:cs typeface="Arial"/>
              </a:rPr>
              <a:t>recursos.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7329296"/>
            <a:ext cx="5140325" cy="160718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889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 hará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dependencia competente,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resuelva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días.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donadas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atender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emergencias,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desastres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extrema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pobreza,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resolver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cumplimiento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comunique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dependencia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resolvió </a:t>
            </a:r>
            <a:r>
              <a:rPr dirty="0" sz="1000">
                <a:latin typeface="Arial"/>
                <a:cs typeface="Arial"/>
              </a:rPr>
              <a:t>positivamente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marL="177609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 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128524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2700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especialmente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adaptados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discapacidad,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XVII,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introducidos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cumplan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 en 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 </a:t>
            </a:r>
            <a:r>
              <a:rPr dirty="0" sz="1000" spc="-10">
                <a:latin typeface="Arial"/>
                <a:cs typeface="Arial"/>
              </a:rPr>
              <a:t>general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62.-</a:t>
            </a:r>
            <a:r>
              <a:rPr dirty="0" sz="1000" spc="2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137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25-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770377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770377"/>
            <a:ext cx="51352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Autorizar,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reciprocidad,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franquicia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>
                <a:latin typeface="Arial"/>
                <a:cs typeface="Arial"/>
              </a:rPr>
              <a:t>pertenezcan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a: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3208147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2145538" y="3208147"/>
            <a:ext cx="473392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Gobiernos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extranjeros,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Gobierno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relaciones diplomáticas.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3647059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2145538" y="3647059"/>
            <a:ext cx="27470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Embajadores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3938142"/>
            <a:ext cx="5140325" cy="14636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c)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Miembros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diplomático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También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franquicia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funcionarios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permanecido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dos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desempeño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comprendidos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funcionarios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acreditados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organismos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Gobierno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participe.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5515736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5515736"/>
            <a:ext cx="513588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Determinar,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expida: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5954648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2145538" y="5954648"/>
            <a:ext cx="4740275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categoría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importarse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franquicia,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libre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0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0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20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transcurrido</a:t>
            </a:r>
            <a:r>
              <a:rPr dirty="0" sz="1000" spc="2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4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plazos correspondientes.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6684644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2145538" y="6684644"/>
            <a:ext cx="473646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franquicia,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permanecer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fronteriza.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2144014" y="7123556"/>
            <a:ext cx="4742815" cy="175323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985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internación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 </a:t>
            </a:r>
            <a:r>
              <a:rPr dirty="0" sz="1000">
                <a:latin typeface="Arial"/>
                <a:cs typeface="Arial"/>
              </a:rPr>
              <a:t>máximo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180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múltiples,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temporal,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vehículos </a:t>
            </a:r>
            <a:r>
              <a:rPr dirty="0" sz="1000">
                <a:latin typeface="Arial"/>
                <a:cs typeface="Arial"/>
              </a:rPr>
              <a:t>internados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autotransporte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carga,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turismo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conducidos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propietario,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cónyuge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hijos,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hermanos,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 otra</a:t>
            </a:r>
            <a:r>
              <a:rPr dirty="0" sz="1000" spc="-10">
                <a:latin typeface="Arial"/>
                <a:cs typeface="Arial"/>
              </a:rPr>
              <a:t> persona,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vehículo;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conducido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una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propietario.</a:t>
            </a:r>
            <a:endParaRPr sz="1000">
              <a:latin typeface="Arial"/>
              <a:cs typeface="Arial"/>
            </a:endParaRPr>
          </a:p>
          <a:p>
            <a:pPr marL="216979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23-01-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2006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680974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0795" indent="182880">
              <a:lnSpc>
                <a:spcPct val="96500"/>
              </a:lnSpc>
              <a:spcBef>
                <a:spcPts val="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63.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importadas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franquicia,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exención 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estímulo</a:t>
            </a:r>
            <a:r>
              <a:rPr dirty="0" sz="1000" spc="-10">
                <a:latin typeface="Arial"/>
                <a:cs typeface="Arial"/>
              </a:rPr>
              <a:t> fiscal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enajenadas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propósitos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motivaron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beneficio.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desvirtúen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propósitos.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marL="12700" marR="1143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adquirente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subrogado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importador.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57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 la fecha en que 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fueron introducidas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 </a:t>
            </a:r>
            <a:r>
              <a:rPr dirty="0" sz="1000" spc="-10">
                <a:latin typeface="Arial"/>
                <a:cs typeface="Arial"/>
              </a:rPr>
              <a:t>nacional, </a:t>
            </a:r>
            <a:r>
              <a:rPr dirty="0" sz="1000">
                <a:latin typeface="Arial"/>
                <a:cs typeface="Arial"/>
              </a:rPr>
              <a:t>actualizándose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17-A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enajenadas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diversas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motivaron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refiere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independientemente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imposición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correspondan.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ts val="1290"/>
              </a:lnSpc>
              <a:spcBef>
                <a:spcPts val="1080"/>
              </a:spcBef>
            </a:pPr>
            <a:r>
              <a:rPr dirty="0" sz="1100" b="1">
                <a:latin typeface="Arial"/>
                <a:cs typeface="Arial"/>
              </a:rPr>
              <a:t>SECCION</a:t>
            </a:r>
            <a:r>
              <a:rPr dirty="0" sz="1100" spc="-5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TERCERA</a:t>
            </a:r>
            <a:endParaRPr sz="1100">
              <a:latin typeface="Arial"/>
              <a:cs typeface="Arial"/>
            </a:endParaRPr>
          </a:p>
          <a:p>
            <a:pPr algn="ctr" marL="35560" marR="33020">
              <a:lnSpc>
                <a:spcPts val="1270"/>
              </a:lnSpc>
              <a:spcBef>
                <a:spcPts val="55"/>
              </a:spcBef>
            </a:pPr>
            <a:r>
              <a:rPr dirty="0" sz="1100" b="1">
                <a:latin typeface="Arial"/>
                <a:cs typeface="Arial"/>
              </a:rPr>
              <a:t>Restricciones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devolución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exención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impuesto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importación,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conforme </a:t>
            </a:r>
            <a:r>
              <a:rPr dirty="0" sz="1100" b="1">
                <a:latin typeface="Arial"/>
                <a:cs typeface="Arial"/>
              </a:rPr>
              <a:t>a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lo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previsto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los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Tratados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Libre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Comercio</a:t>
            </a:r>
            <a:endParaRPr sz="1100">
              <a:latin typeface="Arial"/>
              <a:cs typeface="Arial"/>
            </a:endParaRPr>
          </a:p>
          <a:p>
            <a:pPr marL="4452620">
              <a:lnSpc>
                <a:spcPts val="89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Sección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63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63-A.-</a:t>
            </a:r>
            <a:r>
              <a:rPr dirty="0" sz="1000" spc="3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diferimiento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devolución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aranceles,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comercio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marL="443420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2524125" marR="2517775" indent="-1270">
              <a:lnSpc>
                <a:spcPts val="1270"/>
              </a:lnSpc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III </a:t>
            </a:r>
            <a:r>
              <a:rPr dirty="0" sz="1100" b="1">
                <a:latin typeface="Arial"/>
                <a:cs typeface="Arial"/>
              </a:rPr>
              <a:t>Base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gravable</a:t>
            </a:r>
            <a:endParaRPr sz="1100">
              <a:latin typeface="Arial"/>
              <a:cs typeface="Arial"/>
            </a:endParaRPr>
          </a:p>
          <a:p>
            <a:pPr algn="ctr" marL="635">
              <a:lnSpc>
                <a:spcPts val="1290"/>
              </a:lnSpc>
              <a:spcBef>
                <a:spcPts val="1185"/>
              </a:spcBef>
            </a:pPr>
            <a:r>
              <a:rPr dirty="0" sz="1100" b="1">
                <a:latin typeface="Arial"/>
                <a:cs typeface="Arial"/>
              </a:rPr>
              <a:t>Sección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Primera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impuesto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importación</a:t>
            </a:r>
            <a:endParaRPr sz="1100">
              <a:latin typeface="Arial"/>
              <a:cs typeface="Arial"/>
            </a:endParaRPr>
          </a:p>
          <a:p>
            <a:pPr marL="12700" marR="10795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64.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gravable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gravable.</a:t>
            </a:r>
            <a:endParaRPr sz="1000">
              <a:latin typeface="Arial"/>
              <a:cs typeface="Arial"/>
            </a:endParaRPr>
          </a:p>
          <a:p>
            <a:pPr marL="12700" marR="13970" indent="182880">
              <a:lnSpc>
                <a:spcPts val="115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dispuesto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71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ct val="957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importar,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mismas,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concurran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todas las circunstancias a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67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éstas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vendan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ajustará,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65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marL="12700" marR="13970" indent="182880">
              <a:lnSpc>
                <a:spcPts val="1160"/>
              </a:lnSpc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vaya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vendedor 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éste.</a:t>
            </a:r>
            <a:endParaRPr sz="1000">
              <a:latin typeface="Arial"/>
              <a:cs typeface="Arial"/>
            </a:endParaRPr>
          </a:p>
          <a:p>
            <a:pPr marL="12700" marR="8890" indent="182880">
              <a:lnSpc>
                <a:spcPts val="115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65.</a:t>
            </a:r>
            <a:r>
              <a:rPr dirty="0" sz="1000" spc="229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comprenderá,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cargos: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829132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8291321"/>
            <a:ext cx="5135880" cy="61468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mencionan,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mercancías: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5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a)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corretaje,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compra.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33" name="object 3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8298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2145538" y="1368298"/>
            <a:ext cx="473900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costo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envases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embalajes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considere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trate.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1805686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2145538" y="1805686"/>
            <a:ext cx="4660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embalaje,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concepto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materiales.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2098293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d)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2145538" y="2098293"/>
            <a:ext cx="474281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conexos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descarga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incurra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56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2681986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2681986"/>
            <a:ext cx="5139690" cy="7645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repartido,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indirecta, 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suministrado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gratuitamente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precios </a:t>
            </a:r>
            <a:r>
              <a:rPr dirty="0" sz="1000">
                <a:latin typeface="Arial"/>
                <a:cs typeface="Arial"/>
              </a:rPr>
              <a:t>reducidos,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utilización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precio pagado: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3558667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2145538" y="3558667"/>
            <a:ext cx="473456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materiales,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piezas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análogos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3997579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2145538" y="3997579"/>
            <a:ext cx="473392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herramientas,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matrices,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moldes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análogos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utilizados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importadas.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4434967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2145538" y="4434967"/>
            <a:ext cx="42932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consumidos 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4727575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d)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2145538" y="4727575"/>
            <a:ext cx="473456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trabajos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ingeniería,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creación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perfeccionamiento,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trabajos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artísticos, </a:t>
            </a:r>
            <a:r>
              <a:rPr dirty="0" sz="1000">
                <a:latin typeface="Arial"/>
                <a:cs typeface="Arial"/>
              </a:rPr>
              <a:t>diseños,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planos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croquis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realizados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sean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importadas.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531152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5311521"/>
            <a:ext cx="5136515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regalías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licencia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valoración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indirectamente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regalías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pagado.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231188" y="6041517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746250" y="6041517"/>
            <a:ext cx="513588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cesión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utilización </a:t>
            </a:r>
            <a:r>
              <a:rPr dirty="0" sz="1000">
                <a:latin typeface="Arial"/>
                <a:cs typeface="Arial"/>
              </a:rPr>
              <a:t>ulterior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reviertan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indirectamente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 spc="-10">
                <a:latin typeface="Arial"/>
                <a:cs typeface="Arial"/>
              </a:rPr>
              <a:t>vendedor.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888288" y="6628256"/>
            <a:ext cx="5991860" cy="90741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algn="just" marL="12700" marR="5080" indent="182880">
              <a:lnSpc>
                <a:spcPct val="95500"/>
              </a:lnSpc>
              <a:spcBef>
                <a:spcPts val="150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incrementará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objetivos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10">
                <a:latin typeface="Arial"/>
                <a:cs typeface="Arial"/>
              </a:rPr>
              <a:t>cuantificables.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6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66.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comprenderá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 </a:t>
            </a:r>
            <a:r>
              <a:rPr dirty="0" sz="1000">
                <a:latin typeface="Arial"/>
                <a:cs typeface="Arial"/>
              </a:rPr>
              <a:t>conceptos,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desglosen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especifiquen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separada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pagado: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231188" y="764819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1746250" y="7648193"/>
            <a:ext cx="513588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benefician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vendedor,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ajuste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65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1231188" y="823340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1746250" y="8233409"/>
            <a:ext cx="513397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distingan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importadas: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1746250" y="8670747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2145538" y="8670747"/>
            <a:ext cx="473964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construcción,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instalación,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armado,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montaje,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mantenimiento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asistencia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técnica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importadas.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514601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2145538" y="1514601"/>
            <a:ext cx="4739640" cy="61658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conexos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descarga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incurra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I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56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244598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2145538" y="2244598"/>
            <a:ext cx="473329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nacional,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consecuencia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681986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681986"/>
            <a:ext cx="513397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vendedor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dividendos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conceptos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guarden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importadas.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888288" y="3122802"/>
            <a:ext cx="5998210" cy="1024890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algn="just" marL="12700" marR="9525" indent="182880">
              <a:lnSpc>
                <a:spcPct val="95500"/>
              </a:lnSpc>
              <a:spcBef>
                <a:spcPts val="150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distinguen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mencionan,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detallan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especifican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separadamente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comprobante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equivalente.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67.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64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concurran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circunstancias: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4259707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4259707"/>
            <a:ext cx="5133340" cy="61658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siguientes: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65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a)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impongan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exijan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4989703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2145538" y="4989703"/>
            <a:ext cx="473583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geográfico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venderse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posteriormente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5428869"/>
            <a:ext cx="5133975" cy="7626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c)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afecten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valor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mercancías.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96500"/>
              </a:lnSpc>
              <a:spcBef>
                <a:spcPts val="1135"/>
              </a:spcBef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dependan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contraprestación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pueda </a:t>
            </a:r>
            <a:r>
              <a:rPr dirty="0" sz="1000">
                <a:latin typeface="Arial"/>
                <a:cs typeface="Arial"/>
              </a:rPr>
              <a:t>determinarse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valorar.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571995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630516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6305169"/>
            <a:ext cx="5133975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revierta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indirectamente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vendedor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cesión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utilización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ulterior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efectuada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ajuste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65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231188" y="7035165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746250" y="7035165"/>
            <a:ext cx="513461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vendedor,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exista,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influido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 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transacción.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888288" y="7474077"/>
            <a:ext cx="5995035" cy="149161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 indent="1828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reúna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enunciadas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anteriores,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gravable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71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68.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050"/>
              </a:spcBef>
              <a:buFont typeface="Arial"/>
              <a:buAutoNum type="romanUcPeriod"/>
              <a:tabLst>
                <a:tab pos="870585" algn="l"/>
              </a:tabLst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ocupa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otra.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870585" algn="l"/>
              </a:tabLst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asociadas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negocios.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25565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tienen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trabajador.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1660905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1660905"/>
            <a:ext cx="5133975" cy="4699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Si una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tiene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indirectamente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posesión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</a:t>
            </a:r>
            <a:r>
              <a:rPr dirty="0" sz="1000" spc="-25">
                <a:latin typeface="Arial"/>
                <a:cs typeface="Arial"/>
              </a:rPr>
              <a:t>5%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acciones,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partes sociales,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aportaciones 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títulos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circulación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derecho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ambas.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2244598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2244598"/>
            <a:ext cx="32645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otra.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253568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2535681"/>
            <a:ext cx="4962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ambas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indirectamente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2828289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2828289"/>
            <a:ext cx="37699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juntas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indirectamente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888288" y="3121278"/>
            <a:ext cx="5993765" cy="105537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55600">
              <a:lnSpc>
                <a:spcPct val="100000"/>
              </a:lnSpc>
              <a:spcBef>
                <a:spcPts val="95"/>
              </a:spcBef>
              <a:tabLst>
                <a:tab pos="870585" algn="l"/>
              </a:tabLst>
            </a:pPr>
            <a:r>
              <a:rPr dirty="0" sz="1000" spc="-10" b="1">
                <a:latin typeface="Arial"/>
                <a:cs typeface="Arial"/>
              </a:rPr>
              <a:t>VIll.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misma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familia.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marL="12700" marR="508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69.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 venta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 vinculadas,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examinarán 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 </a:t>
            </a:r>
            <a:r>
              <a:rPr dirty="0" sz="1000" spc="-10">
                <a:latin typeface="Arial"/>
                <a:cs typeface="Arial"/>
              </a:rPr>
              <a:t>venta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aceptará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influido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precio.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marL="12700" marR="1016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influido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que: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428866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4288663"/>
            <a:ext cx="513334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ajustó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prácticas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normales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fijación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seguidas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rama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vendedor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ajusta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precios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compradores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él.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487387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4873879"/>
            <a:ext cx="5134610" cy="46990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alcanza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recuperar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costos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logra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congruente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globales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representativo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ventas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clase.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888288" y="5457825"/>
            <a:ext cx="5991225" cy="76263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 indent="182880">
              <a:lnSpc>
                <a:spcPct val="96000"/>
              </a:lnSpc>
              <a:spcBef>
                <a:spcPts val="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70.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 venta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aceptará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 de transacción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aproxima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mucho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continuación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señalan,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aproximado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haya </a:t>
            </a:r>
            <a:r>
              <a:rPr dirty="0" sz="1000">
                <a:latin typeface="Arial"/>
                <a:cs typeface="Arial"/>
              </a:rPr>
              <a:t>manifestado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81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vendedor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influyó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precio: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6334125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6334125"/>
            <a:ext cx="514159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vendedor,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territorio nacional.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231188" y="6917817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746250" y="6917817"/>
            <a:ext cx="513461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74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1231188" y="735672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746250" y="7356729"/>
            <a:ext cx="5135880" cy="32575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ts val="1170"/>
              </a:lnSpc>
              <a:spcBef>
                <a:spcPts val="16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77 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888288" y="7796021"/>
            <a:ext cx="5994400" cy="105346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635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demostradas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nivel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enumerados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65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costos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soporte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vendedor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él,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soporte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tiene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vinculación.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aproxima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mucho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otro.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5670" cy="61658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 indent="182880">
              <a:lnSpc>
                <a:spcPct val="96000"/>
              </a:lnSpc>
              <a:spcBef>
                <a:spcPts val="14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71.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gravable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 general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 pueda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determinarse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64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 derive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una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compraventa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 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determinará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métodos,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sucesivo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exclusión: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09829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098293"/>
            <a:ext cx="513651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72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253568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2535681"/>
            <a:ext cx="513397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73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297459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2974593"/>
            <a:ext cx="5139690" cy="32575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ts val="1170"/>
              </a:lnSpc>
              <a:spcBef>
                <a:spcPts val="160"/>
              </a:spcBef>
            </a:pP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unitario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74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341236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3412363"/>
            <a:ext cx="513397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reconstruido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establecido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77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888288" y="3851275"/>
            <a:ext cx="5996305" cy="52908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55600">
              <a:lnSpc>
                <a:spcPct val="100000"/>
              </a:lnSpc>
              <a:spcBef>
                <a:spcPts val="9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V.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78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métodos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lV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 invertir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importador.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72.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71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vendidas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aproximado,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vendidas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nivel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semejantes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valoración.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vendidas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nivel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diferente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diferentes,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ajustado,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cuenta 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diferencias atribuibles 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nivel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 ajustes,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realicen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comprobados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razonables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exactos, tanto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 suponen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aumento,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disminución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valor.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 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dispone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mercancías </a:t>
            </a:r>
            <a:r>
              <a:rPr dirty="0" sz="1000">
                <a:latin typeface="Arial"/>
                <a:cs typeface="Arial"/>
              </a:rPr>
              <a:t>idénticas,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bajo.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100"/>
              </a:lnSpc>
              <a:spcBef>
                <a:spcPts val="1110"/>
              </a:spcBef>
            </a:pP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ajuste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dicho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diferencias apreciables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costos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gastos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referencia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65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consideradas,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distancia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forma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producidas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incluidas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calidad,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marca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prestigio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pequeñas diferencias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aspecto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impedirán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idénticas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todo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ajusten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incorporados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contengan,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65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ajustes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señalan,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tales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748157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734060" marR="8890" indent="-272415">
              <a:lnSpc>
                <a:spcPct val="96000"/>
              </a:lnSpc>
              <a:spcBef>
                <a:spcPts val="145"/>
              </a:spcBef>
              <a:buFont typeface="Arial"/>
              <a:buAutoNum type="alphaLcParenR" startAt="4"/>
              <a:tabLst>
                <a:tab pos="735965" algn="l"/>
              </a:tabLst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energía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eléctrica,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telecomunicaciones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ininterrumpida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informático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conformidad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general.</a:t>
            </a:r>
            <a:endParaRPr sz="1000">
              <a:latin typeface="Arial"/>
              <a:cs typeface="Arial"/>
            </a:endParaRPr>
          </a:p>
          <a:p>
            <a:pPr algn="just" marL="741045" marR="12065" indent="-271780">
              <a:lnSpc>
                <a:spcPct val="96500"/>
              </a:lnSpc>
              <a:spcBef>
                <a:spcPts val="1130"/>
              </a:spcBef>
              <a:buFont typeface="Arial"/>
              <a:buAutoNum type="alphaLcParenR" startAt="4"/>
              <a:tabLst>
                <a:tab pos="743585" algn="l"/>
              </a:tabLst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personas,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control,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previamente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aduaneras.</a:t>
            </a:r>
            <a:endParaRPr sz="1000">
              <a:latin typeface="Arial"/>
              <a:cs typeface="Arial"/>
            </a:endParaRPr>
          </a:p>
          <a:p>
            <a:pPr algn="r" marL="4462780" marR="5080" indent="55880">
              <a:lnSpc>
                <a:spcPts val="91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 5o.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las multas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actualizará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actualización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correspondiente.</a:t>
            </a:r>
            <a:endParaRPr sz="1000">
              <a:latin typeface="Arial"/>
              <a:cs typeface="Arial"/>
            </a:endParaRPr>
          </a:p>
          <a:p>
            <a:pPr algn="r" marL="3937000" marR="5080" indent="535940">
              <a:lnSpc>
                <a:spcPts val="919"/>
              </a:lnSpc>
              <a:spcBef>
                <a:spcPts val="1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6o.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obliguen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sistema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exija,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empleando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firma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además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medios </a:t>
            </a:r>
            <a:r>
              <a:rPr dirty="0" sz="1000">
                <a:latin typeface="Arial"/>
                <a:cs typeface="Arial"/>
              </a:rPr>
              <a:t>distintos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digital.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señalará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certificado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otro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producirá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autógrafa.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certificados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tramitarse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digital,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-10">
                <a:latin typeface="Arial"/>
                <a:cs typeface="Arial"/>
              </a:rPr>
              <a:t> generará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presumirá,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contrario,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recibo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mencionado.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recibido en el sistema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pleno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legal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probatorio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expediente electrónico,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Federación,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contabilidad,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debiéndose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poner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requiera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competencia,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cotejo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compulsa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relacionada.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discrepancia,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recibido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expediente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prevalecerá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primera,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contrario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aportar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6126"/>
            <a:ext cx="5998210" cy="61664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algn="just" marL="12700" marR="6985" indent="182880">
              <a:lnSpc>
                <a:spcPct val="95500"/>
              </a:lnSpc>
              <a:spcBef>
                <a:spcPts val="150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incluyan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también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modificaciones.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73.</a:t>
            </a:r>
            <a:r>
              <a:rPr dirty="0" sz="1000" spc="13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71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vendidas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aproximado,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vendidas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nivel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semejantes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valoración.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vendidas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nivel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diferentes,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ajustado,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atribuibles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nivel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ajustes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realicen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claramente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razonables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exactos,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si </a:t>
            </a:r>
            <a:r>
              <a:rPr dirty="0" sz="1000">
                <a:latin typeface="Arial"/>
                <a:cs typeface="Arial"/>
              </a:rPr>
              <a:t>suponen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aumento,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disminución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valor.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97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dispone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-10">
                <a:latin typeface="Arial"/>
                <a:cs typeface="Arial"/>
              </a:rPr>
              <a:t> bajo.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ajuste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diferencias apreciables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costos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gastos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referencia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65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importadas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consideradas,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distancia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transporte.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000"/>
              </a:lnSpc>
              <a:spcBef>
                <a:spcPts val="1120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producidas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composición </a:t>
            </a:r>
            <a:r>
              <a:rPr dirty="0" sz="1000">
                <a:latin typeface="Arial"/>
                <a:cs typeface="Arial"/>
              </a:rPr>
              <a:t>semejantes,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comercialmente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intercambiables.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habrá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considerarse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factores,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calidad, </a:t>
            </a:r>
            <a:r>
              <a:rPr dirty="0" sz="1000">
                <a:latin typeface="Arial"/>
                <a:cs typeface="Arial"/>
              </a:rPr>
              <a:t>prestigio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incorporados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contengan,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65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ajustes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incluyan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también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modificaciones.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70"/>
              </a:lnSpc>
              <a:spcBef>
                <a:spcPts val="113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74.</a:t>
            </a:r>
            <a:r>
              <a:rPr dirty="0" sz="1000" spc="2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unitario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términos: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7794497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7794497"/>
            <a:ext cx="5139690" cy="120142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importadas,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basará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unitario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importadas,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aproximado,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vinculadas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vendedores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deducciones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 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75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35880" cy="120142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unitario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venda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vendedores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teniendo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añadido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deducciones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75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transcurridos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noventa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2683510"/>
            <a:ext cx="5994400" cy="149161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762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unitario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vinculadas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vendedores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nivel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ventas.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7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tomarse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ninguna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comprador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suministrado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indirectamente,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gratuito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reducido,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los mencionados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65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Ley,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estuviera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exportación.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75.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74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restarán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conceptos: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4288663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4288663"/>
            <a:ext cx="513715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comisiones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convenidas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usualmente,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suplementos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habitualmente,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ventas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clase.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487387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4873879"/>
            <a:ext cx="5134610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habituales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conexos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carga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descarga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incurra 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 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mercancías,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realicen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posterioridad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56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concepto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anterior.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560412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IlI.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5604129"/>
            <a:ext cx="514032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635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888288" y="6158865"/>
            <a:ext cx="5995035" cy="909319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 indent="182880">
              <a:lnSpc>
                <a:spcPct val="96500"/>
              </a:lnSpc>
              <a:spcBef>
                <a:spcPts val="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76.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70,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72,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73,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74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momento </a:t>
            </a:r>
            <a:r>
              <a:rPr dirty="0" sz="1000">
                <a:latin typeface="Arial"/>
                <a:cs typeface="Arial"/>
              </a:rPr>
              <a:t>aproximado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noventa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 anteriores 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posteriores 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valoración.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77.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reconstruido,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 elementos: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7181468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7181468"/>
            <a:ext cx="5138420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costo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fabricación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producir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contabilidad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productor,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contabilidad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mantenga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principios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contabilidad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generalmente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aceptados,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producción.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7913369"/>
            <a:ext cx="47859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costo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8204454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2145538" y="8204454"/>
            <a:ext cx="473329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costo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65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8641842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2145538" y="8641842"/>
            <a:ext cx="47396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repartido,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65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2145538" y="1369822"/>
            <a:ext cx="473456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suministrado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utilización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importadas.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805686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2145538" y="1805686"/>
            <a:ext cx="473583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repartido,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trabajos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d),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65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corran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 spc="-10">
                <a:latin typeface="Arial"/>
                <a:cs typeface="Arial"/>
              </a:rPr>
              <a:t>productor.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239090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2390901"/>
            <a:ext cx="5136515" cy="6165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global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concepto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normalmente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clase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productores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10">
                <a:latin typeface="Arial"/>
                <a:cs typeface="Arial"/>
              </a:rPr>
              <a:t> nacional.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3122802"/>
            <a:ext cx="5998210" cy="5958840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algn="just" marL="870585" marR="8255">
              <a:lnSpc>
                <a:spcPct val="95500"/>
              </a:lnSpc>
              <a:spcBef>
                <a:spcPts val="15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comprender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costos </a:t>
            </a:r>
            <a:r>
              <a:rPr dirty="0" sz="1000">
                <a:latin typeface="Arial"/>
                <a:cs typeface="Arial"/>
              </a:rPr>
              <a:t>directos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indirectos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anterior.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090"/>
              </a:spcBef>
              <a:tabLst>
                <a:tab pos="870585" algn="l"/>
              </a:tabLst>
            </a:pPr>
            <a:r>
              <a:rPr dirty="0" sz="1000" spc="-20" b="1">
                <a:latin typeface="Arial"/>
                <a:cs typeface="Arial"/>
              </a:rPr>
              <a:t>III.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gastos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d), 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 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65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clase,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pertenecientes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grupo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gama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producidas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rama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producción </a:t>
            </a:r>
            <a:r>
              <a:rPr dirty="0" sz="1000">
                <a:latin typeface="Arial"/>
                <a:cs typeface="Arial"/>
              </a:rPr>
              <a:t>determinada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mismas.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600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78.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arreglo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métodos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64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71,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aplicando 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métodos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dichos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 sucesivo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exclusión,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flexibilidad,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razonables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compatibles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principios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disposiciones </a:t>
            </a:r>
            <a:r>
              <a:rPr dirty="0" sz="1000">
                <a:latin typeface="Arial"/>
                <a:cs typeface="Arial"/>
              </a:rPr>
              <a:t>legales,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disponibles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comprobatoria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comprobatoria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alterada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usadas,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rechazar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valor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cotización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avalúo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usados,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64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gravable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aplicar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 valor de 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nuevo,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 equivalentes,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modelo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disminución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30%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inmediato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sumando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disminución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10%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subsecuente,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exceda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80%.</a:t>
            </a:r>
            <a:endParaRPr sz="1000">
              <a:latin typeface="Arial"/>
              <a:cs typeface="Arial"/>
            </a:endParaRPr>
          </a:p>
          <a:p>
            <a:pPr marL="44627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02-02-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ct val="961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29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78-A.</a:t>
            </a:r>
            <a:r>
              <a:rPr dirty="0" sz="1000" spc="229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150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153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rechazar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métodos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Sección,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0">
                <a:latin typeface="Arial"/>
                <a:cs typeface="Arial"/>
              </a:rPr>
              <a:t> siguientes: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469265" indent="-274320">
              <a:lnSpc>
                <a:spcPct val="100000"/>
              </a:lnSpc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 ha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incurrido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irregularidades: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Arial"/>
              <a:buAutoNum type="romanUcPeriod"/>
            </a:pPr>
            <a:endParaRPr sz="1000">
              <a:latin typeface="Arial"/>
              <a:cs typeface="Arial"/>
            </a:endParaRPr>
          </a:p>
          <a:p>
            <a:pPr lvl="1" marL="743585" marR="6985" indent="-274320">
              <a:lnSpc>
                <a:spcPts val="1160"/>
              </a:lnSpc>
              <a:buFont typeface="Arial"/>
              <a:buAutoNum type="alphaLcParenR"/>
              <a:tabLst>
                <a:tab pos="743585" algn="l"/>
              </a:tabLst>
            </a:pPr>
            <a:r>
              <a:rPr dirty="0" sz="1000">
                <a:latin typeface="Arial"/>
                <a:cs typeface="Arial"/>
              </a:rPr>
              <a:t>No lleve contabilidad,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 conserve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 ponga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contabilidad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operaciones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  <a:p>
            <a:pPr lvl="1" marL="743585" indent="-274320">
              <a:lnSpc>
                <a:spcPct val="100000"/>
              </a:lnSpc>
              <a:spcBef>
                <a:spcPts val="1050"/>
              </a:spcBef>
              <a:buFont typeface="Arial"/>
              <a:buAutoNum type="alphaLcParenR"/>
              <a:tabLst>
                <a:tab pos="743585" algn="l"/>
              </a:tabLst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oponga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071168" y="1514601"/>
            <a:ext cx="5812155" cy="251587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560705" indent="-274320">
              <a:lnSpc>
                <a:spcPct val="100000"/>
              </a:lnSpc>
              <a:spcBef>
                <a:spcPts val="95"/>
              </a:spcBef>
              <a:buFont typeface="Arial"/>
              <a:buAutoNum type="alphaLcParenR" startAt="3"/>
              <a:tabLst>
                <a:tab pos="560705" algn="l"/>
              </a:tabLst>
            </a:pPr>
            <a:r>
              <a:rPr dirty="0" sz="1000">
                <a:latin typeface="Arial"/>
                <a:cs typeface="Arial"/>
              </a:rPr>
              <a:t>Omita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altere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  <a:p>
            <a:pPr algn="just" marL="558800" marR="5080" indent="-272415">
              <a:lnSpc>
                <a:spcPct val="96300"/>
              </a:lnSpc>
              <a:spcBef>
                <a:spcPts val="1135"/>
              </a:spcBef>
              <a:buFont typeface="Arial"/>
              <a:buAutoNum type="alphaLcParenR" startAt="3"/>
              <a:tabLst>
                <a:tab pos="560705" algn="l"/>
              </a:tabLst>
            </a:pPr>
            <a:r>
              <a:rPr dirty="0" sz="1000">
                <a:latin typeface="Arial"/>
                <a:cs typeface="Arial"/>
              </a:rPr>
              <a:t>Omita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ejercicio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transcurrido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venció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declaración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trate.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buFont typeface="Arial"/>
              <a:buAutoNum type="alphaLcParenR" startAt="3"/>
            </a:pPr>
            <a:endParaRPr sz="1000">
              <a:latin typeface="Arial"/>
              <a:cs typeface="Arial"/>
            </a:endParaRPr>
          </a:p>
          <a:p>
            <a:pPr algn="just" marL="558165" marR="10160" indent="-271780">
              <a:lnSpc>
                <a:spcPts val="1160"/>
              </a:lnSpc>
              <a:spcBef>
                <a:spcPts val="5"/>
              </a:spcBef>
              <a:buFont typeface="Arial"/>
              <a:buAutoNum type="alphaLcParenR" startAt="3"/>
              <a:tabLst>
                <a:tab pos="560705" algn="l"/>
              </a:tabLst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adviertan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contabilidad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imposibiliten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  <a:p>
            <a:pPr algn="just" marL="557530" marR="6985" indent="-271145">
              <a:lnSpc>
                <a:spcPct val="96600"/>
              </a:lnSpc>
              <a:spcBef>
                <a:spcPts val="1105"/>
              </a:spcBef>
              <a:buFont typeface="Arial"/>
              <a:buAutoNum type="alphaLcParenR" startAt="3"/>
              <a:tabLst>
                <a:tab pos="560705" algn="l"/>
              </a:tabLst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requerimientos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conforme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requerimiento.</a:t>
            </a:r>
            <a:endParaRPr sz="1000">
              <a:latin typeface="Arial"/>
              <a:cs typeface="Arial"/>
            </a:endParaRPr>
          </a:p>
          <a:p>
            <a:pPr algn="just" marL="286385" marR="7620" indent="-274320">
              <a:lnSpc>
                <a:spcPct val="96500"/>
              </a:lnSpc>
              <a:spcBef>
                <a:spcPts val="1120"/>
              </a:spcBef>
            </a:pPr>
            <a:r>
              <a:rPr dirty="0" sz="1000" b="1">
                <a:latin typeface="Arial"/>
                <a:cs typeface="Arial"/>
              </a:rPr>
              <a:t>II.</a:t>
            </a:r>
            <a:r>
              <a:rPr dirty="0" sz="1000" spc="370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inexactos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10">
                <a:latin typeface="Arial"/>
                <a:cs typeface="Arial"/>
              </a:rPr>
              <a:t>Sección.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414388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4143883"/>
            <a:ext cx="553402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vinculadas,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vinculación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afectó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 demuestre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 </a:t>
            </a:r>
            <a:r>
              <a:rPr dirty="0" sz="1000" spc="-10">
                <a:latin typeface="Arial"/>
                <a:cs typeface="Arial"/>
              </a:rPr>
              <a:t>circunstancia.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4581271"/>
            <a:ext cx="5998210" cy="44729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469265" marR="5080" indent="-274320">
              <a:lnSpc>
                <a:spcPct val="96000"/>
              </a:lnSpc>
              <a:spcBef>
                <a:spcPts val="140"/>
              </a:spcBef>
            </a:pPr>
            <a:r>
              <a:rPr dirty="0" sz="1000" b="1">
                <a:latin typeface="Arial"/>
                <a:cs typeface="Arial"/>
              </a:rPr>
              <a:t>IV.</a:t>
            </a:r>
            <a:r>
              <a:rPr dirty="0" sz="1000" spc="175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social,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proveedor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consolidado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37-</a:t>
            </a:r>
            <a:r>
              <a:rPr dirty="0" sz="1000">
                <a:latin typeface="Arial"/>
                <a:cs typeface="Arial"/>
              </a:rPr>
              <a:t>A,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59-A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>
                <a:latin typeface="Arial"/>
                <a:cs typeface="Arial"/>
              </a:rPr>
              <a:t>considerando,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inexistentes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localizar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proveedor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proveedor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supuesto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localizado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inexistente.</a:t>
            </a:r>
            <a:endParaRPr sz="1000">
              <a:latin typeface="Arial"/>
              <a:cs typeface="Arial"/>
            </a:endParaRPr>
          </a:p>
          <a:p>
            <a:pPr marL="4396105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rechazo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también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procedente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encuentren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pago.</a:t>
            </a:r>
            <a:endParaRPr sz="1000">
              <a:latin typeface="Arial"/>
              <a:cs typeface="Arial"/>
            </a:endParaRPr>
          </a:p>
          <a:p>
            <a:pPr marL="4446270">
              <a:lnSpc>
                <a:spcPts val="86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marL="4434205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78-</a:t>
            </a:r>
            <a:r>
              <a:rPr dirty="0" sz="1000" b="1">
                <a:latin typeface="Arial"/>
                <a:cs typeface="Arial"/>
              </a:rPr>
              <a:t>B.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formular consulta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autoridades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 sobre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método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elementos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mercancías.</a:t>
            </a: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resolución.</a:t>
            </a: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ct val="957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promovente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adicional.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cumplirse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requerimiento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presentada.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7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sin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resolvió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negativamente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e </a:t>
            </a:r>
            <a:r>
              <a:rPr dirty="0" sz="1000">
                <a:latin typeface="Arial"/>
                <a:cs typeface="Arial"/>
              </a:rPr>
              <a:t>interponer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defensa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mientras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resolución,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esperar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dicte.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774001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270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resolver,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comenzará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correr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cumplido.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posterioridad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notificación,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fundamentos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basado,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revocada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modificada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falsamente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haya </a:t>
            </a:r>
            <a:r>
              <a:rPr dirty="0" sz="1000">
                <a:latin typeface="Arial"/>
                <a:cs typeface="Arial"/>
              </a:rPr>
              <a:t>basado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resolución.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1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obstante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método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ejercicio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 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operaciones.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</a:t>
            </a:r>
            <a:r>
              <a:rPr dirty="0" sz="1000" b="1">
                <a:latin typeface="Arial"/>
                <a:cs typeface="Arial"/>
              </a:rPr>
              <a:t>R</a:t>
            </a:r>
            <a:r>
              <a:rPr dirty="0" sz="1000" b="1">
                <a:latin typeface="Arial"/>
                <a:cs typeface="Arial"/>
              </a:rPr>
              <a:t>TICULO</a:t>
            </a:r>
            <a:r>
              <a:rPr dirty="0" sz="1000" spc="32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78-</a:t>
            </a:r>
            <a:r>
              <a:rPr dirty="0" sz="1000" b="1">
                <a:latin typeface="Arial"/>
                <a:cs typeface="Arial"/>
              </a:rPr>
              <a:t>C.</a:t>
            </a:r>
            <a:r>
              <a:rPr dirty="0" sz="1000" spc="3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conozcan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expedientes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disponible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clase,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aquéllos </a:t>
            </a:r>
            <a:r>
              <a:rPr dirty="0" sz="1000">
                <a:latin typeface="Arial"/>
                <a:cs typeface="Arial"/>
              </a:rPr>
              <a:t>proporcionados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motivar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151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fracción </a:t>
            </a:r>
            <a:r>
              <a:rPr dirty="0" sz="1000">
                <a:latin typeface="Arial"/>
                <a:cs typeface="Arial"/>
              </a:rPr>
              <a:t>VII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identidad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idénticas,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clase,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resolución,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confidencial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dichas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revelada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tribunales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impugne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obstante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dos </a:t>
            </a:r>
            <a:r>
              <a:rPr dirty="0" sz="1000">
                <a:latin typeface="Arial"/>
                <a:cs typeface="Arial"/>
              </a:rPr>
              <a:t>representantes,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confidencial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proporcionada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terceros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 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 en aduana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importaciones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de la </a:t>
            </a:r>
            <a:r>
              <a:rPr dirty="0" sz="1000" spc="-10">
                <a:latin typeface="Arial"/>
                <a:cs typeface="Arial"/>
              </a:rPr>
              <a:t>misma </a:t>
            </a:r>
            <a:r>
              <a:rPr dirty="0" sz="1000">
                <a:latin typeface="Arial"/>
                <a:cs typeface="Arial"/>
              </a:rPr>
              <a:t>especie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clase,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46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48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635">
              <a:lnSpc>
                <a:spcPts val="1295"/>
              </a:lnSpc>
            </a:pPr>
            <a:r>
              <a:rPr dirty="0" sz="1100" b="1">
                <a:latin typeface="Arial"/>
                <a:cs typeface="Arial"/>
              </a:rPr>
              <a:t>Sección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Segunda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</a:pP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impuesto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general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exportación</a:t>
            </a:r>
            <a:endParaRPr sz="1100">
              <a:latin typeface="Arial"/>
              <a:cs typeface="Arial"/>
            </a:endParaRPr>
          </a:p>
          <a:p>
            <a:pPr algn="just" marL="12700" marR="8255" indent="182880">
              <a:lnSpc>
                <a:spcPct val="96000"/>
              </a:lnSpc>
              <a:spcBef>
                <a:spcPts val="115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79.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gravable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lugar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 consignarse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 digital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</a:t>
            </a:r>
            <a:r>
              <a:rPr dirty="0" sz="1000" spc="-10">
                <a:latin typeface="Arial"/>
                <a:cs typeface="Arial"/>
              </a:rPr>
              <a:t>documento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defecto,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fletes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seguros.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suponer 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consignados </a:t>
            </a:r>
            <a:r>
              <a:rPr dirty="0" sz="1000">
                <a:latin typeface="Arial"/>
                <a:cs typeface="Arial"/>
              </a:rPr>
              <a:t>en el comprobante fiscal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digitales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que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59-A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constituyen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valores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harán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conducente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imposición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procedan.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2268220" marR="2263140" indent="1270">
              <a:lnSpc>
                <a:spcPts val="1260"/>
              </a:lnSpc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IV </a:t>
            </a:r>
            <a:r>
              <a:rPr dirty="0" sz="1100" b="1">
                <a:latin typeface="Arial"/>
                <a:cs typeface="Arial"/>
              </a:rPr>
              <a:t>Determinación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spc="-20" b="1">
                <a:latin typeface="Arial"/>
                <a:cs typeface="Arial"/>
              </a:rPr>
              <a:t>pago</a:t>
            </a: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4601"/>
            <a:ext cx="5998210" cy="160845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0795" indent="182880">
              <a:lnSpc>
                <a:spcPct val="96000"/>
              </a:lnSpc>
              <a:spcBef>
                <a:spcPts val="14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80.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gravable </a:t>
            </a:r>
            <a:r>
              <a:rPr dirty="0" sz="1000">
                <a:latin typeface="Arial"/>
                <a:cs typeface="Arial"/>
              </a:rPr>
              <a:t>determinada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Secciones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Título, </a:t>
            </a:r>
            <a:r>
              <a:rPr dirty="0" sz="1000">
                <a:latin typeface="Arial"/>
                <a:cs typeface="Arial"/>
              </a:rPr>
              <a:t>respectivamente,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mercancías.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600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81.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aduanales,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actúen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aquéllos,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manifestarán,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protesta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decir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verdad,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ct val="100000"/>
              </a:lnSpc>
              <a:tabLst>
                <a:tab pos="65214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descripción,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origen.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3237102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3237102"/>
            <a:ext cx="535305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Su valor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método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existencia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vinculaciones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68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valor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382231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3822319"/>
            <a:ext cx="5358130" cy="2927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75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 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071168" y="423075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4230751"/>
            <a:ext cx="5358130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889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compensatorias.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888288" y="4785486"/>
            <a:ext cx="5998210" cy="429768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just" marL="12700" marR="1016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82.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exportaciones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postal.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333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5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1998: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segundo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 indent="182880">
              <a:lnSpc>
                <a:spcPct val="96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83.</a:t>
            </a:r>
            <a:r>
              <a:rPr dirty="0" sz="1000" spc="1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selección </a:t>
            </a:r>
            <a:r>
              <a:rPr dirty="0" sz="1000">
                <a:latin typeface="Arial"/>
                <a:cs typeface="Arial"/>
              </a:rPr>
              <a:t>automatizado.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exime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materia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59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depositen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tardar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dentro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tráfico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contrario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causarán </a:t>
            </a:r>
            <a:r>
              <a:rPr dirty="0" sz="1000">
                <a:latin typeface="Arial"/>
                <a:cs typeface="Arial"/>
              </a:rPr>
              <a:t>recargos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venza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actualizarán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17-A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 56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paguen.</a:t>
            </a: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ct val="958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56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anteriores.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gravables,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tipos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estimados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prohibiciones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rijan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845" cy="7684134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952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realice.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efectúan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ferrocarril,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días.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84.</a:t>
            </a:r>
            <a:r>
              <a:rPr dirty="0" sz="1000" spc="13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tuberías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cables,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 </a:t>
            </a:r>
            <a:r>
              <a:rPr dirty="0" sz="1000">
                <a:latin typeface="Arial"/>
                <a:cs typeface="Arial"/>
              </a:rPr>
              <a:t>transmitir,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tardar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calendario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acorde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36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61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84-A.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garantizar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financiero 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pudieran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86-A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 </a:t>
            </a:r>
            <a:r>
              <a:rPr dirty="0" sz="1000">
                <a:latin typeface="Arial"/>
                <a:cs typeface="Arial"/>
              </a:rPr>
              <a:t>determinados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ts val="118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85.-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 Derogado 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86.-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optar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agregado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efectuando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depósito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instituciones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bolsa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autorizadas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vayan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depósito,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prorrogable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institución de </a:t>
            </a:r>
            <a:r>
              <a:rPr dirty="0" sz="1000" spc="-10">
                <a:latin typeface="Arial"/>
                <a:cs typeface="Arial"/>
              </a:rPr>
              <a:t>crédito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bolsa,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vencimiento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año.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9525" indent="182880">
              <a:lnSpc>
                <a:spcPct val="959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ejerzan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opción,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hubieran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refiere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caso,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recuperar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cuentas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rendimientos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generen,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permaneció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34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35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Impuesto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Renta.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porcientos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mencionados,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3,650.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vaya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bolsa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transfiera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vayan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exportadas,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 spc="-10">
                <a:latin typeface="Arial"/>
                <a:cs typeface="Arial"/>
              </a:rPr>
              <a:t>rendimientos.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86-A.</a:t>
            </a:r>
            <a:r>
              <a:rPr dirty="0" sz="1000" spc="1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garantizar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garantía,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quienes: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469265" marR="5080" indent="-27432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I.</a:t>
            </a:r>
            <a:r>
              <a:rPr dirty="0" sz="1000" spc="495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inferior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compensatorias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 declarado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estimado.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6632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469265" marR="889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ejercicio de sus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comprobación,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</a:t>
            </a:r>
            <a:r>
              <a:rPr dirty="0" sz="1000" spc="-20">
                <a:latin typeface="Arial"/>
                <a:cs typeface="Arial"/>
              </a:rPr>
              <a:t>cuyo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ampliará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definitiva,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determinen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-10">
                <a:latin typeface="Arial"/>
                <a:cs typeface="Arial"/>
              </a:rPr>
              <a:t> general.</a:t>
            </a:r>
            <a:endParaRPr sz="1000">
              <a:latin typeface="Arial"/>
              <a:cs typeface="Arial"/>
            </a:endParaRPr>
          </a:p>
          <a:p>
            <a:pPr algn="just" marL="469265" marR="6985" indent="-274320">
              <a:lnSpc>
                <a:spcPct val="96000"/>
              </a:lnSpc>
              <a:spcBef>
                <a:spcPts val="1110"/>
              </a:spcBef>
            </a:pPr>
            <a:r>
              <a:rPr dirty="0" sz="1000" b="1">
                <a:latin typeface="Arial"/>
                <a:cs typeface="Arial"/>
              </a:rPr>
              <a:t>II.</a:t>
            </a:r>
            <a:r>
              <a:rPr dirty="0" sz="1000" spc="360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provisionalmente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tomando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transacción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72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73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programas</a:t>
            </a:r>
            <a:r>
              <a:rPr dirty="0" sz="1000" spc="-10">
                <a:latin typeface="Arial"/>
                <a:cs typeface="Arial"/>
              </a:rPr>
              <a:t> respectivos.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469265" marR="762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paguen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compensatorias.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469265" marR="635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recuperar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depositadas,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rendimientos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autorice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cancelación.</a:t>
            </a:r>
            <a:endParaRPr sz="1000">
              <a:latin typeface="Arial"/>
              <a:cs typeface="Arial"/>
            </a:endParaRPr>
          </a:p>
          <a:p>
            <a:pPr marL="12700" marR="1333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garantizar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1206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87.</a:t>
            </a:r>
            <a:r>
              <a:rPr dirty="0" sz="1000" spc="2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instituciones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bolsa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operar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cuentas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obligaciones:</a:t>
            </a:r>
            <a:endParaRPr sz="1000">
              <a:latin typeface="Arial"/>
              <a:cs typeface="Arial"/>
            </a:endParaRPr>
          </a:p>
          <a:p>
            <a:pPr algn="just" marL="465455" marR="8890" indent="-270510">
              <a:lnSpc>
                <a:spcPct val="96200"/>
              </a:lnSpc>
              <a:spcBef>
                <a:spcPts val="1100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semestral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manifiesten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usuarios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transferidas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julio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calendario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enero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semestre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just" marL="466090" marR="10160" indent="-271145">
              <a:lnSpc>
                <a:spcPct val="96400"/>
              </a:lnSpc>
              <a:spcBef>
                <a:spcPts val="112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Transferir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depositados,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rendimientos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Tesorería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va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 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 hábiles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 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venzan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85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811606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8116061"/>
            <a:ext cx="5541010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889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Transferir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depositados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rendimientos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Tesorería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crédito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determinado,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86-A 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8818574"/>
            <a:ext cx="599122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incumplimiento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institución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bolsa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cubrir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concepto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resarcimiento,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monto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845" cy="765492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762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depositados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rendimientos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generados,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artículo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17-A 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 Fiscal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adicionado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recargos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pagarían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21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Código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debió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ct val="959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88.</a:t>
            </a:r>
            <a:r>
              <a:rPr dirty="0" sz="1000" spc="3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optar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equipaje,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procedimiento </a:t>
            </a:r>
            <a:r>
              <a:rPr dirty="0" sz="1000">
                <a:latin typeface="Arial"/>
                <a:cs typeface="Arial"/>
              </a:rPr>
              <a:t>simplificado,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factor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aprobada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dicha </a:t>
            </a:r>
            <a:r>
              <a:rPr dirty="0" sz="1000">
                <a:latin typeface="Arial"/>
                <a:cs typeface="Arial"/>
              </a:rPr>
              <a:t>dependencia.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factor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calculará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tasa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Agregado;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tarifas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gravables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mencionadas.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7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No 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estén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Secretaría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antes </a:t>
            </a:r>
            <a:r>
              <a:rPr dirty="0" sz="1000">
                <a:latin typeface="Arial"/>
                <a:cs typeface="Arial"/>
              </a:rPr>
              <a:t>citadas,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distintas.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accionar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automatizado.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rebase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IX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160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optar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citadas,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correspondiente.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necesario </a:t>
            </a:r>
            <a:r>
              <a:rPr dirty="0" sz="1000">
                <a:latin typeface="Arial"/>
                <a:cs typeface="Arial"/>
              </a:rPr>
              <a:t>clasificar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arancelariamente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deducibles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 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 sobre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Renta, cuando gocen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franquicia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simplificado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artículo.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Tampoco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deducibles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exportaciones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mensajería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simplificado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Secretaría.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ts val="116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89.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rectificación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pedimento.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33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 rectificar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veces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sea </a:t>
            </a:r>
            <a:r>
              <a:rPr dirty="0" sz="1000">
                <a:latin typeface="Arial"/>
                <a:cs typeface="Arial"/>
              </a:rPr>
              <a:t>necesario,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automatizado.</a:t>
            </a: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activado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rectificación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practicarse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reconocimiento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rectificación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concluyan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encontrado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457327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397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asentados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825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impondrán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rectificación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efectué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espontánea.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rectificación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prejuzga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veracidad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2252980" marR="2244725" indent="-635">
              <a:lnSpc>
                <a:spcPts val="1270"/>
              </a:lnSpc>
            </a:pPr>
            <a:r>
              <a:rPr dirty="0" sz="1100" b="1">
                <a:latin typeface="Arial"/>
                <a:cs typeface="Arial"/>
              </a:rPr>
              <a:t>Título</a:t>
            </a:r>
            <a:r>
              <a:rPr dirty="0" sz="1100" spc="-10" b="1">
                <a:latin typeface="Arial"/>
                <a:cs typeface="Arial"/>
              </a:rPr>
              <a:t> Cuarto </a:t>
            </a:r>
            <a:r>
              <a:rPr dirty="0" sz="1100" b="1">
                <a:latin typeface="Arial"/>
                <a:cs typeface="Arial"/>
              </a:rPr>
              <a:t>Regímenes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aduaneros</a:t>
            </a: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Arial"/>
              <a:cs typeface="Arial"/>
            </a:endParaRPr>
          </a:p>
          <a:p>
            <a:pPr algn="ctr" marL="2198370" marR="2193290" indent="1905">
              <a:lnSpc>
                <a:spcPts val="1260"/>
              </a:lnSpc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50" b="1">
                <a:latin typeface="Arial"/>
                <a:cs typeface="Arial"/>
              </a:rPr>
              <a:t>I</a:t>
            </a:r>
            <a:r>
              <a:rPr dirty="0" sz="1100" spc="50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-5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comunes</a:t>
            </a:r>
            <a:endParaRPr sz="1100">
              <a:latin typeface="Arial"/>
              <a:cs typeface="Arial"/>
            </a:endParaRPr>
          </a:p>
          <a:p>
            <a:pPr marL="12700" marR="9525" indent="182880">
              <a:lnSpc>
                <a:spcPts val="1160"/>
              </a:lnSpc>
              <a:spcBef>
                <a:spcPts val="115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90.</a:t>
            </a:r>
            <a:r>
              <a:rPr dirty="0" sz="1000" spc="1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mismo,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-10">
                <a:latin typeface="Arial"/>
                <a:cs typeface="Arial"/>
              </a:rPr>
              <a:t> siguientes: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065"/>
              </a:spcBef>
              <a:buFont typeface="Arial"/>
              <a:buAutoNum type="alphaUcPeriod"/>
              <a:tabLst>
                <a:tab pos="870585" algn="l"/>
              </a:tabLst>
            </a:pPr>
            <a:r>
              <a:rPr dirty="0" sz="1000" spc="-10">
                <a:latin typeface="Arial"/>
                <a:cs typeface="Arial"/>
              </a:rPr>
              <a:t>Definitivos.</a:t>
            </a:r>
            <a:endParaRPr sz="1000">
              <a:latin typeface="Arial"/>
              <a:cs typeface="Arial"/>
            </a:endParaRPr>
          </a:p>
          <a:p>
            <a:pPr lvl="1" marL="1269365" indent="-398780">
              <a:lnSpc>
                <a:spcPct val="100000"/>
              </a:lnSpc>
              <a:spcBef>
                <a:spcPts val="1095"/>
              </a:spcBef>
              <a:buFont typeface="Arial"/>
              <a:buAutoNum type="romanUcPeriod"/>
              <a:tabLst>
                <a:tab pos="1269365" algn="l"/>
              </a:tabLst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importación.</a:t>
            </a:r>
            <a:endParaRPr sz="1000">
              <a:latin typeface="Arial"/>
              <a:cs typeface="Arial"/>
            </a:endParaRPr>
          </a:p>
          <a:p>
            <a:pPr lvl="1" marL="1269365" indent="-398780">
              <a:lnSpc>
                <a:spcPct val="100000"/>
              </a:lnSpc>
              <a:spcBef>
                <a:spcPts val="1100"/>
              </a:spcBef>
              <a:buFont typeface="Arial"/>
              <a:buAutoNum type="romanUcPeriod"/>
              <a:tabLst>
                <a:tab pos="1269365" algn="l"/>
              </a:tabLst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095"/>
              </a:spcBef>
              <a:buFont typeface="Arial"/>
              <a:buAutoNum type="alphaUcPeriod"/>
              <a:tabLst>
                <a:tab pos="870585" algn="l"/>
              </a:tabLst>
            </a:pPr>
            <a:r>
              <a:rPr dirty="0" sz="1000" spc="-10">
                <a:latin typeface="Arial"/>
                <a:cs typeface="Arial"/>
              </a:rPr>
              <a:t>Temporales.</a:t>
            </a:r>
            <a:endParaRPr sz="1000">
              <a:latin typeface="Arial"/>
              <a:cs typeface="Arial"/>
            </a:endParaRPr>
          </a:p>
          <a:p>
            <a:pPr lvl="1" marL="1269365" indent="-398780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1269365" algn="l"/>
              </a:tabLst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importación.</a:t>
            </a:r>
            <a:endParaRPr sz="1000">
              <a:latin typeface="Arial"/>
              <a:cs typeface="Arial"/>
            </a:endParaRPr>
          </a:p>
          <a:p>
            <a:pPr lvl="2" marL="1556385" indent="-287020">
              <a:lnSpc>
                <a:spcPct val="100000"/>
              </a:lnSpc>
              <a:spcBef>
                <a:spcPts val="1105"/>
              </a:spcBef>
              <a:buFont typeface="Arial"/>
              <a:buAutoNum type="alphaLcParenR"/>
              <a:tabLst>
                <a:tab pos="1556385" algn="l"/>
              </a:tabLst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 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 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estado.</a:t>
            </a:r>
            <a:endParaRPr sz="1000">
              <a:latin typeface="Arial"/>
              <a:cs typeface="Arial"/>
            </a:endParaRPr>
          </a:p>
          <a:p>
            <a:pPr lvl="2">
              <a:lnSpc>
                <a:spcPct val="100000"/>
              </a:lnSpc>
              <a:spcBef>
                <a:spcPts val="10"/>
              </a:spcBef>
              <a:buFont typeface="Arial"/>
              <a:buAutoNum type="alphaLcParenR"/>
            </a:pPr>
            <a:endParaRPr sz="1000">
              <a:latin typeface="Arial"/>
              <a:cs typeface="Arial"/>
            </a:endParaRPr>
          </a:p>
          <a:p>
            <a:pPr lvl="2" marL="1556385" marR="9525" indent="-287020">
              <a:lnSpc>
                <a:spcPts val="1160"/>
              </a:lnSpc>
              <a:spcBef>
                <a:spcPts val="5"/>
              </a:spcBef>
              <a:buFont typeface="Arial"/>
              <a:buAutoNum type="alphaLcParenR"/>
              <a:tabLst>
                <a:tab pos="1556385" algn="l"/>
              </a:tabLst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6056757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2145538" y="6056757"/>
            <a:ext cx="9137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2203450" y="6349365"/>
            <a:ext cx="2898775" cy="4686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39395" indent="-226695">
              <a:lnSpc>
                <a:spcPct val="100000"/>
              </a:lnSpc>
              <a:spcBef>
                <a:spcPts val="95"/>
              </a:spcBef>
              <a:buFont typeface="Arial"/>
              <a:buAutoNum type="alphaLcParenR"/>
              <a:tabLst>
                <a:tab pos="239395" algn="l"/>
              </a:tabLst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 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estado.</a:t>
            </a:r>
            <a:endParaRPr sz="1000">
              <a:latin typeface="Arial"/>
              <a:cs typeface="Arial"/>
            </a:endParaRPr>
          </a:p>
          <a:p>
            <a:pPr marL="239395" indent="-226695">
              <a:lnSpc>
                <a:spcPct val="100000"/>
              </a:lnSpc>
              <a:spcBef>
                <a:spcPts val="1090"/>
              </a:spcBef>
              <a:buFont typeface="Arial"/>
              <a:buAutoNum type="alphaLcParenR"/>
              <a:tabLst>
                <a:tab pos="239395" algn="l"/>
              </a:tabLst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reparación.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6933056"/>
            <a:ext cx="15240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6933056"/>
            <a:ext cx="92710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7224141"/>
            <a:ext cx="15240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D.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7224141"/>
            <a:ext cx="3600450" cy="10541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marL="411480" indent="-398780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411480" algn="l"/>
              </a:tabLst>
            </a:pPr>
            <a:r>
              <a:rPr dirty="0" sz="1000" spc="-10">
                <a:latin typeface="Arial"/>
                <a:cs typeface="Arial"/>
              </a:rPr>
              <a:t>Interno.</a:t>
            </a:r>
            <a:endParaRPr sz="1000">
              <a:latin typeface="Arial"/>
              <a:cs typeface="Arial"/>
            </a:endParaRPr>
          </a:p>
          <a:p>
            <a:pPr marL="411480" indent="-398780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411480" algn="l"/>
              </a:tabLst>
            </a:pPr>
            <a:r>
              <a:rPr dirty="0" sz="1000" spc="-10">
                <a:latin typeface="Arial"/>
                <a:cs typeface="Arial"/>
              </a:rPr>
              <a:t>Internacional.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95"/>
              </a:spcBef>
            </a:pP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fiscalizado.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8100821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8393430"/>
            <a:ext cx="1390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F.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8393430"/>
            <a:ext cx="177418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estratégico.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888288" y="8539733"/>
            <a:ext cx="5998210" cy="5873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Apartado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1206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91</a:t>
            </a:r>
            <a:r>
              <a:rPr dirty="0" sz="1000">
                <a:latin typeface="Arial"/>
                <a:cs typeface="Arial"/>
              </a:rPr>
              <a:t>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protesta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decir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845" cy="739330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 indent="1828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independencia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jurídicas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adecuado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contribuyentes,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solidarios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u </a:t>
            </a:r>
            <a:r>
              <a:rPr dirty="0" sz="1000" spc="-10">
                <a:latin typeface="Arial"/>
                <a:cs typeface="Arial"/>
              </a:rPr>
              <a:t>obtenido.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9525" indent="182880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7o.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aéreas,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ferroviarias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-10">
                <a:latin typeface="Arial"/>
                <a:cs typeface="Arial"/>
              </a:rPr>
              <a:t> internacional </a:t>
            </a:r>
            <a:r>
              <a:rPr dirty="0" sz="1000">
                <a:latin typeface="Arial"/>
                <a:cs typeface="Arial"/>
              </a:rPr>
              <a:t>de pasajeros, deberán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electrónicamente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información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tripulación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oportunidad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transporten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explosivas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armas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fuego,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menos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veinticuatro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anticipación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mercancías.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estos </a:t>
            </a:r>
            <a:r>
              <a:rPr dirty="0" sz="1000">
                <a:latin typeface="Arial"/>
                <a:cs typeface="Arial"/>
              </a:rPr>
              <a:t>casos,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 informar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militares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tal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circunstancia, con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país.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8o.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naves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militares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gobiernos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tratados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63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9o.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salga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consigo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efectivo,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cheques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órdenes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otro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cobrar o una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combinación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ellos,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superiores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 equivalente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monedas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dólares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América,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aprobadas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8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custodia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valores,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mensajería,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extraer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efectivo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combinación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ellos,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 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envíe, 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sea </a:t>
            </a:r>
            <a:r>
              <a:rPr dirty="0" sz="1000">
                <a:latin typeface="Arial"/>
                <a:cs typeface="Arial"/>
              </a:rPr>
              <a:t>superior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dólares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Estados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América.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valores,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mensajería,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cualquiera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combinación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estarán </a:t>
            </a:r>
            <a:r>
              <a:rPr dirty="0" sz="1000">
                <a:latin typeface="Arial"/>
                <a:cs typeface="Arial"/>
              </a:rPr>
              <a:t>obligadas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aprobadas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hubieren manifestado.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marL="2085339" marR="2079625" indent="574040">
              <a:lnSpc>
                <a:spcPts val="1260"/>
              </a:lnSpc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II </a:t>
            </a:r>
            <a:r>
              <a:rPr dirty="0" sz="1100" b="1">
                <a:latin typeface="Arial"/>
                <a:cs typeface="Arial"/>
              </a:rPr>
              <a:t>Notificaciones</a:t>
            </a:r>
            <a:r>
              <a:rPr dirty="0" sz="1100" spc="-6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Electrónicas</a:t>
            </a:r>
            <a:endParaRPr sz="1100">
              <a:latin typeface="Arial"/>
              <a:cs typeface="Arial"/>
            </a:endParaRPr>
          </a:p>
          <a:p>
            <a:pPr algn="r" marR="5080">
              <a:lnSpc>
                <a:spcPts val="890"/>
              </a:lnSpc>
            </a:pP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Capítulo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9o.-A.</a:t>
            </a:r>
            <a:r>
              <a:rPr dirty="0" sz="1000" spc="3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sistema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845" cy="776922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952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verdad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formalidades inherentes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10">
                <a:latin typeface="Arial"/>
                <a:cs typeface="Arial"/>
              </a:rPr>
              <a:t> compensatorias.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9525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92.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hasta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supuestos: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800">
              <a:latin typeface="Times New Roman"/>
              <a:cs typeface="Times New Roman"/>
            </a:endParaRPr>
          </a:p>
          <a:p>
            <a:pPr marL="870585" indent="-514984">
              <a:lnSpc>
                <a:spcPct val="100000"/>
              </a:lnSpc>
              <a:spcBef>
                <a:spcPts val="5"/>
              </a:spcBef>
              <a:buFont typeface="Arial"/>
              <a:buAutoNum type="romanUcPeriod"/>
              <a:tabLst>
                <a:tab pos="870585" algn="l"/>
              </a:tabLst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prohibida.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100"/>
              </a:spcBef>
              <a:buFont typeface="Arial"/>
              <a:buAutoNum type="romanUcPeriod"/>
              <a:tabLst>
                <a:tab pos="870585" algn="l"/>
              </a:tabLst>
            </a:pP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armas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substancias nocivas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salud.</a:t>
            </a:r>
            <a:endParaRPr sz="1000">
              <a:latin typeface="Arial"/>
              <a:cs typeface="Arial"/>
            </a:endParaRPr>
          </a:p>
          <a:p>
            <a:pPr marL="870585" indent="-514984">
              <a:lnSpc>
                <a:spcPct val="100000"/>
              </a:lnSpc>
              <a:spcBef>
                <a:spcPts val="1095"/>
              </a:spcBef>
              <a:buFont typeface="Arial"/>
              <a:buAutoNum type="romanUcPeriod"/>
              <a:tabLst>
                <a:tab pos="870585" algn="l"/>
              </a:tabLst>
            </a:pPr>
            <a:r>
              <a:rPr dirty="0" sz="1000">
                <a:latin typeface="Arial"/>
                <a:cs typeface="Arial"/>
              </a:rPr>
              <a:t>Existan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insolutos.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6500"/>
              </a:lnSpc>
              <a:spcBef>
                <a:spcPts val="115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93.</a:t>
            </a:r>
            <a:r>
              <a:rPr dirty="0" sz="1000" spc="9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desistimiento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120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tráfico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aéreo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desistimiento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inclusive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automatizado.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permitir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10">
                <a:latin typeface="Arial"/>
                <a:cs typeface="Arial"/>
              </a:rPr>
              <a:t> fiscal.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560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paguen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precios </a:t>
            </a:r>
            <a:r>
              <a:rPr dirty="0" sz="1000">
                <a:latin typeface="Arial"/>
                <a:cs typeface="Arial"/>
              </a:rPr>
              <a:t>estimados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exigibles,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 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94.-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accidente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destruyen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sometidas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regímenes </a:t>
            </a:r>
            <a:r>
              <a:rPr dirty="0" sz="1000">
                <a:latin typeface="Arial"/>
                <a:cs typeface="Arial"/>
              </a:rPr>
              <a:t>temporales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exigirá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seguirán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inicial,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destrucción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 </a:t>
            </a: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sufrido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daño,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retornadas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siempre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85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109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aviso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manifestando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desperdicios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vayan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destruidos.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ts val="1295"/>
              </a:lnSpc>
              <a:spcBef>
                <a:spcPts val="1040"/>
              </a:spcBef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II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</a:pPr>
            <a:r>
              <a:rPr dirty="0" sz="1100" b="1">
                <a:latin typeface="Arial"/>
                <a:cs typeface="Arial"/>
              </a:rPr>
              <a:t>Definitivos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importación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10" b="1">
                <a:latin typeface="Arial"/>
                <a:cs typeface="Arial"/>
              </a:rPr>
              <a:t> exportación</a:t>
            </a:r>
            <a:endParaRPr sz="1100">
              <a:latin typeface="Arial"/>
              <a:cs typeface="Arial"/>
            </a:endParaRPr>
          </a:p>
          <a:p>
            <a:pPr algn="just" marL="12700" marR="10795" indent="182880">
              <a:lnSpc>
                <a:spcPct val="96500"/>
              </a:lnSpc>
              <a:spcBef>
                <a:spcPts val="115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95.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y,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2451100" marR="2443480">
              <a:lnSpc>
                <a:spcPts val="1260"/>
              </a:lnSpc>
            </a:pPr>
            <a:r>
              <a:rPr dirty="0" sz="1100" b="1">
                <a:latin typeface="Arial"/>
                <a:cs typeface="Arial"/>
              </a:rPr>
              <a:t>Sección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Primera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importación</a:t>
            </a: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4601"/>
            <a:ext cx="5998210" cy="365442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just" marL="12700" marR="889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96.</a:t>
            </a:r>
            <a:r>
              <a:rPr dirty="0" sz="1000" spc="2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permanecer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ilimitado.</a:t>
            </a: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6000"/>
              </a:lnSpc>
              <a:spcBef>
                <a:spcPts val="110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97.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exportación,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 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partir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seis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maquinaria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resultaron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defectuosas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especificaciones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 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convenidas.</a:t>
            </a:r>
            <a:endParaRPr sz="1000">
              <a:latin typeface="Arial"/>
              <a:cs typeface="Arial"/>
            </a:endParaRPr>
          </a:p>
          <a:p>
            <a:pPr marL="394970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sustitución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clase,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subsanen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situaciones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mencionadas.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 mercancías sustitutas deberán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llegar 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 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 meses contados desde el</a:t>
            </a:r>
            <a:r>
              <a:rPr dirty="0" sz="1000" spc="-10">
                <a:latin typeface="Arial"/>
                <a:cs typeface="Arial"/>
              </a:rPr>
              <a:t> retorno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sustituidas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retornadas.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llegan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son </a:t>
            </a:r>
            <a:r>
              <a:rPr dirty="0" sz="1000">
                <a:latin typeface="Arial"/>
                <a:cs typeface="Arial"/>
              </a:rPr>
              <a:t>equivalentes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aquéllas,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íntegro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impondrán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excepcionalmente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prórroga 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 establece,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debidamente justificadas.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ts val="115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98.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revisión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origen.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 consiste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5760" y="528231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7773" y="5282311"/>
            <a:ext cx="513905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16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asume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ciertos,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proveedor,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pedimento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10">
                <a:latin typeface="Arial"/>
                <a:cs typeface="Arial"/>
              </a:rPr>
              <a:t>despacho.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5760" y="612990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7773" y="6129909"/>
            <a:ext cx="5139055" cy="10242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liberado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cualquier </a:t>
            </a:r>
            <a:r>
              <a:rPr dirty="0" sz="1000">
                <a:latin typeface="Arial"/>
                <a:cs typeface="Arial"/>
              </a:rPr>
              <a:t>responsabilidad,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inclusive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incumplimiento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asentado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fielmente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fueron </a:t>
            </a:r>
            <a:r>
              <a:rPr dirty="0" sz="1000">
                <a:latin typeface="Arial"/>
                <a:cs typeface="Arial"/>
              </a:rPr>
              <a:t>proporcionados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datos.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5760" y="7268336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7773" y="7268336"/>
            <a:ext cx="5139055" cy="11709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domiciliarias,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omisiones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 accesorios.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omisiones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encuentren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sujetos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5760" y="8553450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7773" y="8553450"/>
            <a:ext cx="513588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99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5760" y="1368298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7773" y="1368298"/>
            <a:ext cx="5134610" cy="163893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espontáneamente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compensatorias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artículo.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actualizadas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causarán </a:t>
            </a:r>
            <a:r>
              <a:rPr dirty="0" sz="1000">
                <a:latin typeface="Arial"/>
                <a:cs typeface="Arial"/>
              </a:rPr>
              <a:t>recargos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tasa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prórroga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treinta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correspondiente.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efectúa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posterioridad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plazo,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recargos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contribuciones </a:t>
            </a:r>
            <a:r>
              <a:rPr dirty="0" sz="1000">
                <a:latin typeface="Arial"/>
                <a:cs typeface="Arial"/>
              </a:rPr>
              <a:t>actualizadas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tasa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21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Federación.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ambos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actualizarán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penúltimo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omitió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contribución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pago.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5760" y="312127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7773" y="3121278"/>
            <a:ext cx="5139055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06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agentes </a:t>
            </a:r>
            <a:r>
              <a:rPr dirty="0" sz="1000">
                <a:latin typeface="Arial"/>
                <a:cs typeface="Arial"/>
              </a:rPr>
              <a:t>aduanales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esquema.</a:t>
            </a:r>
            <a:endParaRPr sz="1000">
              <a:latin typeface="Arial"/>
              <a:cs typeface="Arial"/>
            </a:endParaRPr>
          </a:p>
          <a:p>
            <a:pPr marL="229997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888288" y="3677539"/>
            <a:ext cx="5999480" cy="128714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4604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recargos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tasas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trate.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850"/>
              </a:lnSpc>
            </a:pP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2013: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tercero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con sus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incisos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a)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al</a:t>
            </a:r>
            <a:r>
              <a:rPr dirty="0" sz="800" spc="-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i)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(antes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con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incisos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por</a:t>
            </a:r>
            <a:r>
              <a:rPr dirty="0" sz="800" spc="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30-12-2002)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99.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revisión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calcularán,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inmediato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071168" y="5078095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5078095"/>
            <a:ext cx="5353685" cy="10553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margen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error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cada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dividiendo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pagadas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 mediante pago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espontáneo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conceptos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declaró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domiciliarias.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/>
          <p:nvPr/>
        </p:nvSpPr>
        <p:spPr>
          <a:xfrm>
            <a:off x="3660469" y="6484591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 h="0">
                <a:moveTo>
                  <a:pt x="0" y="0"/>
                </a:moveTo>
                <a:lnTo>
                  <a:pt x="6994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 descr=""/>
          <p:cNvSpPr txBox="1"/>
          <p:nvPr/>
        </p:nvSpPr>
        <p:spPr>
          <a:xfrm>
            <a:off x="4362670" y="6490252"/>
            <a:ext cx="8509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50">
                <a:latin typeface="Symbol"/>
                <a:cs typeface="Symbol"/>
              </a:rPr>
              <a:t></a:t>
            </a:r>
            <a:endParaRPr sz="1150">
              <a:latin typeface="Symbol"/>
              <a:cs typeface="Symbol"/>
            </a:endParaRPr>
          </a:p>
        </p:txBody>
      </p:sp>
      <p:sp>
        <p:nvSpPr>
          <p:cNvPr id="21" name="object 21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15" name="object 15" descr=""/>
          <p:cNvSpPr txBox="1"/>
          <p:nvPr/>
        </p:nvSpPr>
        <p:spPr>
          <a:xfrm>
            <a:off x="4337270" y="6355023"/>
            <a:ext cx="49784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baseline="31400" sz="1725">
                <a:latin typeface="Symbol"/>
                <a:cs typeface="Symbol"/>
              </a:rPr>
              <a:t></a:t>
            </a:r>
            <a:r>
              <a:rPr dirty="0" baseline="31400" sz="1725" spc="-150">
                <a:latin typeface="Times New Roman"/>
                <a:cs typeface="Times New Roman"/>
              </a:rPr>
              <a:t> </a:t>
            </a:r>
            <a:r>
              <a:rPr dirty="0" sz="1150" spc="55">
                <a:latin typeface="Symbol"/>
                <a:cs typeface="Symbol"/>
              </a:rPr>
              <a:t></a:t>
            </a:r>
            <a:r>
              <a:rPr dirty="0" sz="1150" spc="55">
                <a:latin typeface="Times New Roman"/>
                <a:cs typeface="Times New Roman"/>
              </a:rPr>
              <a:t>100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3563106" y="6490251"/>
            <a:ext cx="8509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50">
                <a:latin typeface="Symbol"/>
                <a:cs typeface="Symbol"/>
              </a:rPr>
              <a:t></a:t>
            </a:r>
            <a:endParaRPr sz="1150">
              <a:latin typeface="Symbol"/>
              <a:cs typeface="Symbo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3537706" y="6472482"/>
            <a:ext cx="93599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baseline="41062" sz="1725">
                <a:latin typeface="Symbol"/>
                <a:cs typeface="Symbol"/>
              </a:rPr>
              <a:t></a:t>
            </a:r>
            <a:r>
              <a:rPr dirty="0" baseline="41062" sz="1725" spc="-75">
                <a:latin typeface="Times New Roman"/>
                <a:cs typeface="Times New Roman"/>
              </a:rPr>
              <a:t> </a:t>
            </a:r>
            <a:r>
              <a:rPr dirty="0" sz="1150" i="1">
                <a:latin typeface="Times New Roman"/>
                <a:cs typeface="Times New Roman"/>
              </a:rPr>
              <a:t>CE</a:t>
            </a:r>
            <a:r>
              <a:rPr dirty="0" sz="1150" spc="114" i="1">
                <a:latin typeface="Times New Roman"/>
                <a:cs typeface="Times New Roman"/>
              </a:rPr>
              <a:t> </a:t>
            </a:r>
            <a:r>
              <a:rPr dirty="0" sz="1150">
                <a:latin typeface="Symbol"/>
                <a:cs typeface="Symbol"/>
              </a:rPr>
              <a:t></a:t>
            </a:r>
            <a:r>
              <a:rPr dirty="0" sz="1150" spc="-15">
                <a:latin typeface="Times New Roman"/>
                <a:cs typeface="Times New Roman"/>
              </a:rPr>
              <a:t> </a:t>
            </a:r>
            <a:r>
              <a:rPr dirty="0" sz="1150" i="1">
                <a:latin typeface="Times New Roman"/>
                <a:cs typeface="Times New Roman"/>
              </a:rPr>
              <a:t>CDV</a:t>
            </a:r>
            <a:r>
              <a:rPr dirty="0" sz="1150" spc="235" i="1">
                <a:latin typeface="Times New Roman"/>
                <a:cs typeface="Times New Roman"/>
              </a:rPr>
              <a:t> </a:t>
            </a:r>
            <a:r>
              <a:rPr dirty="0" baseline="41062" sz="1725" spc="-75">
                <a:latin typeface="Symbol"/>
                <a:cs typeface="Symbol"/>
              </a:rPr>
              <a:t></a:t>
            </a:r>
            <a:endParaRPr baseline="41062" sz="1725">
              <a:latin typeface="Symbol"/>
              <a:cs typeface="Symbo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3143224" y="6355022"/>
            <a:ext cx="53086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1150" i="1">
                <a:latin typeface="Times New Roman"/>
                <a:cs typeface="Times New Roman"/>
              </a:rPr>
              <a:t>ME</a:t>
            </a:r>
            <a:r>
              <a:rPr dirty="0" sz="1150" spc="175" i="1">
                <a:latin typeface="Times New Roman"/>
                <a:cs typeface="Times New Roman"/>
              </a:rPr>
              <a:t> </a:t>
            </a:r>
            <a:r>
              <a:rPr dirty="0" sz="1150">
                <a:latin typeface="Symbol"/>
                <a:cs typeface="Symbol"/>
              </a:rPr>
              <a:t></a:t>
            </a:r>
            <a:r>
              <a:rPr dirty="0" sz="1150" spc="50">
                <a:latin typeface="Times New Roman"/>
                <a:cs typeface="Times New Roman"/>
              </a:rPr>
              <a:t> </a:t>
            </a:r>
            <a:r>
              <a:rPr dirty="0" baseline="31400" sz="1725" spc="-75">
                <a:latin typeface="Symbol"/>
                <a:cs typeface="Symbol"/>
              </a:rPr>
              <a:t></a:t>
            </a:r>
            <a:endParaRPr baseline="31400" sz="1725">
              <a:latin typeface="Symbol"/>
              <a:cs typeface="Symbo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3888360" y="6260456"/>
            <a:ext cx="21717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25" i="1">
                <a:latin typeface="Times New Roman"/>
                <a:cs typeface="Times New Roman"/>
              </a:rPr>
              <a:t>CE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528317" y="6821805"/>
            <a:ext cx="5349875" cy="19304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donde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90"/>
              </a:spcBef>
            </a:pPr>
            <a:r>
              <a:rPr dirty="0" sz="1000" spc="-25">
                <a:latin typeface="Arial"/>
                <a:cs typeface="Arial"/>
              </a:rPr>
              <a:t>ME</a:t>
            </a:r>
            <a:endParaRPr sz="1000">
              <a:latin typeface="Arial"/>
              <a:cs typeface="Arial"/>
            </a:endParaRPr>
          </a:p>
          <a:p>
            <a:pPr marL="12700" marR="4275455">
              <a:lnSpc>
                <a:spcPts val="2310"/>
              </a:lnSpc>
              <a:spcBef>
                <a:spcPts val="259"/>
              </a:spcBef>
            </a:pPr>
            <a:r>
              <a:rPr dirty="0" sz="1000">
                <a:latin typeface="Arial"/>
                <a:cs typeface="Arial"/>
              </a:rPr>
              <a:t>=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Margen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error.</a:t>
            </a:r>
            <a:endParaRPr sz="1000">
              <a:latin typeface="Arial"/>
              <a:cs typeface="Arial"/>
            </a:endParaRPr>
          </a:p>
          <a:p>
            <a:pPr marL="12700" marR="4275455">
              <a:lnSpc>
                <a:spcPts val="2310"/>
              </a:lnSpc>
            </a:pPr>
            <a:r>
              <a:rPr dirty="0" sz="1000" spc="-25">
                <a:latin typeface="Arial"/>
                <a:cs typeface="Arial"/>
              </a:rPr>
              <a:t>CE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ts val="1150"/>
              </a:lnSpc>
              <a:spcBef>
                <a:spcPts val="905"/>
              </a:spcBef>
            </a:pPr>
            <a:r>
              <a:rPr dirty="0" sz="1000">
                <a:latin typeface="Arial"/>
                <a:cs typeface="Arial"/>
              </a:rPr>
              <a:t>=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espontánea,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98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ejercicio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75"/>
              </a:spcBef>
            </a:pPr>
            <a:r>
              <a:rPr dirty="0" sz="1000" spc="-25">
                <a:latin typeface="Arial"/>
                <a:cs typeface="Arial"/>
              </a:rPr>
              <a:t>CDV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528317" y="1369822"/>
            <a:ext cx="5351780" cy="4699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=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visitas</a:t>
            </a:r>
            <a:r>
              <a:rPr dirty="0" sz="1000" spc="-10">
                <a:latin typeface="Arial"/>
                <a:cs typeface="Arial"/>
              </a:rPr>
              <a:t> domiciliarias,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1951989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1951989"/>
            <a:ext cx="5356225" cy="105537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porcentaje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dividiendo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detectadas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motivo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domiciliarias,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conceptos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hubiera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aduanero,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visitas</a:t>
            </a:r>
            <a:r>
              <a:rPr dirty="0" sz="1000" spc="-10">
                <a:latin typeface="Arial"/>
                <a:cs typeface="Arial"/>
              </a:rPr>
              <a:t> domiciliarias.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/>
          <p:nvPr/>
        </p:nvSpPr>
        <p:spPr>
          <a:xfrm>
            <a:off x="3674983" y="335880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 h="0">
                <a:moveTo>
                  <a:pt x="0" y="0"/>
                </a:moveTo>
                <a:lnTo>
                  <a:pt x="681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 descr=""/>
          <p:cNvSpPr txBox="1"/>
          <p:nvPr/>
        </p:nvSpPr>
        <p:spPr>
          <a:xfrm>
            <a:off x="4358651" y="3364494"/>
            <a:ext cx="8382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50">
                <a:latin typeface="Symbol"/>
                <a:cs typeface="Symbol"/>
              </a:rPr>
              <a:t></a:t>
            </a:r>
            <a:endParaRPr sz="1150">
              <a:latin typeface="Symbol"/>
              <a:cs typeface="Symbo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4333251" y="3229063"/>
            <a:ext cx="492759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baseline="31400" sz="1725">
                <a:latin typeface="Symbol"/>
                <a:cs typeface="Symbol"/>
              </a:rPr>
              <a:t></a:t>
            </a:r>
            <a:r>
              <a:rPr dirty="0" baseline="31400" sz="1725" spc="-142">
                <a:latin typeface="Times New Roman"/>
                <a:cs typeface="Times New Roman"/>
              </a:rPr>
              <a:t> </a:t>
            </a:r>
            <a:r>
              <a:rPr dirty="0" sz="1150" spc="45">
                <a:latin typeface="Symbol"/>
                <a:cs typeface="Symbol"/>
              </a:rPr>
              <a:t></a:t>
            </a:r>
            <a:r>
              <a:rPr dirty="0" sz="1150" spc="45">
                <a:latin typeface="Times New Roman"/>
                <a:cs typeface="Times New Roman"/>
              </a:rPr>
              <a:t>100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3579004" y="3364493"/>
            <a:ext cx="8382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50">
                <a:latin typeface="Symbol"/>
                <a:cs typeface="Symbol"/>
              </a:rPr>
              <a:t></a:t>
            </a:r>
            <a:endParaRPr sz="1150">
              <a:latin typeface="Symbol"/>
              <a:cs typeface="Symbo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3553604" y="3347000"/>
            <a:ext cx="91440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baseline="41062" sz="1725">
                <a:latin typeface="Symbol"/>
                <a:cs typeface="Symbol"/>
              </a:rPr>
              <a:t></a:t>
            </a:r>
            <a:r>
              <a:rPr dirty="0" baseline="41062" sz="1725" spc="-97">
                <a:latin typeface="Times New Roman"/>
                <a:cs typeface="Times New Roman"/>
              </a:rPr>
              <a:t> </a:t>
            </a:r>
            <a:r>
              <a:rPr dirty="0" sz="1150" i="1">
                <a:latin typeface="Times New Roman"/>
                <a:cs typeface="Times New Roman"/>
              </a:rPr>
              <a:t>CO</a:t>
            </a:r>
            <a:r>
              <a:rPr dirty="0" sz="1150" spc="55" i="1">
                <a:latin typeface="Times New Roman"/>
                <a:cs typeface="Times New Roman"/>
              </a:rPr>
              <a:t> </a:t>
            </a:r>
            <a:r>
              <a:rPr dirty="0" sz="1150">
                <a:latin typeface="Symbol"/>
                <a:cs typeface="Symbol"/>
              </a:rPr>
              <a:t></a:t>
            </a:r>
            <a:r>
              <a:rPr dirty="0" sz="1150" spc="-25">
                <a:latin typeface="Times New Roman"/>
                <a:cs typeface="Times New Roman"/>
              </a:rPr>
              <a:t> </a:t>
            </a:r>
            <a:r>
              <a:rPr dirty="0" sz="1150" i="1">
                <a:latin typeface="Times New Roman"/>
                <a:cs typeface="Times New Roman"/>
              </a:rPr>
              <a:t>CDR</a:t>
            </a:r>
            <a:r>
              <a:rPr dirty="0" sz="1150" spc="30" i="1">
                <a:latin typeface="Times New Roman"/>
                <a:cs typeface="Times New Roman"/>
              </a:rPr>
              <a:t> </a:t>
            </a:r>
            <a:r>
              <a:rPr dirty="0" baseline="41062" sz="1725" spc="-75">
                <a:latin typeface="Symbol"/>
                <a:cs typeface="Symbol"/>
              </a:rPr>
              <a:t></a:t>
            </a:r>
            <a:endParaRPr baseline="41062" sz="1725">
              <a:latin typeface="Symbol"/>
              <a:cs typeface="Symbo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3082924" y="3229062"/>
            <a:ext cx="60579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1150" i="1">
                <a:latin typeface="Times New Roman"/>
                <a:cs typeface="Times New Roman"/>
              </a:rPr>
              <a:t>PCO</a:t>
            </a:r>
            <a:r>
              <a:rPr dirty="0" sz="1150" spc="160" i="1">
                <a:latin typeface="Times New Roman"/>
                <a:cs typeface="Times New Roman"/>
              </a:rPr>
              <a:t> </a:t>
            </a:r>
            <a:r>
              <a:rPr dirty="0" sz="1150">
                <a:latin typeface="Symbol"/>
                <a:cs typeface="Symbol"/>
              </a:rPr>
              <a:t></a:t>
            </a:r>
            <a:r>
              <a:rPr dirty="0" sz="1150" spc="30">
                <a:latin typeface="Times New Roman"/>
                <a:cs typeface="Times New Roman"/>
              </a:rPr>
              <a:t> </a:t>
            </a:r>
            <a:r>
              <a:rPr dirty="0" baseline="31400" sz="1725" spc="-75">
                <a:latin typeface="Symbol"/>
                <a:cs typeface="Symbol"/>
              </a:rPr>
              <a:t></a:t>
            </a:r>
            <a:endParaRPr baseline="31400" sz="1725">
              <a:latin typeface="Symbol"/>
              <a:cs typeface="Symbo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3890441" y="3134354"/>
            <a:ext cx="230504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25" i="1">
                <a:latin typeface="Times New Roman"/>
                <a:cs typeface="Times New Roman"/>
              </a:rPr>
              <a:t>CO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528317" y="3695827"/>
            <a:ext cx="5354955" cy="295275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donde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105"/>
              </a:spcBef>
            </a:pPr>
            <a:r>
              <a:rPr dirty="0" sz="1000" spc="-25">
                <a:latin typeface="Arial"/>
                <a:cs typeface="Arial"/>
              </a:rPr>
              <a:t>PCO</a:t>
            </a:r>
            <a:endParaRPr sz="1000">
              <a:latin typeface="Arial"/>
              <a:cs typeface="Arial"/>
            </a:endParaRPr>
          </a:p>
          <a:p>
            <a:pPr marL="12700" marR="1607820">
              <a:lnSpc>
                <a:spcPts val="2300"/>
              </a:lnSpc>
              <a:spcBef>
                <a:spcPts val="250"/>
              </a:spcBef>
            </a:pPr>
            <a:r>
              <a:rPr dirty="0" sz="1000">
                <a:latin typeface="Arial"/>
                <a:cs typeface="Arial"/>
              </a:rPr>
              <a:t>=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Porcentaje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omitidas. </a:t>
            </a:r>
            <a:r>
              <a:rPr dirty="0" sz="1000" spc="-25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  <a:p>
            <a:pPr algn="just" marL="12700" marR="8255">
              <a:lnSpc>
                <a:spcPct val="95500"/>
              </a:lnSpc>
              <a:spcBef>
                <a:spcPts val="905"/>
              </a:spcBef>
            </a:pPr>
            <a:r>
              <a:rPr dirty="0" sz="1000">
                <a:latin typeface="Arial"/>
                <a:cs typeface="Arial"/>
              </a:rPr>
              <a:t>=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detectadas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motivo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domiciliarias,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105"/>
              </a:spcBef>
            </a:pPr>
            <a:r>
              <a:rPr dirty="0" sz="1000" spc="-25">
                <a:latin typeface="Arial"/>
                <a:cs typeface="Arial"/>
              </a:rPr>
              <a:t>CDR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=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visitas</a:t>
            </a:r>
            <a:r>
              <a:rPr dirty="0" sz="1000" spc="-10">
                <a:latin typeface="Arial"/>
                <a:cs typeface="Arial"/>
              </a:rPr>
              <a:t> domiciliarias,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fracciones </a:t>
            </a:r>
            <a:r>
              <a:rPr dirty="0" sz="1000">
                <a:latin typeface="Arial"/>
                <a:cs typeface="Arial"/>
              </a:rPr>
              <a:t>anteriores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porcientos.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071168" y="6760844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528317" y="6760844"/>
            <a:ext cx="5356860" cy="91122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porcentaje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cálculo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margen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error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porcentaje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total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pagadas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verificación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domiciliarias,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 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espontáneamente.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528317" y="7785354"/>
            <a:ext cx="5355590" cy="61658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98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Ley.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decir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PCO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&gt;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ME,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entonces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concepto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-25">
                <a:latin typeface="Arial"/>
                <a:cs typeface="Arial"/>
              </a:rPr>
              <a:t> 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/>
          <p:nvPr/>
        </p:nvSpPr>
        <p:spPr>
          <a:xfrm>
            <a:off x="3114588" y="8752175"/>
            <a:ext cx="742315" cy="0"/>
          </a:xfrm>
          <a:custGeom>
            <a:avLst/>
            <a:gdLst/>
            <a:ahLst/>
            <a:cxnLst/>
            <a:rect l="l" t="t" r="r" b="b"/>
            <a:pathLst>
              <a:path w="742314" h="0">
                <a:moveTo>
                  <a:pt x="0" y="0"/>
                </a:moveTo>
                <a:lnTo>
                  <a:pt x="7418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 descr=""/>
          <p:cNvSpPr txBox="1"/>
          <p:nvPr/>
        </p:nvSpPr>
        <p:spPr>
          <a:xfrm>
            <a:off x="3859193" y="8757536"/>
            <a:ext cx="8763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50">
                <a:latin typeface="Symbol"/>
                <a:cs typeface="Symbol"/>
              </a:rPr>
              <a:t></a:t>
            </a:r>
            <a:endParaRPr sz="1150">
              <a:latin typeface="Symbol"/>
              <a:cs typeface="Symbol"/>
            </a:endParaRPr>
          </a:p>
        </p:txBody>
      </p:sp>
      <p:sp>
        <p:nvSpPr>
          <p:cNvPr id="26" name="object 2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22" name="object 22" descr=""/>
          <p:cNvSpPr txBox="1"/>
          <p:nvPr/>
        </p:nvSpPr>
        <p:spPr>
          <a:xfrm>
            <a:off x="3013738" y="8635558"/>
            <a:ext cx="93345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857885" algn="l"/>
              </a:tabLst>
            </a:pPr>
            <a:r>
              <a:rPr dirty="0" sz="1150" spc="-50">
                <a:latin typeface="Symbol"/>
                <a:cs typeface="Symbol"/>
              </a:rPr>
              <a:t></a:t>
            </a:r>
            <a:r>
              <a:rPr dirty="0" sz="1150">
                <a:latin typeface="Times New Roman"/>
                <a:cs typeface="Times New Roman"/>
              </a:rPr>
              <a:t>	</a:t>
            </a:r>
            <a:r>
              <a:rPr dirty="0" sz="1150" spc="-50">
                <a:latin typeface="Symbol"/>
                <a:cs typeface="Symbol"/>
              </a:rPr>
              <a:t></a:t>
            </a:r>
            <a:endParaRPr sz="1150">
              <a:latin typeface="Symbol"/>
              <a:cs typeface="Symbo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3013738" y="8757536"/>
            <a:ext cx="8763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-50">
                <a:latin typeface="Symbol"/>
                <a:cs typeface="Symbol"/>
              </a:rPr>
              <a:t></a:t>
            </a:r>
            <a:endParaRPr sz="1150">
              <a:latin typeface="Symbol"/>
              <a:cs typeface="Symbo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2988337" y="8573859"/>
            <a:ext cx="1928495" cy="26416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baseline="31400" sz="1725">
                <a:latin typeface="Symbol"/>
                <a:cs typeface="Symbol"/>
              </a:rPr>
              <a:t></a:t>
            </a:r>
            <a:r>
              <a:rPr dirty="0" baseline="31400" sz="1725" spc="22">
                <a:latin typeface="Times New Roman"/>
                <a:cs typeface="Times New Roman"/>
              </a:rPr>
              <a:t> </a:t>
            </a:r>
            <a:r>
              <a:rPr dirty="0" baseline="36231" sz="1725" spc="89" i="1">
                <a:latin typeface="Times New Roman"/>
                <a:cs typeface="Times New Roman"/>
              </a:rPr>
              <a:t>PCO</a:t>
            </a:r>
            <a:r>
              <a:rPr dirty="0" baseline="36231" sz="1725" spc="82" i="1">
                <a:latin typeface="Times New Roman"/>
                <a:cs typeface="Times New Roman"/>
              </a:rPr>
              <a:t> </a:t>
            </a:r>
            <a:r>
              <a:rPr dirty="0" baseline="36231" sz="1725" spc="97">
                <a:latin typeface="Symbol"/>
                <a:cs typeface="Symbol"/>
              </a:rPr>
              <a:t></a:t>
            </a:r>
            <a:r>
              <a:rPr dirty="0" baseline="36231" sz="1725" spc="-30">
                <a:latin typeface="Times New Roman"/>
                <a:cs typeface="Times New Roman"/>
              </a:rPr>
              <a:t> </a:t>
            </a:r>
            <a:r>
              <a:rPr dirty="0" baseline="36231" sz="1725" spc="104" i="1">
                <a:latin typeface="Times New Roman"/>
                <a:cs typeface="Times New Roman"/>
              </a:rPr>
              <a:t>ME</a:t>
            </a:r>
            <a:r>
              <a:rPr dirty="0" baseline="36231" sz="1725" spc="22" i="1">
                <a:latin typeface="Times New Roman"/>
                <a:cs typeface="Times New Roman"/>
              </a:rPr>
              <a:t> </a:t>
            </a:r>
            <a:r>
              <a:rPr dirty="0" baseline="31400" sz="1725" spc="195">
                <a:latin typeface="Symbol"/>
                <a:cs typeface="Symbol"/>
              </a:rPr>
              <a:t></a:t>
            </a:r>
            <a:r>
              <a:rPr dirty="0" sz="1150" spc="130">
                <a:latin typeface="Symbol"/>
                <a:cs typeface="Symbol"/>
              </a:rPr>
              <a:t></a:t>
            </a:r>
            <a:r>
              <a:rPr dirty="0" sz="1150" spc="-100">
                <a:latin typeface="Times New Roman"/>
                <a:cs typeface="Times New Roman"/>
              </a:rPr>
              <a:t> </a:t>
            </a:r>
            <a:r>
              <a:rPr dirty="0" sz="1550">
                <a:latin typeface="Symbol"/>
                <a:cs typeface="Symbol"/>
              </a:rPr>
              <a:t></a:t>
            </a:r>
            <a:r>
              <a:rPr dirty="0" sz="1150" i="1">
                <a:latin typeface="Times New Roman"/>
                <a:cs typeface="Times New Roman"/>
              </a:rPr>
              <a:t>CDV</a:t>
            </a:r>
            <a:r>
              <a:rPr dirty="0" sz="1150" spc="195" i="1">
                <a:latin typeface="Times New Roman"/>
                <a:cs typeface="Times New Roman"/>
              </a:rPr>
              <a:t> </a:t>
            </a:r>
            <a:r>
              <a:rPr dirty="0" sz="1150" spc="65">
                <a:latin typeface="Symbol"/>
                <a:cs typeface="Symbol"/>
              </a:rPr>
              <a:t></a:t>
            </a:r>
            <a:r>
              <a:rPr dirty="0" sz="1150" spc="-60">
                <a:latin typeface="Times New Roman"/>
                <a:cs typeface="Times New Roman"/>
              </a:rPr>
              <a:t> </a:t>
            </a:r>
            <a:r>
              <a:rPr dirty="0" sz="1150" spc="60" i="1">
                <a:latin typeface="Times New Roman"/>
                <a:cs typeface="Times New Roman"/>
              </a:rPr>
              <a:t>CE</a:t>
            </a:r>
            <a:r>
              <a:rPr dirty="0" sz="1150" spc="-130" i="1">
                <a:latin typeface="Times New Roman"/>
                <a:cs typeface="Times New Roman"/>
              </a:rPr>
              <a:t> </a:t>
            </a:r>
            <a:r>
              <a:rPr dirty="0" sz="1550" spc="-50">
                <a:latin typeface="Symbol"/>
                <a:cs typeface="Symbol"/>
              </a:rPr>
              <a:t></a:t>
            </a:r>
            <a:endParaRPr sz="1550">
              <a:latin typeface="Symbol"/>
              <a:cs typeface="Symbo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3340684" y="8740067"/>
            <a:ext cx="276860" cy="2057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150" spc="50">
                <a:latin typeface="Times New Roman"/>
                <a:cs typeface="Times New Roman"/>
              </a:rPr>
              <a:t>100</a:t>
            </a:r>
            <a:endParaRPr sz="11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528317" y="1369822"/>
            <a:ext cx="5353685" cy="149098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concepto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agregado,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servicios,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automóviles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nuevos,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 </a:t>
            </a:r>
            <a:r>
              <a:rPr dirty="0" sz="1000">
                <a:latin typeface="Arial"/>
                <a:cs typeface="Arial"/>
              </a:rPr>
              <a:t>proporción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cálculo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255">
              <a:lnSpc>
                <a:spcPct val="955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tardar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febrero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ejercicio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determina.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297459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2974593"/>
            <a:ext cx="5358130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16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que el porcentaje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 omitidas,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menor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margen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error,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calculados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respectivamente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dos </a:t>
            </a:r>
            <a:r>
              <a:rPr dirty="0" sz="1000">
                <a:latin typeface="Arial"/>
                <a:cs typeface="Arial"/>
              </a:rPr>
              <a:t>primeras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habrá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trate.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3822319"/>
            <a:ext cx="5998210" cy="114046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985" indent="182880">
              <a:lnSpc>
                <a:spcPct val="96000"/>
              </a:lnSpc>
              <a:spcBef>
                <a:spcPts val="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100.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revisión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98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empresas,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requisitos: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800">
              <a:latin typeface="Times New Roman"/>
              <a:cs typeface="Times New Roman"/>
            </a:endParaRPr>
          </a:p>
          <a:p>
            <a:pPr marL="355600">
              <a:lnSpc>
                <a:spcPts val="1175"/>
              </a:lnSpc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  <a:p>
            <a:pPr marL="44627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5078095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5078095"/>
            <a:ext cx="5137150" cy="7632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calendario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mencionado,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tenido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montos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superiores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Reglamento;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variar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función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tipo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tipo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importe.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888288" y="5954648"/>
            <a:ext cx="5998210" cy="30105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55600">
              <a:lnSpc>
                <a:spcPct val="100000"/>
              </a:lnSpc>
              <a:spcBef>
                <a:spcPts val="95"/>
              </a:spcBef>
              <a:tabLst>
                <a:tab pos="870585" algn="l"/>
              </a:tabLst>
            </a:pPr>
            <a:r>
              <a:rPr dirty="0" sz="1000" spc="-20" b="1">
                <a:latin typeface="Arial"/>
                <a:cs typeface="Arial"/>
              </a:rPr>
              <a:t>III.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renovada </a:t>
            </a:r>
            <a:r>
              <a:rPr dirty="0" sz="1000">
                <a:latin typeface="Arial"/>
                <a:cs typeface="Arial"/>
              </a:rPr>
              <a:t>anualmente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importadores,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venza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vigencia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continúan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 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Economía, podrán solicitar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inscripción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despacho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sin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detecten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maniobra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tendiente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eludir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55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renovación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inscripción,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suspendido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previamente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revisión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-10">
                <a:latin typeface="Arial"/>
                <a:cs typeface="Arial"/>
              </a:rPr>
              <a:t> ocasiones.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9480" cy="762444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270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mensajería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6500"/>
              </a:lnSpc>
              <a:spcBef>
                <a:spcPts val="109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100-A</a:t>
            </a:r>
            <a:r>
              <a:rPr dirty="0" sz="1000">
                <a:latin typeface="Arial"/>
                <a:cs typeface="Arial"/>
              </a:rPr>
              <a:t>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el</a:t>
            </a:r>
            <a:r>
              <a:rPr dirty="0" sz="1000" spc="-10">
                <a:latin typeface="Arial"/>
                <a:cs typeface="Arial"/>
              </a:rPr>
              <a:t> registro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certificadas,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modalidad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operador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empresas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0">
                <a:latin typeface="Arial"/>
                <a:cs typeface="Arial"/>
              </a:rPr>
              <a:t> siguientes:</a:t>
            </a:r>
            <a:endParaRPr sz="1000">
              <a:latin typeface="Arial"/>
              <a:cs typeface="Arial"/>
            </a:endParaRPr>
          </a:p>
          <a:p>
            <a:pPr algn="r" marR="635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469265" indent="-274320">
              <a:lnSpc>
                <a:spcPct val="100000"/>
              </a:lnSpc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legislación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mexicana;</a:t>
            </a:r>
            <a:endParaRPr sz="1000">
              <a:latin typeface="Arial"/>
              <a:cs typeface="Arial"/>
            </a:endParaRPr>
          </a:p>
          <a:p>
            <a:pPr marL="469265" indent="-274320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fiscales;</a:t>
            </a:r>
            <a:endParaRPr sz="1000">
              <a:latin typeface="Arial"/>
              <a:cs typeface="Arial"/>
            </a:endParaRPr>
          </a:p>
          <a:p>
            <a:pPr marL="469265" indent="-274320">
              <a:lnSpc>
                <a:spcPts val="1175"/>
              </a:lnSpc>
              <a:spcBef>
                <a:spcPts val="110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  <a:p>
            <a:pPr algn="r" marR="635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467359" marR="12065" indent="-272415">
              <a:lnSpc>
                <a:spcPts val="1160"/>
              </a:lnSpc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nivel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reglas;</a:t>
            </a:r>
            <a:endParaRPr sz="1000">
              <a:latin typeface="Arial"/>
              <a:cs typeface="Arial"/>
            </a:endParaRPr>
          </a:p>
          <a:p>
            <a:pPr marL="469265" indent="-274320">
              <a:lnSpc>
                <a:spcPts val="1180"/>
              </a:lnSpc>
              <a:spcBef>
                <a:spcPts val="1055"/>
              </a:spcBef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  <a:p>
            <a:pPr algn="r" marR="635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467359" marR="5080" indent="-272415">
              <a:lnSpc>
                <a:spcPct val="96000"/>
              </a:lnSpc>
              <a:buFont typeface="Arial"/>
              <a:buAutoNum type="romanUcPeriod" startAt="6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designen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denominación,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clave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contribuyentes.</a:t>
            </a:r>
            <a:endParaRPr sz="1000">
              <a:latin typeface="Arial"/>
              <a:cs typeface="Arial"/>
            </a:endParaRPr>
          </a:p>
          <a:p>
            <a:pPr algn="r" marR="635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467995" marR="8255" indent="-273050">
              <a:lnSpc>
                <a:spcPts val="1160"/>
              </a:lnSpc>
              <a:buFont typeface="Arial"/>
              <a:buAutoNum type="romanUcPeriod" startAt="7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estándares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mínimos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635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 en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certificadas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también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 autorizarse a las personas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físicas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intervienen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cadena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logística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prestadores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salida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635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presentar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 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Administración Tributaria,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acompañando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documentación que 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establezca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obtención.</a:t>
            </a:r>
            <a:endParaRPr sz="1000">
              <a:latin typeface="Arial"/>
              <a:cs typeface="Arial"/>
            </a:endParaRPr>
          </a:p>
          <a:p>
            <a:pPr algn="r" marR="635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certificadas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renovada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siempre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inscripción.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emitirse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180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recepción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solicitud.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favorable.</a:t>
            </a:r>
            <a:endParaRPr sz="1000">
              <a:latin typeface="Arial"/>
              <a:cs typeface="Arial"/>
            </a:endParaRPr>
          </a:p>
          <a:p>
            <a:pPr algn="r" marR="635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952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renovación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inscripción,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certificadas,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50"/>
              </a:lnSpc>
            </a:pP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25-06-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2018: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tercero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(antes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adicionado DOF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09-12-2013)</a:t>
            </a:r>
            <a:endParaRPr sz="800">
              <a:latin typeface="Times New Roman"/>
              <a:cs typeface="Times New Roman"/>
            </a:endParaRPr>
          </a:p>
          <a:p>
            <a:pPr algn="r" marR="635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155003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762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100-</a:t>
            </a:r>
            <a:r>
              <a:rPr dirty="0" sz="1000" b="1">
                <a:latin typeface="Arial"/>
                <a:cs typeface="Arial"/>
              </a:rPr>
              <a:t>B.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100-A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>
                <a:latin typeface="Arial"/>
                <a:cs typeface="Arial"/>
              </a:rPr>
              <a:t>tendrán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facilidades: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465455" marR="13335" indent="-270510">
              <a:lnSpc>
                <a:spcPct val="96500"/>
              </a:lnSpc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Optar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excepto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trate de mercancía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 a regulaciones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ambiente,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salud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animal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vegetal;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469265" indent="-274320">
              <a:lnSpc>
                <a:spcPts val="1180"/>
              </a:lnSpc>
              <a:buFont typeface="Arial"/>
              <a:buAutoNum type="romanUcPeriod" startAt="2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3032505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3032505"/>
            <a:ext cx="5535295" cy="32575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ts val="1170"/>
              </a:lnSpc>
              <a:spcBef>
                <a:spcPts val="160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reglas;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3471798"/>
            <a:ext cx="10039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b="1">
                <a:latin typeface="Arial"/>
                <a:cs typeface="Arial"/>
              </a:rPr>
              <a:t>IV.</a:t>
            </a:r>
            <a:r>
              <a:rPr dirty="0" sz="1000" spc="185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10">
                <a:latin typeface="Arial"/>
                <a:cs typeface="Arial"/>
              </a:rPr>
              <a:t> 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888288" y="3616578"/>
            <a:ext cx="5998210" cy="26924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46278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467359" marR="13335" indent="-272415">
              <a:lnSpc>
                <a:spcPts val="1160"/>
              </a:lnSpc>
              <a:spcBef>
                <a:spcPts val="5"/>
              </a:spcBef>
              <a:buFont typeface="Arial"/>
              <a:buAutoNum type="romanUcPeriod" startAt="5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Considerar como desperdicios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 manufacturados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 </a:t>
            </a:r>
            <a:r>
              <a:rPr dirty="0" sz="1000" spc="-10">
                <a:latin typeface="Arial"/>
                <a:cs typeface="Arial"/>
              </a:rPr>
              <a:t>rechazados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calidad,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obsoletos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avances</a:t>
            </a:r>
            <a:r>
              <a:rPr dirty="0" sz="1000" spc="-10">
                <a:latin typeface="Arial"/>
                <a:cs typeface="Arial"/>
              </a:rPr>
              <a:t> tecnológicos;</a:t>
            </a:r>
            <a:endParaRPr sz="1000">
              <a:latin typeface="Arial"/>
              <a:cs typeface="Arial"/>
            </a:endParaRPr>
          </a:p>
          <a:p>
            <a:pPr algn="just" marL="467359" marR="5715" indent="-272415">
              <a:lnSpc>
                <a:spcPts val="1150"/>
              </a:lnSpc>
              <a:spcBef>
                <a:spcPts val="1140"/>
              </a:spcBef>
              <a:buFont typeface="Arial"/>
              <a:buAutoNum type="romanUcPeriod" startAt="5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reducción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espontánea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comprobación,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 	reglas;</a:t>
            </a:r>
            <a:endParaRPr sz="1000">
              <a:latin typeface="Arial"/>
              <a:cs typeface="Arial"/>
            </a:endParaRPr>
          </a:p>
          <a:p>
            <a:pPr marL="3897629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467995" marR="14604" indent="-273050">
              <a:lnSpc>
                <a:spcPts val="1170"/>
              </a:lnSpc>
              <a:buFont typeface="Arial"/>
              <a:buAutoNum type="romanUcPeriod" startAt="7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simplificación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facilitación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esta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marL="4423410">
              <a:lnSpc>
                <a:spcPts val="84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marL="4434205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100-</a:t>
            </a:r>
            <a:r>
              <a:rPr dirty="0" sz="1000" b="1">
                <a:latin typeface="Arial"/>
                <a:cs typeface="Arial"/>
              </a:rPr>
              <a:t>C.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refiere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100-A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144-A,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 supuestos: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071168" y="6420992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6420992"/>
            <a:ext cx="534860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prórroga.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071168" y="6859905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528317" y="6859905"/>
            <a:ext cx="47644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 previstas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071168" y="7152513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528317" y="7152513"/>
            <a:ext cx="535368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incurran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autorización.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888288" y="7591806"/>
            <a:ext cx="5998210" cy="146240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397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 autorización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petición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 autorizada,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llevar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 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144-A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101.</a:t>
            </a:r>
            <a:r>
              <a:rPr dirty="0" sz="1000" spc="4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título,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introducido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sometido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formalidades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 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aquellas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excedido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podrán </a:t>
            </a:r>
            <a:r>
              <a:rPr dirty="0" sz="1000">
                <a:latin typeface="Arial"/>
                <a:cs typeface="Arial"/>
              </a:rPr>
              <a:t>regularizarlas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importándolas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definitivamente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compensatorias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9480" cy="772668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825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perjuicio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aplique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regularización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Federal.</a:t>
            </a: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98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regularizar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ts val="118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101-A.</a:t>
            </a:r>
            <a:r>
              <a:rPr dirty="0" sz="1000" spc="-40" b="1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Derogado.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2416175" marR="2408555">
              <a:lnSpc>
                <a:spcPts val="1260"/>
              </a:lnSpc>
            </a:pPr>
            <a:r>
              <a:rPr dirty="0" sz="1100" b="1">
                <a:latin typeface="Arial"/>
                <a:cs typeface="Arial"/>
              </a:rPr>
              <a:t>Sección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Segunda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exportación</a:t>
            </a:r>
            <a:endParaRPr sz="1100">
              <a:latin typeface="Arial"/>
              <a:cs typeface="Arial"/>
            </a:endParaRPr>
          </a:p>
          <a:p>
            <a:pPr algn="just" marL="12700" marR="13335" indent="182880">
              <a:lnSpc>
                <a:spcPts val="1160"/>
              </a:lnSpc>
              <a:spcBef>
                <a:spcPts val="115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102.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exportación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consiste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territorio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permanecer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ilimitado.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6000"/>
              </a:lnSpc>
              <a:spcBef>
                <a:spcPts val="111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103.-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nacionalizadas,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sido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modificaciones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territorio </a:t>
            </a:r>
            <a:r>
              <a:rPr dirty="0" sz="1000">
                <a:latin typeface="Arial"/>
                <a:cs typeface="Arial"/>
              </a:rPr>
              <a:t>nacional.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prórroga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causas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justificadas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vencimiento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rechazadas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comprador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consideración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resultaron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defectuosas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especificaciones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distintas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convenidas,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devolverá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pagado.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1333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ambos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acreditará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reintegro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exportación.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651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acogerse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conviertan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114,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 indent="182880">
              <a:lnSpc>
                <a:spcPct val="959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 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 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Secretaría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Economía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retornado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resultantes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transformación,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sido </a:t>
            </a:r>
            <a:r>
              <a:rPr dirty="0" sz="1000">
                <a:latin typeface="Arial"/>
                <a:cs typeface="Arial"/>
              </a:rPr>
              <a:t>rechazados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razones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programa.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caso,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materias </a:t>
            </a:r>
            <a:r>
              <a:rPr dirty="0" sz="1000">
                <a:latin typeface="Arial"/>
                <a:cs typeface="Arial"/>
              </a:rPr>
              <a:t>primas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originalmente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programa,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porcentajes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retornado,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importación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definitiva.</a:t>
            </a:r>
            <a:r>
              <a:rPr dirty="0" sz="1000">
                <a:latin typeface="Arial"/>
                <a:cs typeface="Arial"/>
              </a:rPr>
              <a:t> 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Servicio</a:t>
            </a:r>
            <a:r>
              <a:rPr dirty="0" sz="1000">
                <a:latin typeface="Arial"/>
                <a:cs typeface="Arial"/>
              </a:rPr>
              <a:t>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Administración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Tributaria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establecerá mediante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control.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III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Temporales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importación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10" b="1">
                <a:latin typeface="Arial"/>
                <a:cs typeface="Arial"/>
              </a:rPr>
              <a:t> exportación</a:t>
            </a: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Arial"/>
              <a:cs typeface="Arial"/>
            </a:endParaRPr>
          </a:p>
          <a:p>
            <a:pPr algn="ctr" marL="2127885" marR="2122805" indent="1905">
              <a:lnSpc>
                <a:spcPts val="1270"/>
              </a:lnSpc>
            </a:pPr>
            <a:r>
              <a:rPr dirty="0" sz="1100" b="1">
                <a:latin typeface="Arial"/>
                <a:cs typeface="Arial"/>
              </a:rPr>
              <a:t>Sección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Primera </a:t>
            </a:r>
            <a:r>
              <a:rPr dirty="0" sz="1100" b="1">
                <a:latin typeface="Arial"/>
                <a:cs typeface="Arial"/>
              </a:rPr>
              <a:t>Importaciones</a:t>
            </a:r>
            <a:r>
              <a:rPr dirty="0" sz="1100" spc="-6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temporales</a:t>
            </a: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25270"/>
            <a:ext cx="5996305" cy="15265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ts val="1295"/>
              </a:lnSpc>
              <a:spcBef>
                <a:spcPts val="100"/>
              </a:spcBef>
            </a:pPr>
            <a:r>
              <a:rPr dirty="0" sz="1100" spc="-50" b="1">
                <a:latin typeface="Arial"/>
                <a:cs typeface="Arial"/>
              </a:rPr>
              <a:t>I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</a:pP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-6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generales</a:t>
            </a:r>
            <a:endParaRPr sz="1100">
              <a:latin typeface="Arial"/>
              <a:cs typeface="Arial"/>
            </a:endParaRPr>
          </a:p>
          <a:p>
            <a:pPr marL="12700" marR="11430" indent="182880">
              <a:lnSpc>
                <a:spcPts val="1160"/>
              </a:lnSpc>
              <a:spcBef>
                <a:spcPts val="118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104.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 de 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procedencia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sujetarán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50"/>
              </a:spcBef>
              <a:tabLst>
                <a:tab pos="65214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652145" marR="50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63-</a:t>
            </a:r>
            <a:r>
              <a:rPr dirty="0" sz="1000" spc="-25">
                <a:latin typeface="Arial"/>
                <a:cs typeface="Arial"/>
              </a:rPr>
              <a:t>A, </a:t>
            </a:r>
            <a:r>
              <a:rPr dirty="0" sz="1000">
                <a:latin typeface="Arial"/>
                <a:cs typeface="Arial"/>
              </a:rPr>
              <a:t>105,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 110 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112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3165475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3165475"/>
            <a:ext cx="5358130" cy="43942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333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regulaciones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 </a:t>
            </a:r>
            <a:r>
              <a:rPr dirty="0" sz="1000" spc="-10">
                <a:latin typeface="Arial"/>
                <a:cs typeface="Arial"/>
              </a:rPr>
              <a:t>compensatorias.</a:t>
            </a:r>
            <a:endParaRPr sz="1000">
              <a:latin typeface="Arial"/>
              <a:cs typeface="Arial"/>
            </a:endParaRPr>
          </a:p>
          <a:p>
            <a:pPr marL="277304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3720211"/>
            <a:ext cx="5998845" cy="19316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 indent="182880">
              <a:lnSpc>
                <a:spcPct val="96000"/>
              </a:lnSpc>
              <a:spcBef>
                <a:spcPts val="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105.</a:t>
            </a:r>
            <a:r>
              <a:rPr dirty="0" sz="1000" spc="2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dependencia,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5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1295"/>
              </a:lnSpc>
              <a:spcBef>
                <a:spcPts val="5"/>
              </a:spcBef>
            </a:pPr>
            <a:r>
              <a:rPr dirty="0" sz="1100" spc="-25" b="1">
                <a:latin typeface="Arial"/>
                <a:cs typeface="Arial"/>
              </a:rPr>
              <a:t>ll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</a:pP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retornar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extranjero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mismo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estado</a:t>
            </a:r>
            <a:endParaRPr sz="1100">
              <a:latin typeface="Arial"/>
              <a:cs typeface="Arial"/>
            </a:endParaRPr>
          </a:p>
          <a:p>
            <a:pPr algn="just" marL="12700" marR="12065" indent="182880">
              <a:lnSpc>
                <a:spcPct val="9660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106.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permanecer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limitado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específica,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5764148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5764148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16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remolques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semirremolques,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plataformas </a:t>
            </a:r>
            <a:r>
              <a:rPr dirty="0" sz="1000">
                <a:latin typeface="Arial"/>
                <a:cs typeface="Arial"/>
              </a:rPr>
              <a:t>adaptadas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diseñadas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exclusivamente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contenedores,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ellos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 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conduzcan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6611492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6611492"/>
            <a:ext cx="2663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casos: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6904101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2145538" y="6904101"/>
            <a:ext cx="4735830" cy="4699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utilizados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laboral,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excepto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vehículos.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7488173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2145538" y="7488173"/>
            <a:ext cx="473519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envases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contengan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7925561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2145538" y="7925561"/>
            <a:ext cx="4740910" cy="8782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>
              <a:lnSpc>
                <a:spcPct val="962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diplomáticas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consulares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organismos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funcionarios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empleados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franquicia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diplomática,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marL="84010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8298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d)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2145538" y="1368298"/>
            <a:ext cx="4740910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016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muestrarios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siempre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marL="276542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069338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e)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2145538" y="2069338"/>
            <a:ext cx="4740910" cy="219202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715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laborando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calidad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migratoria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doce </a:t>
            </a:r>
            <a:r>
              <a:rPr dirty="0" sz="1000">
                <a:latin typeface="Arial"/>
                <a:cs typeface="Arial"/>
              </a:rPr>
              <a:t>meses.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computarán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salidas </a:t>
            </a:r>
            <a:r>
              <a:rPr dirty="0" sz="1000">
                <a:latin typeface="Arial"/>
                <a:cs typeface="Arial"/>
              </a:rPr>
              <a:t>múltiples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contados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primera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entrada.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conducidos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cónyuge,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ascendientes,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descendientes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hermanos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calidades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migratorias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indicadas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conducido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autorizadas, </a:t>
            </a:r>
            <a:r>
              <a:rPr dirty="0" sz="1000">
                <a:latin typeface="Arial"/>
                <a:cs typeface="Arial"/>
              </a:rPr>
              <a:t>invariablemente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viajar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bordo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vehículo.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marL="224091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 reformado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4377054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lll.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4377054"/>
            <a:ext cx="5133975" cy="76136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reúnan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80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a)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congresos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internacionales.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5253354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2145538" y="5253354"/>
            <a:ext cx="4740275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eventos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culturales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deportivos,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patrocinados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entidades </a:t>
            </a:r>
            <a:r>
              <a:rPr dirty="0" sz="1000">
                <a:latin typeface="Arial"/>
                <a:cs typeface="Arial"/>
              </a:rPr>
              <a:t>públicas,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universidades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entidades </a:t>
            </a:r>
            <a:r>
              <a:rPr dirty="0" sz="1000">
                <a:latin typeface="Arial"/>
                <a:cs typeface="Arial"/>
              </a:rPr>
              <a:t>privadas,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donativos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deducibles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Renta.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5983604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2145538" y="5983604"/>
            <a:ext cx="4735830" cy="6165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enseres,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utilería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filmación,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industria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cinematográfica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residentes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extranjero.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ampliar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año </a:t>
            </a:r>
            <a:r>
              <a:rPr dirty="0" sz="1000" spc="-20">
                <a:latin typeface="Arial"/>
                <a:cs typeface="Arial"/>
              </a:rPr>
              <a:t>más.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6713601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d)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2145538" y="6713601"/>
            <a:ext cx="473456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prueba,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fabricante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México.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4726" y="7152513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e)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2144014" y="7152513"/>
            <a:ext cx="4742815" cy="58610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635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convenios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México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diplomáticas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consulares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reciprocidad.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4726" y="7853933"/>
            <a:ext cx="1111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f)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2144014" y="7853933"/>
            <a:ext cx="4742815" cy="87693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investigación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organismos </a:t>
            </a:r>
            <a:r>
              <a:rPr dirty="0" sz="1000">
                <a:latin typeface="Arial"/>
                <a:cs typeface="Arial"/>
              </a:rPr>
              <a:t>públicos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contribuyentes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donativos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deducibles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acuerdos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interinstitucionales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736092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715" indent="1828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enviará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proporcionadas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disponibilidad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indicándole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autoridad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conocerlo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darse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notificado.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funcionario </a:t>
            </a:r>
            <a:r>
              <a:rPr dirty="0" sz="1000">
                <a:latin typeface="Arial"/>
                <a:cs typeface="Arial"/>
              </a:rPr>
              <a:t>competente,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producirá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autógrafa,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17-</a:t>
            </a:r>
            <a:r>
              <a:rPr dirty="0" sz="1000">
                <a:latin typeface="Arial"/>
                <a:cs typeface="Arial"/>
              </a:rPr>
              <a:t>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ingresar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buzón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sistema electrónico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notificar,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contando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computados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disponibilidad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notificación.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abierto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avanzada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constará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apertura.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524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legalmente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practicada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surtirá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generó 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notificación.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9o.-</a:t>
            </a:r>
            <a:r>
              <a:rPr dirty="0" sz="1000" b="1">
                <a:latin typeface="Arial"/>
                <a:cs typeface="Arial"/>
              </a:rPr>
              <a:t>B.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estrados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 </a:t>
            </a:r>
            <a:r>
              <a:rPr dirty="0" sz="1000">
                <a:latin typeface="Arial"/>
                <a:cs typeface="Arial"/>
              </a:rPr>
              <a:t>transcurrido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9o.-A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publicará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página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computado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haya </a:t>
            </a:r>
            <a:r>
              <a:rPr dirty="0" sz="1000" spc="-10">
                <a:latin typeface="Arial"/>
                <a:cs typeface="Arial"/>
              </a:rPr>
              <a:t>publicado.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500"/>
              </a:lnSpc>
              <a:spcBef>
                <a:spcPts val="1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estrados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consultarse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página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electrónico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décimo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sexto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mismas.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9o.-</a:t>
            </a:r>
            <a:r>
              <a:rPr dirty="0" sz="1000" b="1">
                <a:latin typeface="Arial"/>
                <a:cs typeface="Arial"/>
              </a:rPr>
              <a:t>C.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máximo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reciban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disponibilidad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dicho </a:t>
            </a:r>
            <a:r>
              <a:rPr dirty="0" sz="1000">
                <a:latin typeface="Arial"/>
                <a:cs typeface="Arial"/>
              </a:rPr>
              <a:t>sistema.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completo,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activo,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autoricen.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comunicar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notificaciones.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33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surtirán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acuses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ts val="114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entenderán </a:t>
            </a:r>
            <a:r>
              <a:rPr dirty="0" sz="1000">
                <a:latin typeface="Arial"/>
                <a:cs typeface="Arial"/>
              </a:rPr>
              <a:t>legalmente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autorizó.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9o.-</a:t>
            </a:r>
            <a:r>
              <a:rPr dirty="0" sz="1000" b="1">
                <a:latin typeface="Arial"/>
                <a:cs typeface="Arial"/>
              </a:rPr>
              <a:t>D.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cómputo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consiste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electrónico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abrirse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electrónica </a:t>
            </a:r>
            <a:r>
              <a:rPr dirty="0" sz="1000">
                <a:latin typeface="Arial"/>
                <a:cs typeface="Arial"/>
              </a:rPr>
              <a:t>avanzada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digitales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3461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renovaciones,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1951989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2259838" y="1951989"/>
            <a:ext cx="461962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internen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condición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visitante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solo </a:t>
            </a:r>
            <a:r>
              <a:rPr dirty="0" sz="1000" spc="-10">
                <a:latin typeface="Arial"/>
                <a:cs typeface="Arial"/>
              </a:rPr>
              <a:t>vehículo.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2259838" y="2537205"/>
            <a:ext cx="4624705" cy="134683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conducidos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cónyuge,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ascendientes,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descendientes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hermanos,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viaje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bordo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conducir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múltiples.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143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 cumplir 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requisitos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3997579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2259838" y="3997579"/>
            <a:ext cx="4626610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16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menajes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residente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estudiante,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 reglas.</a:t>
            </a:r>
            <a:endParaRPr sz="1000">
              <a:latin typeface="Arial"/>
              <a:cs typeface="Arial"/>
            </a:endParaRPr>
          </a:p>
          <a:p>
            <a:pPr marL="147574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4844923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4844923"/>
            <a:ext cx="25717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5349621" y="4989702"/>
            <a:ext cx="1537335" cy="1479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5253354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2145538" y="5253354"/>
            <a:ext cx="8572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Contenedores.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5544692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2145538" y="5544692"/>
            <a:ext cx="4740910" cy="8782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16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Aviones,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avionetas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helicópteros,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utilizados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aéreas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transporte </a:t>
            </a:r>
            <a:r>
              <a:rPr dirty="0" sz="1000">
                <a:latin typeface="Arial"/>
                <a:cs typeface="Arial"/>
              </a:rPr>
              <a:t>público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proporcionen,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febrero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4726" y="6538341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2144014" y="6538341"/>
            <a:ext cx="4740275" cy="76263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Embarcaciones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dedicadas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pesca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embarcaciones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artefactos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navales,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recreo 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deportivas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lanchas,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yates 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veleros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turísticos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metros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eslora,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remolques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2144014" y="7416165"/>
            <a:ext cx="4742815" cy="58420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795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lanchas,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yates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veleros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turísticos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explotación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registren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marina turística.</a:t>
            </a:r>
            <a:endParaRPr sz="1000">
              <a:latin typeface="Arial"/>
              <a:cs typeface="Arial"/>
            </a:endParaRPr>
          </a:p>
          <a:p>
            <a:pPr marL="276669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8116061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d)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2145538" y="8116061"/>
            <a:ext cx="4737735" cy="76263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rodantes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Reglamento.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casas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rodantes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conducidas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transportadas</a:t>
            </a:r>
            <a:r>
              <a:rPr dirty="0" sz="1000" spc="18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8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8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8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cónyuge,</a:t>
            </a:r>
            <a:r>
              <a:rPr dirty="0" sz="1000" spc="185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>
                <a:latin typeface="Arial"/>
                <a:cs typeface="Arial"/>
              </a:rPr>
              <a:t>ascendientes,</a:t>
            </a:r>
            <a:r>
              <a:rPr dirty="0" sz="1000" spc="2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descendientes</a:t>
            </a:r>
            <a:r>
              <a:rPr dirty="0" sz="1000" spc="2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hermanos,</a:t>
            </a:r>
            <a:r>
              <a:rPr dirty="0" sz="1000" spc="2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29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22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residentes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2145538" y="1369822"/>
            <a:ext cx="4740910" cy="43751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016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permanentes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viaje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bordo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10">
                <a:latin typeface="Arial"/>
                <a:cs typeface="Arial"/>
              </a:rPr>
              <a:t>importador.</a:t>
            </a:r>
            <a:endParaRPr sz="1000">
              <a:latin typeface="Arial"/>
              <a:cs typeface="Arial"/>
            </a:endParaRPr>
          </a:p>
          <a:p>
            <a:pPr marL="276542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923033"/>
            <a:ext cx="13843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e)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2145538" y="1923033"/>
            <a:ext cx="4740910" cy="585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635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Locomotoras,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carros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ferrocarril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especializado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industria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ferroviaria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2625598"/>
            <a:ext cx="5998210" cy="653034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870585" marR="1016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amparará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permanencia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 </a:t>
            </a:r>
            <a:r>
              <a:rPr dirty="0" sz="1000">
                <a:latin typeface="Arial"/>
                <a:cs typeface="Arial"/>
              </a:rPr>
              <a:t>autorizado,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múltiples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plazo.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prorrogarse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autorización,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debidamente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justificadas.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importación temporal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mantenimiento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 importados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automóviles 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camiones,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conformidad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Reglamento.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335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garantizarse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sanciones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llegaran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imponerse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 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dentro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0">
                <a:latin typeface="Arial"/>
                <a:cs typeface="Arial"/>
              </a:rPr>
              <a:t> artículo.</a:t>
            </a: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artículo,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 extranjero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plazos previstos,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contrario,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mismas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ilegalmente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concluido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fueron destinadas.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5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 algn="r" marR="6985">
              <a:lnSpc>
                <a:spcPts val="940"/>
              </a:lnSpc>
            </a:pP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1998: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segundo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107.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d)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106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señalará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destinarán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 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mantendrán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5500"/>
              </a:lnSpc>
              <a:spcBef>
                <a:spcPts val="113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requerirá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presentarse.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No será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 cuando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 otro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 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mismo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fin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parte.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documento,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1290"/>
              </a:lnSpc>
            </a:pPr>
            <a:r>
              <a:rPr dirty="0" sz="1100" spc="-25" b="1">
                <a:latin typeface="Arial"/>
                <a:cs typeface="Arial"/>
              </a:rPr>
              <a:t>III</a:t>
            </a:r>
            <a:endParaRPr sz="1100">
              <a:latin typeface="Arial"/>
              <a:cs typeface="Arial"/>
            </a:endParaRPr>
          </a:p>
          <a:p>
            <a:pPr algn="ctr" marL="419100" marR="414020">
              <a:lnSpc>
                <a:spcPts val="1270"/>
              </a:lnSpc>
              <a:spcBef>
                <a:spcPts val="55"/>
              </a:spcBef>
            </a:pP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elaboración,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transformación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reparación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programas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maquila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</a:t>
            </a:r>
            <a:r>
              <a:rPr dirty="0" sz="1100" spc="-25" b="1">
                <a:latin typeface="Arial"/>
                <a:cs typeface="Arial"/>
              </a:rPr>
              <a:t> de </a:t>
            </a:r>
            <a:r>
              <a:rPr dirty="0" sz="1100" spc="-10" b="1">
                <a:latin typeface="Arial"/>
                <a:cs typeface="Arial"/>
              </a:rPr>
              <a:t>exportación</a:t>
            </a:r>
            <a:endParaRPr sz="1100">
              <a:latin typeface="Arial"/>
              <a:cs typeface="Arial"/>
            </a:endParaRPr>
          </a:p>
          <a:p>
            <a:pPr algn="just" marL="12700" marR="10795" indent="182880">
              <a:lnSpc>
                <a:spcPct val="96000"/>
              </a:lnSpc>
              <a:spcBef>
                <a:spcPts val="112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108.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autorizado,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400304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270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 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 de Administración</a:t>
            </a:r>
            <a:r>
              <a:rPr dirty="0" sz="1000" spc="-10">
                <a:latin typeface="Arial"/>
                <a:cs typeface="Arial"/>
              </a:rPr>
              <a:t> 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2012,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a),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b)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c)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63-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10">
                <a:latin typeface="Arial"/>
                <a:cs typeface="Arial"/>
              </a:rPr>
              <a:t> aplicables.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333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exportación autorizados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Secretaría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 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 de sus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podrán </a:t>
            </a:r>
            <a:r>
              <a:rPr dirty="0" sz="1000">
                <a:latin typeface="Arial"/>
                <a:cs typeface="Arial"/>
              </a:rPr>
              <a:t>permanecer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469265" indent="-274320">
              <a:lnSpc>
                <a:spcPct val="100000"/>
              </a:lnSpc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dieciocho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casos: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Arial"/>
              <a:buAutoNum type="romanUcPeriod"/>
            </a:pPr>
            <a:endParaRPr sz="1000">
              <a:latin typeface="Arial"/>
              <a:cs typeface="Arial"/>
            </a:endParaRPr>
          </a:p>
          <a:p>
            <a:pPr lvl="1" marL="743585" marR="12700" indent="-274320">
              <a:lnSpc>
                <a:spcPts val="1150"/>
              </a:lnSpc>
              <a:buFont typeface="Arial"/>
              <a:buAutoNum type="alphaLcParenR"/>
              <a:tabLst>
                <a:tab pos="743585" algn="l"/>
              </a:tabLst>
            </a:pPr>
            <a:r>
              <a:rPr dirty="0" sz="1000">
                <a:latin typeface="Arial"/>
                <a:cs typeface="Arial"/>
              </a:rPr>
              <a:t>Lubricantes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vayan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consumir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productivo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 excepto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petrolíferos.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lvl="1" marL="743585" marR="10795" indent="-274320">
              <a:lnSpc>
                <a:spcPts val="1160"/>
              </a:lnSpc>
              <a:buFont typeface="Arial"/>
              <a:buAutoNum type="alphaLcParenR" startAt="2"/>
              <a:tabLst>
                <a:tab pos="743585" algn="l"/>
              </a:tabLst>
            </a:pPr>
            <a:r>
              <a:rPr dirty="0" sz="1000">
                <a:latin typeface="Arial"/>
                <a:cs typeface="Arial"/>
              </a:rPr>
              <a:t>Materias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primas,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componentes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vayan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totalmente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integrar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  <a:p>
            <a:pPr lvl="1" marL="743585" indent="-274320">
              <a:lnSpc>
                <a:spcPct val="100000"/>
              </a:lnSpc>
              <a:spcBef>
                <a:spcPts val="1050"/>
              </a:spcBef>
              <a:buFont typeface="Arial"/>
              <a:buAutoNum type="alphaLcParenR" startAt="2"/>
              <a:tabLst>
                <a:tab pos="743585" algn="l"/>
              </a:tabLst>
            </a:pPr>
            <a:r>
              <a:rPr dirty="0" sz="1000">
                <a:latin typeface="Arial"/>
                <a:cs typeface="Arial"/>
              </a:rPr>
              <a:t>Envases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empaques.</a:t>
            </a:r>
            <a:endParaRPr sz="1000">
              <a:latin typeface="Arial"/>
              <a:cs typeface="Arial"/>
            </a:endParaRPr>
          </a:p>
          <a:p>
            <a:pPr lvl="1" marL="743585" indent="-274320">
              <a:lnSpc>
                <a:spcPct val="100000"/>
              </a:lnSpc>
              <a:spcBef>
                <a:spcPts val="1105"/>
              </a:spcBef>
              <a:buFont typeface="Arial"/>
              <a:buAutoNum type="alphaLcParenR" startAt="2"/>
              <a:tabLst>
                <a:tab pos="743585" algn="l"/>
              </a:tabLst>
            </a:pPr>
            <a:r>
              <a:rPr dirty="0" sz="1000">
                <a:latin typeface="Arial"/>
                <a:cs typeface="Arial"/>
              </a:rPr>
              <a:t>Etiquetas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folletos.</a:t>
            </a:r>
            <a:endParaRPr sz="1000">
              <a:latin typeface="Arial"/>
              <a:cs typeface="Arial"/>
            </a:endParaRPr>
          </a:p>
          <a:p>
            <a:pPr marL="469265" indent="-274320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contenedores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cajas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trailers.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5486780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5486780"/>
            <a:ext cx="5541010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casos: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5895213"/>
            <a:ext cx="5998210" cy="321818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just" marL="741045" marR="12065" indent="-271780">
              <a:lnSpc>
                <a:spcPts val="1160"/>
              </a:lnSpc>
              <a:spcBef>
                <a:spcPts val="165"/>
              </a:spcBef>
              <a:buFont typeface="Arial"/>
              <a:buAutoNum type="alphaLcParenR"/>
              <a:tabLst>
                <a:tab pos="743585" algn="l"/>
              </a:tabLst>
            </a:pPr>
            <a:r>
              <a:rPr dirty="0" sz="1000">
                <a:latin typeface="Arial"/>
                <a:cs typeface="Arial"/>
              </a:rPr>
              <a:t>Maquinaria,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herramientas,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instrumentos,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moldes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refacciones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 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proceso 	productivo.</a:t>
            </a:r>
            <a:endParaRPr sz="1000">
              <a:latin typeface="Arial"/>
              <a:cs typeface="Arial"/>
            </a:endParaRPr>
          </a:p>
          <a:p>
            <a:pPr algn="just" marL="741680" marR="10795" indent="-272415">
              <a:lnSpc>
                <a:spcPct val="96000"/>
              </a:lnSpc>
              <a:spcBef>
                <a:spcPts val="1115"/>
              </a:spcBef>
              <a:buFont typeface="Arial"/>
              <a:buAutoNum type="alphaLcParenR"/>
              <a:tabLst>
                <a:tab pos="743585" algn="l"/>
              </a:tabLst>
            </a:pPr>
            <a:r>
              <a:rPr dirty="0" sz="1000">
                <a:latin typeface="Arial"/>
                <a:cs typeface="Arial"/>
              </a:rPr>
              <a:t>Equipos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aparatos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 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contaminación;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investigación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</a:t>
            </a:r>
            <a:r>
              <a:rPr dirty="0" sz="1000" spc="-10">
                <a:latin typeface="Arial"/>
                <a:cs typeface="Arial"/>
              </a:rPr>
              <a:t>capacitación,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industrial,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telecomunicación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cómputo,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laboratorio,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medición,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prueba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calidad;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intervengan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manejo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vinculados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proceso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productivo.</a:t>
            </a:r>
            <a:endParaRPr sz="1000">
              <a:latin typeface="Arial"/>
              <a:cs typeface="Arial"/>
            </a:endParaRPr>
          </a:p>
          <a:p>
            <a:pPr marL="743585" indent="-274320">
              <a:lnSpc>
                <a:spcPct val="100000"/>
              </a:lnSpc>
              <a:spcBef>
                <a:spcPts val="1090"/>
              </a:spcBef>
              <a:buFont typeface="Arial"/>
              <a:buAutoNum type="alphaLcParenR"/>
              <a:tabLst>
                <a:tab pos="743585" algn="l"/>
              </a:tabLst>
            </a:pP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desarrollo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administrativo.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empresas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 exterior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cuenten 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 de Economía,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considerarán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efectuadas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perfeccionada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enajenante,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exportación.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previstos.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caso </a:t>
            </a:r>
            <a:r>
              <a:rPr dirty="0" sz="1000">
                <a:latin typeface="Arial"/>
                <a:cs typeface="Arial"/>
              </a:rPr>
              <a:t>contrario,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ilegalmente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concluido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fueron</a:t>
            </a:r>
            <a:r>
              <a:rPr dirty="0" sz="1000" spc="-10">
                <a:latin typeface="Arial"/>
                <a:cs typeface="Arial"/>
              </a:rPr>
              <a:t> destinadas.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6126"/>
            <a:ext cx="5998845" cy="756665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ts val="117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petrolíferos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</a:t>
            </a:r>
            <a:endParaRPr sz="1000">
              <a:latin typeface="Arial"/>
              <a:cs typeface="Arial"/>
            </a:endParaRPr>
          </a:p>
          <a:p>
            <a:pPr algn="r" marL="4462780" marR="5080" indent="-17145">
              <a:lnSpc>
                <a:spcPts val="919"/>
              </a:lnSpc>
              <a:spcBef>
                <a:spcPts val="3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6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109.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proporcionen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retornen,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representan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mermas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desperdicios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retornen,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son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Reglamento.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convertir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definitiva,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paguen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17-A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importaron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efectúe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régimen.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definitivamente,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mermas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desperdicios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importadas temporalmente, siempre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desperdicios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destruyan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cumpla con 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disposiciones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590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exportación,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desperdicios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otras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vayan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transformación,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tramiten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desperdicio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obsoleto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conjuntamente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importación temporal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ct val="96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110.-</a:t>
            </a:r>
            <a:r>
              <a:rPr dirty="0" sz="1000" spc="20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56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104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maquinaria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cambiar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108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correspondan.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64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111.</a:t>
            </a:r>
            <a:r>
              <a:rPr dirty="0" sz="1000" spc="3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resultantes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transformación,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reparación,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retornen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nacionalizadas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hubieren </a:t>
            </a:r>
            <a:r>
              <a:rPr dirty="0" sz="1000">
                <a:latin typeface="Arial"/>
                <a:cs typeface="Arial"/>
              </a:rPr>
              <a:t>incorporado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</a:t>
            </a:r>
            <a:r>
              <a:rPr dirty="0" sz="1000" spc="-10">
                <a:latin typeface="Arial"/>
                <a:cs typeface="Arial"/>
              </a:rPr>
              <a:t> terminado.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calcular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porcentaje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peso 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producto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terminado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primas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hubieren incorporado.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5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proyectada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permitirá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629602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333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requiera.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59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112.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vayan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 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procesos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reparación,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</a:t>
            </a:r>
            <a:r>
              <a:rPr dirty="0" sz="1000" spc="-10">
                <a:latin typeface="Arial"/>
                <a:cs typeface="Arial"/>
              </a:rPr>
              <a:t>realizar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general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clasificación </a:t>
            </a:r>
            <a:r>
              <a:rPr dirty="0" sz="1000">
                <a:latin typeface="Arial"/>
                <a:cs typeface="Arial"/>
              </a:rPr>
              <a:t>arancelaria,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56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tipo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conjuntamente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2000,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conjuntamente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asuma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solidaria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procedencia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proveedores,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transferida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diferirá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63-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Ley.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transfiera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hecho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solidario,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transfirió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asuma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solidaria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 </a:t>
            </a:r>
            <a:r>
              <a:rPr dirty="0" sz="1000">
                <a:latin typeface="Arial"/>
                <a:cs typeface="Arial"/>
              </a:rPr>
              <a:t>transfiera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proveedores.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cabo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ctr" marL="2124710" marR="2117090" indent="635">
              <a:lnSpc>
                <a:spcPts val="1260"/>
              </a:lnSpc>
              <a:spcBef>
                <a:spcPts val="1145"/>
              </a:spcBef>
            </a:pPr>
            <a:r>
              <a:rPr dirty="0" sz="1100" b="1">
                <a:latin typeface="Arial"/>
                <a:cs typeface="Arial"/>
              </a:rPr>
              <a:t>Sección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Segunda </a:t>
            </a:r>
            <a:r>
              <a:rPr dirty="0" sz="1100" b="1">
                <a:latin typeface="Arial"/>
                <a:cs typeface="Arial"/>
              </a:rPr>
              <a:t>Exportaciones</a:t>
            </a:r>
            <a:r>
              <a:rPr dirty="0" sz="1100" spc="-5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temporales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0"/>
              </a:lnSpc>
              <a:spcBef>
                <a:spcPts val="1180"/>
              </a:spcBef>
            </a:pPr>
            <a:r>
              <a:rPr dirty="0" sz="1100" spc="-50" b="1">
                <a:latin typeface="Arial"/>
                <a:cs typeface="Arial"/>
              </a:rPr>
              <a:t>I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Disposiciones</a:t>
            </a:r>
            <a:r>
              <a:rPr dirty="0" sz="1100" spc="-6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generales</a:t>
            </a:r>
            <a:endParaRPr sz="1100">
              <a:latin typeface="Arial"/>
              <a:cs typeface="Arial"/>
            </a:endParaRPr>
          </a:p>
          <a:p>
            <a:pPr algn="just" marL="12700" marR="12065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113.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nacionalizadas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06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778078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7780781"/>
            <a:ext cx="513842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cumplirán 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formalidades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8218169"/>
            <a:ext cx="5998210" cy="88011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143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114.-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cambiar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definitiva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 </a:t>
            </a:r>
            <a:r>
              <a:rPr dirty="0" sz="1000">
                <a:latin typeface="Arial"/>
                <a:cs typeface="Arial"/>
              </a:rPr>
              <a:t>concedido,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convierte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5670" cy="195961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079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venza el plazo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deberá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impuesto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 que 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efectuó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pague.</a:t>
            </a:r>
            <a:endParaRPr sz="1000">
              <a:latin typeface="Arial"/>
              <a:cs typeface="Arial"/>
            </a:endParaRPr>
          </a:p>
          <a:p>
            <a:pPr algn="ctr" marL="1270">
              <a:lnSpc>
                <a:spcPts val="1290"/>
              </a:lnSpc>
              <a:spcBef>
                <a:spcPts val="1045"/>
              </a:spcBef>
            </a:pPr>
            <a:r>
              <a:rPr dirty="0" sz="1100" spc="-25" b="1">
                <a:latin typeface="Arial"/>
                <a:cs typeface="Arial"/>
              </a:rPr>
              <a:t>II</a:t>
            </a:r>
            <a:endParaRPr sz="1100">
              <a:latin typeface="Arial"/>
              <a:cs typeface="Arial"/>
            </a:endParaRPr>
          </a:p>
          <a:p>
            <a:pPr algn="ctr" marL="635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retornar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al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país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mismo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estado</a:t>
            </a:r>
            <a:endParaRPr sz="1100">
              <a:latin typeface="Arial"/>
              <a:cs typeface="Arial"/>
            </a:endParaRPr>
          </a:p>
          <a:p>
            <a:pPr algn="just" marL="12700" marR="5080" indent="182880">
              <a:lnSpc>
                <a:spcPct val="96000"/>
              </a:lnSpc>
              <a:spcBef>
                <a:spcPts val="116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115.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 </a:t>
            </a:r>
            <a:r>
              <a:rPr dirty="0" sz="1000">
                <a:latin typeface="Arial"/>
                <a:cs typeface="Arial"/>
              </a:rPr>
              <a:t>estado,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nacionalizadas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permanecer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limitado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específica,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modificación alguna.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ts val="117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116.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115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 </a:t>
            </a:r>
            <a:r>
              <a:rPr dirty="0" sz="1000" spc="-10">
                <a:latin typeface="Arial"/>
                <a:cs typeface="Arial"/>
              </a:rPr>
              <a:t>plazos: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3442842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3442842"/>
            <a:ext cx="513715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Hasta 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de remolques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semirremolques,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incluyendo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diseñados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exclusivamente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contenedores.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3880230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3880230"/>
            <a:ext cx="2663190" cy="469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casos: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105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a)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envases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4463923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2145538" y="4463923"/>
            <a:ext cx="47415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10">
                <a:latin typeface="Arial"/>
                <a:cs typeface="Arial"/>
              </a:rPr>
              <a:t>extranjero.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4902835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2145538" y="4902835"/>
            <a:ext cx="4053204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muestras 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muestrarios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5195442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d)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2145538" y="5195442"/>
            <a:ext cx="4735195" cy="470534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enseres,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utilería,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filmación,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industria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cinematográfica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país.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577938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lll.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5779389"/>
            <a:ext cx="51333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destinen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exposiciones,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convenciones,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congresos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eventos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culturales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deportivos.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6216777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6216777"/>
            <a:ext cx="5140325" cy="11709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952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señalen,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circunstancias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ameriten,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previa </a:t>
            </a:r>
            <a:r>
              <a:rPr dirty="0" sz="1000">
                <a:latin typeface="Arial"/>
                <a:cs typeface="Arial"/>
              </a:rPr>
              <a:t>opinión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Economía. 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estos casos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obligación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fueron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exportaron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fungibles,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susceptibles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identificarse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individualmente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dependencia.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888288" y="7504938"/>
            <a:ext cx="5998210" cy="160845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8255" indent="1828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prorrogarse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lapso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rectificación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 </a:t>
            </a:r>
            <a:r>
              <a:rPr dirty="0" sz="1000">
                <a:latin typeface="Arial"/>
                <a:cs typeface="Arial"/>
              </a:rPr>
              <a:t>temporal,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vencimiento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respectivo.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adicional,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prorrogarse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período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opinión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Economía.</a:t>
            </a:r>
            <a:endParaRPr sz="1000">
              <a:latin typeface="Arial"/>
              <a:cs typeface="Arial"/>
            </a:endParaRPr>
          </a:p>
          <a:p>
            <a:pPr marL="394970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destinarán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cumplirán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finalidad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mantendrán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propias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9480" cy="69557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715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333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requerirá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Tampoco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sea </a:t>
            </a:r>
            <a:r>
              <a:rPr dirty="0" sz="1000">
                <a:latin typeface="Arial"/>
                <a:cs typeface="Arial"/>
              </a:rPr>
              <a:t>parte.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tratado internacional.</a:t>
            </a:r>
            <a:endParaRPr sz="1000">
              <a:latin typeface="Arial"/>
              <a:cs typeface="Arial"/>
            </a:endParaRPr>
          </a:p>
          <a:p>
            <a:pPr algn="r" marL="2853690" marR="5715" indent="1619885">
              <a:lnSpc>
                <a:spcPts val="91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Reforma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1998: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Derogó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del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el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entonces</a:t>
            </a:r>
            <a:r>
              <a:rPr dirty="0" sz="800" spc="-20" i="1">
                <a:solidFill>
                  <a:srgbClr val="585858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585858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585858"/>
                </a:solidFill>
                <a:latin typeface="Times New Roman"/>
                <a:cs typeface="Times New Roman"/>
              </a:rPr>
              <a:t> segundo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5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1290"/>
              </a:lnSpc>
            </a:pPr>
            <a:r>
              <a:rPr dirty="0" sz="1100" spc="-25" b="1">
                <a:latin typeface="Arial"/>
                <a:cs typeface="Arial"/>
              </a:rPr>
              <a:t>III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Para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elaboración,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transformación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reparación</a:t>
            </a:r>
            <a:endParaRPr sz="1100">
              <a:latin typeface="Arial"/>
              <a:cs typeface="Arial"/>
            </a:endParaRPr>
          </a:p>
          <a:p>
            <a:pPr algn="just" marL="12700" marR="8890" indent="182880">
              <a:lnSpc>
                <a:spcPct val="96300"/>
              </a:lnSpc>
              <a:spcBef>
                <a:spcPts val="115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117</a:t>
            </a:r>
            <a:r>
              <a:rPr dirty="0" sz="1000">
                <a:latin typeface="Arial"/>
                <a:cs typeface="Arial"/>
              </a:rPr>
              <a:t>.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someterse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años.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ampliarse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lapso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rectificación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haga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autorización,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r" marR="571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valor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incorporadas,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servicios </a:t>
            </a:r>
            <a:r>
              <a:rPr dirty="0" sz="1000">
                <a:latin typeface="Arial"/>
                <a:cs typeface="Arial"/>
              </a:rPr>
              <a:t>prestados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retornada.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6300"/>
              </a:lnSpc>
              <a:spcBef>
                <a:spcPts val="110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118.</a:t>
            </a:r>
            <a:r>
              <a:rPr dirty="0" sz="1000" spc="2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mermas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resultantes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reparación,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desperdicios,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exportadas,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destruidos 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país.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mermas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desperdicios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gozarán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estímulos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ctr" marL="2501265" marR="2495550" indent="-635">
              <a:lnSpc>
                <a:spcPts val="1270"/>
              </a:lnSpc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IV </a:t>
            </a:r>
            <a:r>
              <a:rPr dirty="0" sz="1100" b="1">
                <a:latin typeface="Arial"/>
                <a:cs typeface="Arial"/>
              </a:rPr>
              <a:t>Depósito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fiscal</a:t>
            </a:r>
            <a:endParaRPr sz="1100">
              <a:latin typeface="Arial"/>
              <a:cs typeface="Arial"/>
            </a:endParaRPr>
          </a:p>
          <a:p>
            <a:pPr algn="just" marL="12700" marR="5080" indent="182880">
              <a:lnSpc>
                <a:spcPct val="96100"/>
              </a:lnSpc>
              <a:spcBef>
                <a:spcPts val="112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119.</a:t>
            </a:r>
            <a:r>
              <a:rPr dirty="0" sz="1000" spc="2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consiste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almacenamiento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Organizaciones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Actividades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Auxiliares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además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sean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aduaneras.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vez </a:t>
            </a:r>
            <a:r>
              <a:rPr dirty="0" sz="1000">
                <a:latin typeface="Arial"/>
                <a:cs typeface="Arial"/>
              </a:rPr>
              <a:t>determinados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 y,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compensatorias.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97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mantengan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8437626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8437626"/>
            <a:ext cx="5356860" cy="61658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reúnan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especificaciones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aisladas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almacén.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071168" y="1514601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528317" y="1514601"/>
            <a:ext cx="5357495" cy="120015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cómputo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enlace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simultáneo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recibidas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retiradas,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vincularse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electrónicamente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dependencia </a:t>
            </a:r>
            <a:r>
              <a:rPr dirty="0" sz="1000">
                <a:latin typeface="Arial"/>
                <a:cs typeface="Arial"/>
              </a:rPr>
              <a:t>mencionada.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observarse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llevar 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operaciones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enlace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los medios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cómputo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órgano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-10">
                <a:latin typeface="Arial"/>
                <a:cs typeface="Arial"/>
              </a:rPr>
              <a:t> desconcentrado.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88288" y="2829814"/>
            <a:ext cx="5997575" cy="601980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160" indent="182880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El incumplimiento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 artículo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audiencia,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correspondan.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reincidencia,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8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acompañar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carta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cupo.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carta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expedirá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exposiciones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III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consignarán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importador, </a:t>
            </a:r>
            <a:r>
              <a:rPr dirty="0" sz="1000">
                <a:latin typeface="Arial"/>
                <a:cs typeface="Arial"/>
              </a:rPr>
              <a:t>exportador,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despacho.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desde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carta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cupo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acepta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mercancía,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carta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cupo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informando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promoverá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despacho.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altere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modifique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bases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gravables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fines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aduaneros,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conservación,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exhibición, </a:t>
            </a:r>
            <a:r>
              <a:rPr dirty="0" sz="1000">
                <a:latin typeface="Arial"/>
                <a:cs typeface="Arial"/>
              </a:rPr>
              <a:t>colocación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signos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empaquetado,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examen,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demostración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muestras.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 compensatorias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correspondan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muestras.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exposiciones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haya </a:t>
            </a:r>
            <a:r>
              <a:rPr dirty="0" sz="1000">
                <a:latin typeface="Arial"/>
                <a:cs typeface="Arial"/>
              </a:rPr>
              <a:t>expedido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cupo,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veinte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carta,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sobrantes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faltantes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manifestadas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efectivamente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procedentes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despacho.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tardar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venza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mismo.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rendir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recibió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10">
                <a:latin typeface="Arial"/>
                <a:cs typeface="Arial"/>
              </a:rPr>
              <a:t> respectivo.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depósito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llenado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7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carta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cupo,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exposiciones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expedido,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comunicarlo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 spc="-10">
                <a:latin typeface="Arial"/>
                <a:cs typeface="Arial"/>
              </a:rPr>
              <a:t>cancelación.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277812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270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exportación,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exportadas </a:t>
            </a:r>
            <a:r>
              <a:rPr dirty="0" sz="1000" spc="-10">
                <a:latin typeface="Arial"/>
                <a:cs typeface="Arial"/>
              </a:rPr>
              <a:t>definitivamente.</a:t>
            </a:r>
            <a:endParaRPr sz="1000">
              <a:latin typeface="Arial"/>
              <a:cs typeface="Arial"/>
            </a:endParaRPr>
          </a:p>
          <a:p>
            <a:pPr marL="288671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119-A.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refiere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119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obligaciones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la legal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posesión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prestarán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almacenamiento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397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permanecer 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veinticuatro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meses.</a:t>
            </a: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otorgará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vigencia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solicitante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posesión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0">
                <a:latin typeface="Arial"/>
                <a:cs typeface="Arial"/>
              </a:rPr>
              <a:t> menor.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 </a:t>
            </a:r>
            <a:r>
              <a:rPr dirty="0" sz="1000" spc="-10">
                <a:latin typeface="Arial"/>
                <a:cs typeface="Arial"/>
              </a:rPr>
              <a:t>incurra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supuestos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4259707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4259707"/>
            <a:ext cx="535241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Permita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formalidades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caso,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 </a:t>
            </a:r>
            <a:r>
              <a:rPr dirty="0" sz="1000" spc="-10">
                <a:latin typeface="Arial"/>
                <a:cs typeface="Arial"/>
              </a:rPr>
              <a:t>causadas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exportación;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484492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4844923"/>
            <a:ext cx="535051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123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Ley;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071168" y="528231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5282311"/>
            <a:ext cx="535051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6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exigidos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119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888288" y="5866257"/>
            <a:ext cx="5998210" cy="175513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4945">
              <a:lnSpc>
                <a:spcPct val="100000"/>
              </a:lnSpc>
              <a:spcBef>
                <a:spcPts val="95"/>
              </a:spcBef>
              <a:tabLst>
                <a:tab pos="652145" algn="l"/>
              </a:tabLst>
            </a:pPr>
            <a:r>
              <a:rPr dirty="0" sz="1000" spc="-25" b="1">
                <a:latin typeface="Arial"/>
                <a:cs typeface="Arial"/>
              </a:rPr>
              <a:t>IV.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respectiva.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1270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144-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635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120.</a:t>
            </a:r>
            <a:r>
              <a:rPr dirty="0" sz="1000" spc="19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retirarse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almacenamiento para: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065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l.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Importarse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definitivamente,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extranjera.</a:t>
            </a:r>
            <a:endParaRPr sz="1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090"/>
              </a:spcBef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Exportarse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definitivamente,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7736585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IlI.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7736585"/>
            <a:ext cx="513461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Retornarse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 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esa procedencia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reincorporarse 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mercado 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origen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beneficiarios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desistan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8173973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8173973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16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Importarse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Economía.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888288" y="8730183"/>
            <a:ext cx="599186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retirarse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parcialmente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pagando </a:t>
            </a:r>
            <a:r>
              <a:rPr dirty="0" sz="1000">
                <a:latin typeface="Arial"/>
                <a:cs typeface="Arial"/>
              </a:rPr>
              <a:t>previamente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845" cy="3856354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optar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pagar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actualizará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17-A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variación cambiaria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hubiere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tenido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dólar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América, </a:t>
            </a:r>
            <a:r>
              <a:rPr dirty="0" sz="1000" spc="-10">
                <a:latin typeface="Arial"/>
                <a:cs typeface="Arial"/>
              </a:rPr>
              <a:t>durante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período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56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 o 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 de exportaciones,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mismo;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previamente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caso, correspondan.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 indent="182880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recibirán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tengan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enterarlas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 siguiente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reciban.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 </a:t>
            </a:r>
            <a:r>
              <a:rPr dirty="0" sz="1000">
                <a:latin typeface="Arial"/>
                <a:cs typeface="Arial"/>
              </a:rPr>
              <a:t>satisfacerse,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 </a:t>
            </a:r>
            <a:r>
              <a:rPr dirty="0" sz="1000">
                <a:latin typeface="Arial"/>
                <a:cs typeface="Arial"/>
              </a:rPr>
              <a:t>reglas.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elija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traslado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tránsito interno.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ct val="965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Artículo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121.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>
                <a:latin typeface="Arial"/>
                <a:cs typeface="Arial"/>
              </a:rPr>
              <a:t>119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5340477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5340477"/>
            <a:ext cx="5140325" cy="10242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exposición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puertos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aéreos </a:t>
            </a:r>
            <a:r>
              <a:rPr dirty="0" sz="1000">
                <a:latin typeface="Arial"/>
                <a:cs typeface="Arial"/>
              </a:rPr>
              <a:t>internacionales,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altura.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sujetarán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hagan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salgan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puntos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llevarlas </a:t>
            </a:r>
            <a:r>
              <a:rPr dirty="0" sz="1000">
                <a:latin typeface="Arial"/>
                <a:cs typeface="Arial"/>
              </a:rPr>
              <a:t>consigo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6481953"/>
            <a:ext cx="5140325" cy="248539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762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haga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puertos aéreos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Tributaria,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sujetarán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comprenden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equipaje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viajes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0">
                <a:latin typeface="Arial"/>
                <a:cs typeface="Arial"/>
              </a:rPr>
              <a:t> 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3335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controlarán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dos </a:t>
            </a:r>
            <a:r>
              <a:rPr dirty="0" sz="1000">
                <a:latin typeface="Arial"/>
                <a:cs typeface="Arial"/>
              </a:rPr>
              <a:t>párrafos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oficinas.</a:t>
            </a:r>
            <a:endParaRPr sz="1000">
              <a:latin typeface="Arial"/>
              <a:cs typeface="Arial"/>
            </a:endParaRPr>
          </a:p>
          <a:p>
            <a:pPr algn="just" marL="12700" marR="6350">
              <a:lnSpc>
                <a:spcPct val="957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otorgará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morales </a:t>
            </a:r>
            <a:r>
              <a:rPr dirty="0" sz="1000">
                <a:latin typeface="Arial"/>
                <a:cs typeface="Arial"/>
              </a:rPr>
              <a:t>constituidas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otorguen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garantías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3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reglas.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responderán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769937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9525" indent="182880">
              <a:lnSpc>
                <a:spcPct val="96000"/>
              </a:lnSpc>
              <a:spcBef>
                <a:spcPts val="14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9o.-</a:t>
            </a:r>
            <a:r>
              <a:rPr dirty="0" sz="1000" b="1">
                <a:latin typeface="Arial"/>
                <a:cs typeface="Arial"/>
              </a:rPr>
              <a:t>E.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electrónico </a:t>
            </a:r>
            <a:r>
              <a:rPr dirty="0" sz="1000">
                <a:latin typeface="Arial"/>
                <a:cs typeface="Arial"/>
              </a:rPr>
              <a:t>aduanero,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sábados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domingos,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ordenamientos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trámites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siete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dieciocho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centro.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dieciocho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inhábiles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hábil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1295"/>
              </a:lnSpc>
            </a:pPr>
            <a:r>
              <a:rPr dirty="0" sz="1100" b="1">
                <a:latin typeface="Arial"/>
                <a:cs typeface="Arial"/>
              </a:rPr>
              <a:t>Título</a:t>
            </a:r>
            <a:r>
              <a:rPr dirty="0" sz="1100" spc="-10" b="1">
                <a:latin typeface="Arial"/>
                <a:cs typeface="Arial"/>
              </a:rPr>
              <a:t> Segundo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</a:pPr>
            <a:r>
              <a:rPr dirty="0" sz="1100" b="1">
                <a:latin typeface="Arial"/>
                <a:cs typeface="Arial"/>
              </a:rPr>
              <a:t>Control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aduana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el</a:t>
            </a:r>
            <a:r>
              <a:rPr dirty="0" sz="1100" spc="-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despacho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  <a:spcBef>
                <a:spcPts val="1200"/>
              </a:spcBef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50" b="1">
                <a:latin typeface="Arial"/>
                <a:cs typeface="Arial"/>
              </a:rPr>
              <a:t>I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</a:pPr>
            <a:r>
              <a:rPr dirty="0" sz="1100" b="1">
                <a:latin typeface="Arial"/>
                <a:cs typeface="Arial"/>
              </a:rPr>
              <a:t>Entrada,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salida</a:t>
            </a:r>
            <a:r>
              <a:rPr dirty="0" sz="1100" spc="-1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control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mercancías</a:t>
            </a:r>
            <a:endParaRPr sz="1100">
              <a:latin typeface="Arial"/>
              <a:cs typeface="Arial"/>
            </a:endParaRPr>
          </a:p>
          <a:p>
            <a:pPr algn="just" marL="12700" marR="12065" indent="182880">
              <a:lnSpc>
                <a:spcPct val="96000"/>
              </a:lnSpc>
              <a:spcBef>
                <a:spcPts val="116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10.</a:t>
            </a:r>
            <a:r>
              <a:rPr dirty="0" sz="1000" spc="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maniobras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carga, </a:t>
            </a:r>
            <a:r>
              <a:rPr dirty="0" sz="1000">
                <a:latin typeface="Arial"/>
                <a:cs typeface="Arial"/>
              </a:rPr>
              <a:t>descarga,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transbordo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almacenamiento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desembarque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revisión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equipajes,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 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hora</a:t>
            </a:r>
            <a:r>
              <a:rPr dirty="0" sz="1000" spc="-10">
                <a:latin typeface="Arial"/>
                <a:cs typeface="Arial"/>
              </a:rPr>
              <a:t> hábil.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volumen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puedan </a:t>
            </a:r>
            <a:r>
              <a:rPr dirty="0" sz="1000">
                <a:latin typeface="Arial"/>
                <a:cs typeface="Arial"/>
              </a:rPr>
              <a:t>despacharse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eficiencia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facilitación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9525" indent="182880">
              <a:lnSpc>
                <a:spcPct val="966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11.</a:t>
            </a:r>
            <a:r>
              <a:rPr dirty="0" sz="1000" spc="2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introducirse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extraerse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 </a:t>
            </a:r>
            <a:r>
              <a:rPr dirty="0" sz="1000">
                <a:latin typeface="Arial"/>
                <a:cs typeface="Arial"/>
              </a:rPr>
              <a:t>mediante 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tráfico marítimo,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terrestre, ferroviario,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aéreo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fluvial,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conducción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vía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postal.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12.</a:t>
            </a:r>
            <a:r>
              <a:rPr dirty="0" sz="1000" spc="3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conocimiento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accidentes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ocurridos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conduzcan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poner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tienen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poder.</a:t>
            </a: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65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13.</a:t>
            </a:r>
            <a:r>
              <a:rPr dirty="0" sz="1000" spc="2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transbordo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aeronave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embarcación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despachadas,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empresa </a:t>
            </a:r>
            <a:r>
              <a:rPr dirty="0" sz="1000">
                <a:latin typeface="Arial"/>
                <a:cs typeface="Arial"/>
              </a:rPr>
              <a:t>transportista,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14.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aduanas.</a:t>
            </a: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500"/>
              </a:lnSpc>
              <a:spcBef>
                <a:spcPts val="1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lugares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donde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realizan </a:t>
            </a:r>
            <a:r>
              <a:rPr dirty="0" sz="1000">
                <a:latin typeface="Arial"/>
                <a:cs typeface="Arial"/>
              </a:rPr>
              <a:t>indistintamente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descarga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manejo,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mercancías,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inmuebles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ubicados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recintos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denominarán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concesionados.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otorgará </a:t>
            </a:r>
            <a:r>
              <a:rPr dirty="0" sz="1000">
                <a:latin typeface="Arial"/>
                <a:cs typeface="Arial"/>
              </a:rPr>
              <a:t>mediante licitación conforme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 en el Reglamento 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incluirá el uso,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goce 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aprovechamiento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inmueble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9822"/>
            <a:ext cx="5139690" cy="309816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825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faltantes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inventarios,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hubiesen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959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aeropuertos,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requerirá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encuentren </a:t>
            </a:r>
            <a:r>
              <a:rPr dirty="0" sz="1000">
                <a:latin typeface="Arial"/>
                <a:cs typeface="Arial"/>
              </a:rPr>
              <a:t>ubicados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zonas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puertos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marítimos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fronterizos,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encontrarse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contiguo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requerirá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zona </a:t>
            </a:r>
            <a:r>
              <a:rPr dirty="0" sz="1000">
                <a:latin typeface="Arial"/>
                <a:cs typeface="Arial"/>
              </a:rPr>
              <a:t>reservada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internacionales.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aeropuerto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zona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declaración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revisión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correspondiente.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establecimientos siempre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o,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puertos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marítimos y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contiguo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9525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otorgarse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 </a:t>
            </a:r>
            <a:r>
              <a:rPr dirty="0" sz="1000">
                <a:latin typeface="Arial"/>
                <a:cs typeface="Arial"/>
              </a:rPr>
              <a:t>prorrogarse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vigencia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>
              <a:lnSpc>
                <a:spcPts val="114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estarán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4726" y="4581271"/>
            <a:ext cx="13843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a)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2144014" y="4581271"/>
            <a:ext cx="473583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tardar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diecisiete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5%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ingresos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brutos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venta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4726" y="5164963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b)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2144014" y="5164963"/>
            <a:ext cx="46907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cómputo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enlazado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SAT.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4726" y="5457825"/>
            <a:ext cx="13843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c)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2144014" y="5457825"/>
            <a:ext cx="474218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Llevar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diario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realizadas,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sistema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inventarios,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debiendo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 </a:t>
            </a:r>
            <a:r>
              <a:rPr dirty="0" sz="1000">
                <a:latin typeface="Arial"/>
                <a:cs typeface="Arial"/>
              </a:rPr>
              <a:t>acceso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-10">
                <a:latin typeface="Arial"/>
                <a:cs typeface="Arial"/>
              </a:rPr>
              <a:t> ininterrumpida.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4726" y="6041517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d)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2144014" y="6041517"/>
            <a:ext cx="4738370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Instalar 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funcionamiento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circuito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cerrado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puntos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entrega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puntos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territorio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poniendo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SAT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monitoreo.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4726" y="6771513"/>
            <a:ext cx="1377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e)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2144014" y="6771513"/>
            <a:ext cx="4742815" cy="10248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985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Transmitir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establezcan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especificando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cantidades,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descripción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producto,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mercancía.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4726" y="7911845"/>
            <a:ext cx="1111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f)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2144014" y="7911845"/>
            <a:ext cx="4739005" cy="909319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6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17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documentación </a:t>
            </a:r>
            <a:r>
              <a:rPr dirty="0" sz="1000">
                <a:latin typeface="Arial"/>
                <a:cs typeface="Arial"/>
              </a:rPr>
              <a:t>comprobatoria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5%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ingresos </a:t>
            </a:r>
            <a:r>
              <a:rPr dirty="0" sz="1000">
                <a:latin typeface="Arial"/>
                <a:cs typeface="Arial"/>
              </a:rPr>
              <a:t>brutos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mensualmente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40,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k)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Derechos.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4726" y="1368298"/>
            <a:ext cx="1460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g)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2144014" y="1368298"/>
            <a:ext cx="473900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ventas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entrega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establezcan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4726" y="1805686"/>
            <a:ext cx="5142230" cy="10242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1480" algn="l"/>
              </a:tabLst>
            </a:pPr>
            <a:r>
              <a:rPr dirty="0" sz="1000" spc="-25" b="1">
                <a:latin typeface="Arial"/>
                <a:cs typeface="Arial"/>
              </a:rPr>
              <a:t>h)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SAT.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algn="just" marL="13970" marR="8890" indent="-1905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144-A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locales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dejen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encontrarse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zonas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incurra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cancelación </a:t>
            </a:r>
            <a:r>
              <a:rPr dirty="0" sz="1000">
                <a:latin typeface="Arial"/>
                <a:cs typeface="Arial"/>
              </a:rPr>
              <a:t>establecida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esta Ley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autorización.</a:t>
            </a:r>
            <a:endParaRPr sz="1000">
              <a:latin typeface="Arial"/>
              <a:cs typeface="Arial"/>
            </a:endParaRPr>
          </a:p>
          <a:p>
            <a:pPr marL="199072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2000,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02-02-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2006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294563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2945638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338953" y="3090418"/>
            <a:ext cx="154749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335445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3354451"/>
            <a:ext cx="49834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Temporalmente,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3647059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3647059"/>
            <a:ext cx="5140325" cy="5854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79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someterse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ensamble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fabricación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industria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automotriz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terminal,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formalidades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tales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888288" y="4349623"/>
            <a:ext cx="5998845" cy="438086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algn="just" marL="870585" marR="5080">
              <a:lnSpc>
                <a:spcPct val="95500"/>
              </a:lnSpc>
              <a:spcBef>
                <a:spcPts val="150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 </a:t>
            </a: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 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 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1998.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905510" marR="5715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extraigan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productos resultantes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 de ensamble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fabricación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63-A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r" marL="4396105" marR="5080" indent="50165">
              <a:lnSpc>
                <a:spcPts val="910"/>
              </a:lnSpc>
              <a:spcBef>
                <a:spcPts val="2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63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122.</a:t>
            </a:r>
            <a:r>
              <a:rPr dirty="0" sz="1000" spc="1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adquiridas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extranjero,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manifieste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conformidad.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adquirente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subrogado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correspondientes.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6300"/>
              </a:lnSpc>
              <a:spcBef>
                <a:spcPts val="112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123.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Secretaría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 ser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observar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 </a:t>
            </a: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separación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completa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sometidas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marL="2218055" marR="2211705" indent="434340">
              <a:lnSpc>
                <a:spcPts val="1260"/>
              </a:lnSpc>
              <a:spcBef>
                <a:spcPts val="5"/>
              </a:spcBef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50" b="1">
                <a:latin typeface="Arial"/>
                <a:cs typeface="Arial"/>
              </a:rPr>
              <a:t>V </a:t>
            </a:r>
            <a:r>
              <a:rPr dirty="0" sz="1100" b="1">
                <a:latin typeface="Arial"/>
                <a:cs typeface="Arial"/>
              </a:rPr>
              <a:t>Tránsito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mercancías</a:t>
            </a:r>
            <a:endParaRPr sz="1100">
              <a:latin typeface="Arial"/>
              <a:cs typeface="Arial"/>
            </a:endParaRPr>
          </a:p>
          <a:p>
            <a:pPr algn="just" marL="12700" marR="12065" indent="182880">
              <a:lnSpc>
                <a:spcPts val="116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124.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consiste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otra.</a:t>
            </a:r>
            <a:endParaRPr sz="1000">
              <a:latin typeface="Arial"/>
              <a:cs typeface="Arial"/>
            </a:endParaRPr>
          </a:p>
          <a:p>
            <a:pPr marL="1962150" marR="1954530" indent="488950">
              <a:lnSpc>
                <a:spcPts val="1260"/>
              </a:lnSpc>
              <a:spcBef>
                <a:spcPts val="1140"/>
              </a:spcBef>
            </a:pPr>
            <a:r>
              <a:rPr dirty="0" sz="1100" b="1">
                <a:latin typeface="Arial"/>
                <a:cs typeface="Arial"/>
              </a:rPr>
              <a:t>Sección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Primera </a:t>
            </a:r>
            <a:r>
              <a:rPr dirty="0" sz="1100" b="1">
                <a:latin typeface="Arial"/>
                <a:cs typeface="Arial"/>
              </a:rPr>
              <a:t>Tránsito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interno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mercancías</a:t>
            </a: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122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125.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conforme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 </a:t>
            </a:r>
            <a:r>
              <a:rPr dirty="0" sz="1000" spc="-10">
                <a:latin typeface="Arial"/>
                <a:cs typeface="Arial"/>
              </a:rPr>
              <a:t>supuestos: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1805686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1805686"/>
            <a:ext cx="513397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 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 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encargará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2244598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2244598"/>
            <a:ext cx="513334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 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nacionalizadas 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salida,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2681986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2681986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79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programas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888288" y="3237102"/>
            <a:ext cx="5998210" cy="87820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70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126.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consumo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marL="12700" marR="12700" indent="182880">
              <a:lnSpc>
                <a:spcPts val="1160"/>
              </a:lnSpc>
              <a:spcBef>
                <a:spcPts val="114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127</a:t>
            </a:r>
            <a:r>
              <a:rPr dirty="0" sz="1000">
                <a:latin typeface="Arial"/>
                <a:cs typeface="Arial"/>
              </a:rPr>
              <a:t>.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promoverá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071168" y="423075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528317" y="4230751"/>
            <a:ext cx="5352415" cy="6178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formular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despacho.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071168" y="4960747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528317" y="4960747"/>
            <a:ext cx="5350510" cy="61658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 requisitos: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65"/>
              </a:spcBef>
              <a:tabLst>
                <a:tab pos="286385" algn="l"/>
              </a:tabLst>
            </a:pPr>
            <a:r>
              <a:rPr dirty="0" sz="1000" spc="-25" b="1">
                <a:latin typeface="Arial"/>
                <a:cs typeface="Arial"/>
              </a:rPr>
              <a:t>a)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Formular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interno.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528317" y="5690997"/>
            <a:ext cx="5358130" cy="32150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284480" marR="11430" indent="-272415">
              <a:lnSpc>
                <a:spcPct val="96300"/>
              </a:lnSpc>
              <a:spcBef>
                <a:spcPts val="140"/>
              </a:spcBef>
              <a:buFont typeface="Arial"/>
              <a:buAutoNum type="alphaLcParenR" startAt="2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provisionalmente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contribuciones, aplicando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tasa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tarifa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corresponda tratándose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demás contribuciones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</a:t>
            </a:r>
            <a:r>
              <a:rPr dirty="0" sz="1000" spc="-10">
                <a:latin typeface="Arial"/>
                <a:cs typeface="Arial"/>
              </a:rPr>
              <a:t>cuotas 	compensatorias.</a:t>
            </a:r>
            <a:endParaRPr sz="1000">
              <a:latin typeface="Arial"/>
              <a:cs typeface="Arial"/>
            </a:endParaRPr>
          </a:p>
          <a:p>
            <a:pPr algn="just" marL="283845" marR="7620" indent="-271780">
              <a:lnSpc>
                <a:spcPct val="96300"/>
              </a:lnSpc>
              <a:spcBef>
                <a:spcPts val="1125"/>
              </a:spcBef>
              <a:buFont typeface="Arial"/>
              <a:buAutoNum type="alphaLcParenR" startAt="2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Anexar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84-A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excepto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just" marL="286385" marR="11430">
              <a:lnSpc>
                <a:spcPct val="96100"/>
              </a:lnSpc>
              <a:spcBef>
                <a:spcPts val="113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requerirá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imprimir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descargo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interno.</a:t>
            </a:r>
            <a:endParaRPr sz="1000">
              <a:latin typeface="Arial"/>
              <a:cs typeface="Arial"/>
            </a:endParaRPr>
          </a:p>
          <a:p>
            <a:pPr algn="just" marL="284480" marR="10795" indent="-272415">
              <a:lnSpc>
                <a:spcPct val="96000"/>
              </a:lnSpc>
              <a:spcBef>
                <a:spcPts val="1140"/>
              </a:spcBef>
              <a:buFont typeface="Arial"/>
              <a:buAutoNum type="alphaLcParenR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Pagar las contribuciones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actualizadas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 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hasta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despacho.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Arial"/>
              <a:buAutoNum type="alphaLcParenR" startAt="4"/>
            </a:pPr>
            <a:endParaRPr sz="1000">
              <a:latin typeface="Arial"/>
              <a:cs typeface="Arial"/>
            </a:endParaRPr>
          </a:p>
          <a:p>
            <a:pPr algn="just" marL="283845" marR="13335" indent="-271780">
              <a:lnSpc>
                <a:spcPts val="1160"/>
              </a:lnSpc>
              <a:buFont typeface="Arial"/>
              <a:buAutoNum type="alphaLcParenR" startAt="4"/>
              <a:tabLst>
                <a:tab pos="286385" algn="l"/>
              </a:tabLst>
            </a:pP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inscritas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disponga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Inciso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845" cy="747966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698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maquila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efectuará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128.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plazo 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definitiva.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retornadas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deberán </a:t>
            </a:r>
            <a:r>
              <a:rPr dirty="0" sz="1000">
                <a:latin typeface="Arial"/>
                <a:cs typeface="Arial"/>
              </a:rPr>
              <a:t>reintegrar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952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Cuando 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 fortuito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fuerza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transportista,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indistintamente,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escrito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exponiendo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razones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impiden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arribo </a:t>
            </a:r>
            <a:r>
              <a:rPr dirty="0" sz="1000">
                <a:latin typeface="Arial"/>
                <a:cs typeface="Arial"/>
              </a:rPr>
              <a:t>oportuno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mercancías.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permitirse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extemporáneo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establecido.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255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129.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accesorios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cualesquiera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personas:</a:t>
            </a:r>
            <a:endParaRPr sz="1000">
              <a:latin typeface="Arial"/>
              <a:cs typeface="Arial"/>
            </a:endParaRPr>
          </a:p>
          <a:p>
            <a:pPr marL="652145" indent="-457200">
              <a:lnSpc>
                <a:spcPct val="100000"/>
              </a:lnSpc>
              <a:spcBef>
                <a:spcPts val="1085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Quien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  <a:p>
            <a:pPr marL="652145" indent="-457200">
              <a:lnSpc>
                <a:spcPts val="1180"/>
              </a:lnSpc>
              <a:spcBef>
                <a:spcPts val="1100"/>
              </a:spcBef>
              <a:buFont typeface="Arial"/>
              <a:buAutoNum type="romanUcPeriod"/>
              <a:tabLst>
                <a:tab pos="652145" algn="l"/>
              </a:tabLst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lvl="1" marL="923925" marR="5715" indent="-271780">
              <a:lnSpc>
                <a:spcPct val="96500"/>
              </a:lnSpc>
              <a:buFont typeface="Arial"/>
              <a:buAutoNum type="alphaLcParenR"/>
              <a:tabLst>
                <a:tab pos="9264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nombre,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clave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federal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cuando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inexistentes.</a:t>
            </a:r>
            <a:endParaRPr sz="10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20"/>
              </a:spcBef>
              <a:buFont typeface="Arial"/>
              <a:buAutoNum type="alphaLcParenR"/>
            </a:pPr>
            <a:endParaRPr sz="1000">
              <a:latin typeface="Arial"/>
              <a:cs typeface="Arial"/>
            </a:endParaRPr>
          </a:p>
          <a:p>
            <a:pPr algn="just" lvl="1" marL="924560" marR="12065" indent="-272415">
              <a:lnSpc>
                <a:spcPts val="1150"/>
              </a:lnSpc>
              <a:buFont typeface="Arial"/>
              <a:buAutoNum type="alphaLcParenR"/>
              <a:tabLst>
                <a:tab pos="9264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localizado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señaló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oír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recibir 	notificaciones.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9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traslado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solidaria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accesorios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mercancías.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procediendo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exista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resolución </a:t>
            </a:r>
            <a:r>
              <a:rPr dirty="0" sz="1000">
                <a:latin typeface="Arial"/>
                <a:cs typeface="Arial"/>
              </a:rPr>
              <a:t>firme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cancelación,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comprobación, 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maniobra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tendiente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eludir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cumplimiento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144-A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proporcionar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1755139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8255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Independientemente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promueva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irregularidades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formulación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0">
                <a:latin typeface="Arial"/>
                <a:cs typeface="Arial"/>
              </a:rPr>
              <a:t> aduanera.</a:t>
            </a:r>
            <a:endParaRPr sz="1000">
              <a:latin typeface="Arial"/>
              <a:cs typeface="Arial"/>
            </a:endParaRPr>
          </a:p>
          <a:p>
            <a:pPr marL="3937000" marR="5080" indent="535940">
              <a:lnSpc>
                <a:spcPts val="919"/>
              </a:lnSpc>
              <a:spcBef>
                <a:spcPts val="1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0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635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Sección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Segunda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Tránsito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internacional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mercancías</a:t>
            </a:r>
            <a:endParaRPr sz="1100">
              <a:latin typeface="Arial"/>
              <a:cs typeface="Arial"/>
            </a:endParaRPr>
          </a:p>
          <a:p>
            <a:pPr algn="just" marL="12700" marR="13335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130.</a:t>
            </a:r>
            <a:r>
              <a:rPr dirty="0" sz="1000" spc="1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realice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supuestos: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3237102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3237102"/>
            <a:ext cx="513461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envíe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procedencia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lleguen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3676015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3676015"/>
            <a:ext cx="513778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nacionalizadas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reingreso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4113403"/>
            <a:ext cx="5998210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2065" indent="182880">
              <a:lnSpc>
                <a:spcPct val="96500"/>
              </a:lnSpc>
              <a:spcBef>
                <a:spcPts val="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131</a:t>
            </a:r>
            <a:r>
              <a:rPr dirty="0" sz="1000">
                <a:latin typeface="Arial"/>
                <a:cs typeface="Arial"/>
              </a:rPr>
              <a:t>.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promoverá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siguientes:</a:t>
            </a:r>
            <a:endParaRPr sz="1000">
              <a:latin typeface="Arial"/>
              <a:cs typeface="Arial"/>
            </a:endParaRPr>
          </a:p>
          <a:p>
            <a:pPr marL="394970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4814442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4814442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016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Formular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anexar,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84-</a:t>
            </a:r>
            <a:r>
              <a:rPr dirty="0" sz="1000">
                <a:latin typeface="Arial"/>
                <a:cs typeface="Arial"/>
              </a:rPr>
              <a:t>A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5515736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5515736"/>
            <a:ext cx="513461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provisionalmente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tasa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tarifa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cuotas</a:t>
            </a:r>
            <a:r>
              <a:rPr dirty="0" sz="1000" spc="-10">
                <a:latin typeface="Arial"/>
                <a:cs typeface="Arial"/>
              </a:rPr>
              <a:t> compensatorias.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610095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6100953"/>
            <a:ext cx="5140325" cy="73215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079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rutas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efecto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reglas.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utilizando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disponga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888288" y="6948296"/>
            <a:ext cx="5998210" cy="21653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825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132.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160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considerará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definitiva.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Cuando por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 fortuito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fuerza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 </a:t>
            </a:r>
            <a:r>
              <a:rPr dirty="0" sz="1000">
                <a:latin typeface="Arial"/>
                <a:cs typeface="Arial"/>
              </a:rPr>
              <a:t>física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 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aviso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escrito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190182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762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exponiendo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razones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impiden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oportuno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permitirse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arribo </a:t>
            </a:r>
            <a:r>
              <a:rPr dirty="0" sz="1000" spc="-10">
                <a:latin typeface="Arial"/>
                <a:cs typeface="Arial"/>
              </a:rPr>
              <a:t>extemporáneo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o,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desistimiento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presenten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aduana.</a:t>
            </a:r>
            <a:endParaRPr sz="1000">
              <a:latin typeface="Arial"/>
              <a:cs typeface="Arial"/>
            </a:endParaRPr>
          </a:p>
          <a:p>
            <a:pPr marL="394970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133.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tránsito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100"/>
              </a:lnSpc>
              <a:spcBef>
                <a:spcPts val="1120"/>
              </a:spcBef>
            </a:pP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solidarios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omitidas,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accesorios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cometan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cualesquiera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0">
                <a:latin typeface="Arial"/>
                <a:cs typeface="Arial"/>
              </a:rPr>
              <a:t> personas: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3383407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3383407"/>
            <a:ext cx="5358130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acepte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expresamente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responsabilidad.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379336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3793363"/>
            <a:ext cx="5358130" cy="87820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143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realice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traslado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mercancías.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cancelado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comprobación,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maniobra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tendiente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eludir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4787011"/>
            <a:ext cx="5998210" cy="4062729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0795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Independientemente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promueva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deriven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formulación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entrada.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ts val="118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134.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VI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Elaboración,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transformación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o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reparación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en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recinto</a:t>
            </a:r>
            <a:r>
              <a:rPr dirty="0" sz="1100" spc="-4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fiscalizado</a:t>
            </a:r>
            <a:endParaRPr sz="1100">
              <a:latin typeface="Arial"/>
              <a:cs typeface="Arial"/>
            </a:endParaRPr>
          </a:p>
          <a:p>
            <a:pPr algn="just" marL="12700" marR="6985" indent="182880">
              <a:lnSpc>
                <a:spcPct val="96300"/>
              </a:lnSpc>
              <a:spcBef>
                <a:spcPts val="115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135.</a:t>
            </a:r>
            <a:r>
              <a:rPr dirty="0" sz="1000" spc="3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fiscalizado </a:t>
            </a:r>
            <a:r>
              <a:rPr dirty="0" sz="1000">
                <a:latin typeface="Arial"/>
                <a:cs typeface="Arial"/>
              </a:rPr>
              <a:t>consiste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introducción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nacionales,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retornadas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exportadas, respectivamente.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1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mercancías extranjeras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 régimen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sujetará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 pago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 </a:t>
            </a:r>
            <a:r>
              <a:rPr dirty="0" sz="1000" spc="-10">
                <a:latin typeface="Arial"/>
                <a:cs typeface="Arial"/>
              </a:rPr>
              <a:t>general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63-A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compensatorias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régimen.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retirarse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si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retorno 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exportación.</a:t>
            </a: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ct val="955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almacenadas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750887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1397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mermas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resultantes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desperdicios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siempre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destruidos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tales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Reglamento.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retornen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resultantes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elaboración,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63-A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5875" indent="182880">
              <a:lnSpc>
                <a:spcPts val="115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faltantes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correspondan.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7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introducirse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maquinaria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equipo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fiscalizado,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restricciones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2000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ts val="117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petrolíferos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3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1295"/>
              </a:lnSpc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VII</a:t>
            </a:r>
            <a:endParaRPr sz="1100">
              <a:latin typeface="Arial"/>
              <a:cs typeface="Arial"/>
            </a:endParaRPr>
          </a:p>
          <a:p>
            <a:pPr algn="ctr" marL="635">
              <a:lnSpc>
                <a:spcPts val="1280"/>
              </a:lnSpc>
            </a:pPr>
            <a:r>
              <a:rPr dirty="0" sz="1100" b="1">
                <a:latin typeface="Arial"/>
                <a:cs typeface="Arial"/>
              </a:rPr>
              <a:t>Recinto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Fiscalizado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Estratégico</a:t>
            </a:r>
            <a:endParaRPr sz="11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Capítulo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63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135-A</a:t>
            </a:r>
            <a:r>
              <a:rPr dirty="0" sz="1000">
                <a:latin typeface="Arial"/>
                <a:cs typeface="Arial"/>
              </a:rPr>
              <a:t>.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goce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inmuebles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ubicados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recinto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estratégico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habilitado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14-D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 régimen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estratégico. No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administrar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estratégico.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También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la concesión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 para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 almacenaje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exterior.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distinguir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7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moral </a:t>
            </a:r>
            <a:r>
              <a:rPr dirty="0" sz="1000">
                <a:latin typeface="Arial"/>
                <a:cs typeface="Arial"/>
              </a:rPr>
              <a:t>constituida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solvencia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económica,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capacidad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técnica,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financiera,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accionistas,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7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prorrogarse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últimos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sigan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misma.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original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vigencia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3945254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143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prórroga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aquél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goce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 spc="-10">
                <a:latin typeface="Arial"/>
                <a:cs typeface="Arial"/>
              </a:rPr>
              <a:t>inmueble.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8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adoptar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 con 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10">
                <a:latin typeface="Arial"/>
                <a:cs typeface="Arial"/>
              </a:rPr>
              <a:t> Tributaria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enlace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transmisión </a:t>
            </a:r>
            <a:r>
              <a:rPr dirty="0" sz="1000">
                <a:latin typeface="Arial"/>
                <a:cs typeface="Arial"/>
              </a:rPr>
              <a:t>automatizada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mercancías.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transmisión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obtengan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obligaciones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responsabilidades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26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aduana.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facilidades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necesarias.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cancelará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144-A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incurran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cancelación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10">
                <a:latin typeface="Arial"/>
                <a:cs typeface="Arial"/>
              </a:rPr>
              <a:t>autorización.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4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135-</a:t>
            </a:r>
            <a:r>
              <a:rPr dirty="0" sz="1000" b="1">
                <a:latin typeface="Arial"/>
                <a:cs typeface="Arial"/>
              </a:rPr>
              <a:t>B</a:t>
            </a:r>
            <a:r>
              <a:rPr dirty="0" sz="1000">
                <a:latin typeface="Arial"/>
                <a:cs typeface="Arial"/>
              </a:rPr>
              <a:t>.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estratégico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consiste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introducción,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limitado,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nacionalizadas,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fiscalizados </a:t>
            </a:r>
            <a:r>
              <a:rPr dirty="0" sz="1000">
                <a:latin typeface="Arial"/>
                <a:cs typeface="Arial"/>
              </a:rPr>
              <a:t>estratégicos,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almacenaje,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custodia,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exhibición,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venta,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distribución,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5428869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5428869"/>
            <a:ext cx="5358130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762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pagarán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exterior,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extranjeras,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63-A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5983604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5983604"/>
            <a:ext cx="5358130" cy="4394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16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señale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expidan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071168" y="653834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528317" y="6538341"/>
            <a:ext cx="5358130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06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mermas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resultantes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alguna.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071168" y="7093077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528317" y="7093077"/>
            <a:ext cx="535178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desperdicios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retornados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demuestre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han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destruidos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efectos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888288" y="7680197"/>
            <a:ext cx="5998210" cy="146240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7620" indent="1828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estratégico,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tramitar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respectivo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determinando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cuotas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333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nacionalizadas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entenderán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definitivamente.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75"/>
              </a:spcBef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petrolíferos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231140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r" marL="4434205" marR="5080" indent="12065">
              <a:lnSpc>
                <a:spcPts val="910"/>
              </a:lnSpc>
              <a:spcBef>
                <a:spcPts val="17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r>
              <a:rPr dirty="0" sz="800" spc="50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63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8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135-</a:t>
            </a:r>
            <a:r>
              <a:rPr dirty="0" sz="1000" b="1">
                <a:latin typeface="Arial"/>
                <a:cs typeface="Arial"/>
              </a:rPr>
              <a:t>C</a:t>
            </a:r>
            <a:r>
              <a:rPr dirty="0" sz="1000">
                <a:latin typeface="Arial"/>
                <a:cs typeface="Arial"/>
              </a:rPr>
              <a:t>.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podrán </a:t>
            </a:r>
            <a:r>
              <a:rPr dirty="0" sz="1000">
                <a:latin typeface="Arial"/>
                <a:cs typeface="Arial"/>
              </a:rPr>
              <a:t>permanecer en 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 un tiempo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limitado de hasta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los </a:t>
            </a:r>
            <a:r>
              <a:rPr dirty="0" sz="1000" spc="-10">
                <a:latin typeface="Arial"/>
                <a:cs typeface="Arial"/>
              </a:rPr>
              <a:t>siguientes </a:t>
            </a:r>
            <a:r>
              <a:rPr dirty="0" sz="1000">
                <a:latin typeface="Arial"/>
                <a:cs typeface="Arial"/>
              </a:rPr>
              <a:t>casos,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 </a:t>
            </a:r>
            <a:r>
              <a:rPr dirty="0" sz="1000" spc="-10">
                <a:latin typeface="Arial"/>
                <a:cs typeface="Arial"/>
              </a:rPr>
              <a:t>depreciación: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465455" marR="6985" indent="-270510">
              <a:lnSpc>
                <a:spcPts val="1160"/>
              </a:lnSpc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Maquinaria,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herramientas,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instrumentos,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moldes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refacciones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proceso 	productivo;</a:t>
            </a:r>
            <a:endParaRPr sz="1000">
              <a:latin typeface="Arial"/>
              <a:cs typeface="Arial"/>
            </a:endParaRPr>
          </a:p>
          <a:p>
            <a:pPr algn="just" marL="466090" marR="9525" indent="-271145">
              <a:lnSpc>
                <a:spcPct val="96100"/>
              </a:lnSpc>
              <a:spcBef>
                <a:spcPts val="1110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Equipos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aparatos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contaminación;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investigación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capacitación,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industrial,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telecomunicación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cómputo,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laboratorio,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medición,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productos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calidad;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intervengan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materiales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-10">
                <a:latin typeface="Arial"/>
                <a:cs typeface="Arial"/>
              </a:rPr>
              <a:t> productivo.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3793363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3793363"/>
            <a:ext cx="228917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desarrollo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administrativo.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3938142"/>
            <a:ext cx="5998210" cy="117094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13335" indent="182880">
              <a:lnSpc>
                <a:spcPts val="116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90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135-</a:t>
            </a:r>
            <a:r>
              <a:rPr dirty="0" sz="1000" b="1">
                <a:latin typeface="Arial"/>
                <a:cs typeface="Arial"/>
              </a:rPr>
              <a:t>D.</a:t>
            </a:r>
            <a:r>
              <a:rPr dirty="0" sz="1000" spc="1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introduzcan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estratégico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retirarse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para:</a:t>
            </a:r>
            <a:endParaRPr sz="1000">
              <a:latin typeface="Arial"/>
              <a:cs typeface="Arial"/>
            </a:endParaRPr>
          </a:p>
          <a:p>
            <a:pPr marL="469265" indent="-274320">
              <a:lnSpc>
                <a:spcPct val="100000"/>
              </a:lnSpc>
              <a:spcBef>
                <a:spcPts val="1050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Importarse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definitivamente,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extranjera.</a:t>
            </a:r>
            <a:endParaRPr sz="1000">
              <a:latin typeface="Arial"/>
              <a:cs typeface="Arial"/>
            </a:endParaRPr>
          </a:p>
          <a:p>
            <a:pPr marL="469265" indent="-274320">
              <a:lnSpc>
                <a:spcPct val="100000"/>
              </a:lnSpc>
              <a:spcBef>
                <a:spcPts val="1105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Exportarse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definitivamente,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071168" y="5224398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345438" y="5224398"/>
            <a:ext cx="5533390" cy="32575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>
              <a:lnSpc>
                <a:spcPts val="1170"/>
              </a:lnSpc>
              <a:spcBef>
                <a:spcPts val="160"/>
              </a:spcBef>
            </a:pPr>
            <a:r>
              <a:rPr dirty="0" sz="1000">
                <a:latin typeface="Arial"/>
                <a:cs typeface="Arial"/>
              </a:rPr>
              <a:t>Retornarse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reincorporarse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mercado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origen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beneficiarios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desistan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régimen.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888288" y="5662041"/>
            <a:ext cx="5996305" cy="339217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467359" marR="5080" indent="-272415">
              <a:lnSpc>
                <a:spcPts val="1160"/>
              </a:lnSpc>
              <a:spcBef>
                <a:spcPts val="165"/>
              </a:spcBef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Importarse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Economía.</a:t>
            </a:r>
            <a:endParaRPr sz="1000">
              <a:latin typeface="Arial"/>
              <a:cs typeface="Arial"/>
            </a:endParaRPr>
          </a:p>
          <a:p>
            <a:pPr marL="469265" indent="-274320">
              <a:lnSpc>
                <a:spcPct val="100000"/>
              </a:lnSpc>
              <a:spcBef>
                <a:spcPts val="1065"/>
              </a:spcBef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Destinarse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vigencia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régimen,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retirarse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700"/>
              </a:lnSpc>
              <a:spcBef>
                <a:spcPts val="112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inmueble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ubicados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ubicado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habilitado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14-</a:t>
            </a:r>
            <a:r>
              <a:rPr dirty="0" sz="1000">
                <a:latin typeface="Arial"/>
                <a:cs typeface="Arial"/>
              </a:rPr>
              <a:t>D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formalidades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tales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productos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resultantes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reparación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retornen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darán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800"/>
              </a:lnSpc>
              <a:spcBef>
                <a:spcPts val="111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135-A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Ley, </a:t>
            </a:r>
            <a:r>
              <a:rPr dirty="0" sz="1000">
                <a:latin typeface="Arial"/>
                <a:cs typeface="Arial"/>
              </a:rPr>
              <a:t>responderán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directamente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retiradas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formalidades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incurran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delitos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introducción,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extracción,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mercancías.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responsabilidad </a:t>
            </a:r>
            <a:r>
              <a:rPr dirty="0" sz="1000">
                <a:latin typeface="Arial"/>
                <a:cs typeface="Arial"/>
              </a:rPr>
              <a:t>comprenderá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accesorios,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multas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774382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635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obtenido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14-D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serán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solidarios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condiciones.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marL="2160270" marR="2153285" indent="403860">
              <a:lnSpc>
                <a:spcPts val="1270"/>
              </a:lnSpc>
            </a:pPr>
            <a:r>
              <a:rPr dirty="0" sz="1100" b="1">
                <a:latin typeface="Arial"/>
                <a:cs typeface="Arial"/>
              </a:rPr>
              <a:t>Título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Quinto </a:t>
            </a:r>
            <a:r>
              <a:rPr dirty="0" sz="1100" b="1">
                <a:latin typeface="Arial"/>
                <a:cs typeface="Arial"/>
              </a:rPr>
              <a:t>Franja</a:t>
            </a:r>
            <a:r>
              <a:rPr dirty="0" sz="1100" spc="1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región</a:t>
            </a:r>
            <a:r>
              <a:rPr dirty="0" sz="1100" spc="-10" b="1">
                <a:latin typeface="Arial"/>
                <a:cs typeface="Arial"/>
              </a:rPr>
              <a:t> fronteriza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70"/>
              </a:spcBef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Unico</a:t>
            </a:r>
            <a:endParaRPr sz="1100">
              <a:latin typeface="Arial"/>
              <a:cs typeface="Arial"/>
            </a:endParaRPr>
          </a:p>
          <a:p>
            <a:pPr algn="just" marL="12700" marR="12700" indent="182880">
              <a:lnSpc>
                <a:spcPct val="96500"/>
              </a:lnSpc>
              <a:spcBef>
                <a:spcPts val="115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136.</a:t>
            </a:r>
            <a:r>
              <a:rPr dirty="0" sz="1000" spc="2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territorio </a:t>
            </a:r>
            <a:r>
              <a:rPr dirty="0" sz="1000">
                <a:latin typeface="Arial"/>
                <a:cs typeface="Arial"/>
              </a:rPr>
              <a:t>comprendido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divisoria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paralela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ubicada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distancia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veinte </a:t>
            </a:r>
            <a:r>
              <a:rPr dirty="0" sz="1000">
                <a:latin typeface="Arial"/>
                <a:cs typeface="Arial"/>
              </a:rPr>
              <a:t>kilómetros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país.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105"/>
              </a:spcBef>
            </a:pP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Ejecutivo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Federal.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62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137.</a:t>
            </a:r>
            <a:r>
              <a:rPr dirty="0" sz="1000" spc="20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independencia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opinión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determinará,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carácter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general,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parcialmente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desgravadas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fronteriza.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Exterior, </a:t>
            </a:r>
            <a:r>
              <a:rPr dirty="0" sz="1000">
                <a:latin typeface="Arial"/>
                <a:cs typeface="Arial"/>
              </a:rPr>
              <a:t>determinará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quedarán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25-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06-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bebidas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alcohólicas,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cerveza,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tabaco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labrado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cigarrillos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puros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caballos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carrera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importen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 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 de importación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0">
                <a:latin typeface="Arial"/>
                <a:cs typeface="Arial"/>
              </a:rPr>
              <a:t> reducción alguna.</a:t>
            </a:r>
            <a:endParaRPr sz="1000">
              <a:latin typeface="Arial"/>
              <a:cs typeface="Arial"/>
            </a:endParaRPr>
          </a:p>
          <a:p>
            <a:pPr algn="just" marL="12700" marR="8890" indent="182880">
              <a:lnSpc>
                <a:spcPct val="96000"/>
              </a:lnSpc>
              <a:spcBef>
                <a:spcPts val="110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137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bis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1.-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-10">
                <a:latin typeface="Arial"/>
                <a:cs typeface="Arial"/>
              </a:rPr>
              <a:t> Norte,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California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California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Sur,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Sonora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Municipio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Cananea,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Sonora,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automotores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usados,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permanecer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estos lugares.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800">
              <a:latin typeface="Times New Roman"/>
              <a:cs typeface="Times New Roman"/>
            </a:endParaRPr>
          </a:p>
          <a:p>
            <a:pPr marL="194945">
              <a:lnSpc>
                <a:spcPct val="100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137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bis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2.-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-20">
                <a:latin typeface="Arial"/>
                <a:cs typeface="Arial"/>
              </a:rPr>
              <a:t> por: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90"/>
              </a:spcBef>
            </a:pPr>
            <a:r>
              <a:rPr dirty="0" sz="1000" b="1">
                <a:latin typeface="Arial"/>
                <a:cs typeface="Arial"/>
              </a:rPr>
              <a:t>I.-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Física: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ciudadano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dotado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 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obligaciones.</a:t>
            </a: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ct val="9650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II.-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Norte: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comprendida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Divisoria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Estados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América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paralela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distancia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kilómetros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tramo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límite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Sonora 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Golfo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México.</a:t>
            </a: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630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III.-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 del Estado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Sonora: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comprendida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siguientes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límites al norte,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línea </a:t>
            </a:r>
            <a:r>
              <a:rPr dirty="0" sz="1000">
                <a:latin typeface="Arial"/>
                <a:cs typeface="Arial"/>
              </a:rPr>
              <a:t>divisoria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cauce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Río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Colorado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punto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situado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10 </a:t>
            </a:r>
            <a:r>
              <a:rPr dirty="0" sz="1000">
                <a:latin typeface="Arial"/>
                <a:cs typeface="Arial"/>
              </a:rPr>
              <a:t>kilómetros 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Oeste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Sonora,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punto,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llegar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punto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situado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10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kilómetros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Puerto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Peñasco,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allí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siguiendo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cauce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Río,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hacia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norte,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hasta </a:t>
            </a:r>
            <a:r>
              <a:rPr dirty="0" sz="1000">
                <a:latin typeface="Arial"/>
                <a:cs typeface="Arial"/>
              </a:rPr>
              <a:t>encontrar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divisoria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internacional.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ts val="116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IV.-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Modelo: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comprendido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1o.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noviembre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31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octubre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siguiente.</a:t>
            </a:r>
            <a:endParaRPr sz="1000">
              <a:latin typeface="Arial"/>
              <a:cs typeface="Arial"/>
            </a:endParaRPr>
          </a:p>
          <a:p>
            <a:pPr algn="just" marL="12700" marR="11430" indent="182880">
              <a:lnSpc>
                <a:spcPts val="116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V.-</a:t>
            </a:r>
            <a:r>
              <a:rPr dirty="0" sz="1000" spc="3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Automóvil: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incluyéndose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vagonetas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camionetas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"VAN",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convertidor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catalítico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fábrica.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6126"/>
            <a:ext cx="5998210" cy="762635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 indent="1828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moral </a:t>
            </a:r>
            <a:r>
              <a:rPr dirty="0" sz="1000">
                <a:latin typeface="Arial"/>
                <a:cs typeface="Arial"/>
              </a:rPr>
              <a:t>constituida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solvencia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económica,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capacidad </a:t>
            </a:r>
            <a:r>
              <a:rPr dirty="0" sz="1000">
                <a:latin typeface="Arial"/>
                <a:cs typeface="Arial"/>
              </a:rPr>
              <a:t>técnica,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financiera,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accionistas,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experiencia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prestación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anexar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inversión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solicitante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cumple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requeridas.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ct val="961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prorrogarse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últimos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sigan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misma.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prórroga,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obras,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adaptaciones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efectuadas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trate, </a:t>
            </a:r>
            <a:r>
              <a:rPr dirty="0" sz="1000">
                <a:latin typeface="Arial"/>
                <a:cs typeface="Arial"/>
              </a:rPr>
              <a:t>pasarán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Gobierno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contraprestación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concesionario.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14-A.</a:t>
            </a:r>
            <a:r>
              <a:rPr dirty="0" sz="1000" spc="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tengan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goce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inmueble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colindante 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 </a:t>
            </a:r>
            <a:r>
              <a:rPr dirty="0" sz="1000" spc="-10">
                <a:latin typeface="Arial"/>
                <a:cs typeface="Arial"/>
              </a:rPr>
              <a:t>recinto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ruta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confinada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inmueble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ubicado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colindante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portuario,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incluida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zona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desarrollo,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marítimas,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fronterizas, </a:t>
            </a:r>
            <a:r>
              <a:rPr dirty="0" sz="1000">
                <a:latin typeface="Arial"/>
                <a:cs typeface="Arial"/>
              </a:rPr>
              <a:t>interiores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tráfico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ferroviario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aéreo,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inmueble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denominará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 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590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 </a:t>
            </a:r>
            <a:r>
              <a:rPr dirty="0" sz="1000">
                <a:latin typeface="Arial"/>
                <a:cs typeface="Arial"/>
              </a:rPr>
              <a:t>moral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constituida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mexicanas,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solvencia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económica,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capacidad </a:t>
            </a:r>
            <a:r>
              <a:rPr dirty="0" sz="1000">
                <a:latin typeface="Arial"/>
                <a:cs typeface="Arial"/>
              </a:rPr>
              <a:t>técnica,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financiera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prestación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accionistas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anexar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copia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goce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inmueble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prestarán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inversión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acreditar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solicitante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condiciones requeridas.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600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veinte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prorrogarse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igual,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solicitud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últimos </a:t>
            </a:r>
            <a:r>
              <a:rPr dirty="0" sz="1000">
                <a:latin typeface="Arial"/>
                <a:cs typeface="Arial"/>
              </a:rPr>
              <a:t>tres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sigan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cumpliendo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otorgamiento,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misma.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ningún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original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vigencia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prórroga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tenga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goce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inmueble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715" indent="182880">
              <a:lnSpc>
                <a:spcPct val="9600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14-</a:t>
            </a:r>
            <a:r>
              <a:rPr dirty="0" sz="1000" b="1">
                <a:latin typeface="Arial"/>
                <a:cs typeface="Arial"/>
              </a:rPr>
              <a:t>B.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particulares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obtengan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concesión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autorización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 los </a:t>
            </a:r>
            <a:r>
              <a:rPr dirty="0" sz="1000" spc="-10">
                <a:latin typeface="Arial"/>
                <a:cs typeface="Arial"/>
              </a:rPr>
              <a:t>servicios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almacenaje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artículos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mantener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Administración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enterarse </a:t>
            </a:r>
            <a:r>
              <a:rPr dirty="0" sz="1000">
                <a:latin typeface="Arial"/>
                <a:cs typeface="Arial"/>
              </a:rPr>
              <a:t>independientemente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pagar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uso,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goce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inmuebles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dominio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público.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4601"/>
            <a:ext cx="5998210" cy="736409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just" marL="12700" marR="14604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VI.-</a:t>
            </a:r>
            <a:r>
              <a:rPr dirty="0" sz="1000" spc="9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comercial: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chasis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bruto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vehicular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2,727,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pero 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7,272</a:t>
            </a:r>
            <a:r>
              <a:rPr dirty="0" sz="1000" spc="-10">
                <a:latin typeface="Arial"/>
                <a:cs typeface="Arial"/>
              </a:rPr>
              <a:t> kilogramos.</a:t>
            </a:r>
            <a:endParaRPr sz="1000">
              <a:latin typeface="Arial"/>
              <a:cs typeface="Arial"/>
            </a:endParaRPr>
          </a:p>
          <a:p>
            <a:pPr algn="just" marL="12700" marR="12700" indent="182880">
              <a:lnSpc>
                <a:spcPts val="116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VII.- </a:t>
            </a:r>
            <a:r>
              <a:rPr dirty="0" sz="1000">
                <a:latin typeface="Arial"/>
                <a:cs typeface="Arial"/>
              </a:rPr>
              <a:t>Camión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mediano: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 vehículo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chasis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transporte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 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diez </a:t>
            </a:r>
            <a:r>
              <a:rPr dirty="0" sz="1000">
                <a:latin typeface="Arial"/>
                <a:cs typeface="Arial"/>
              </a:rPr>
              <a:t>personas,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peso bruto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vehicular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2,272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kilogramos,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8,864</a:t>
            </a:r>
            <a:r>
              <a:rPr dirty="0" sz="1000" spc="-10">
                <a:latin typeface="Arial"/>
                <a:cs typeface="Arial"/>
              </a:rPr>
              <a:t> kilogramos.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5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VIII.-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usado: 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cinco o más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años-</a:t>
            </a:r>
            <a:r>
              <a:rPr dirty="0" sz="1000">
                <a:latin typeface="Arial"/>
                <a:cs typeface="Arial"/>
              </a:rPr>
              <a:t>modelos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realice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importación.</a:t>
            </a:r>
            <a:endParaRPr sz="1000">
              <a:latin typeface="Arial"/>
              <a:cs typeface="Arial"/>
            </a:endParaRPr>
          </a:p>
          <a:p>
            <a:pPr marL="443420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9525" indent="182880">
              <a:lnSpc>
                <a:spcPct val="961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137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bis</a:t>
            </a:r>
            <a:r>
              <a:rPr dirty="0" sz="1000" spc="6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3.-</a:t>
            </a:r>
            <a:r>
              <a:rPr dirty="0" sz="1000" spc="5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pagando </a:t>
            </a:r>
            <a:r>
              <a:rPr dirty="0" sz="1000">
                <a:latin typeface="Arial"/>
                <a:cs typeface="Arial"/>
              </a:rPr>
              <a:t>exclusivamente el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50%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corresponda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importar,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arancelaria.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fracciones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según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tarifa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Importación,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 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compra-venta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dólares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 Estados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 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América,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automotores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usados.</a:t>
            </a: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exime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previo,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automotores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anteriores.</a:t>
            </a:r>
            <a:endParaRPr sz="1000">
              <a:latin typeface="Arial"/>
              <a:cs typeface="Arial"/>
            </a:endParaRPr>
          </a:p>
          <a:p>
            <a:pPr marL="4473575">
              <a:lnSpc>
                <a:spcPts val="86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  <a:p>
            <a:pPr marL="4434205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ts val="116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137</a:t>
            </a:r>
            <a:r>
              <a:rPr dirty="0" sz="1000" spc="15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bis</a:t>
            </a:r>
            <a:r>
              <a:rPr dirty="0" sz="1000" spc="1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4.-</a:t>
            </a:r>
            <a:r>
              <a:rPr dirty="0" sz="1000" spc="1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importarse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bajo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disposiciones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siguientes: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70"/>
              </a:lnSpc>
              <a:spcBef>
                <a:spcPts val="1125"/>
              </a:spcBef>
            </a:pPr>
            <a:r>
              <a:rPr dirty="0" sz="1000" b="1">
                <a:latin typeface="Arial"/>
                <a:cs typeface="Arial"/>
              </a:rPr>
              <a:t>I.-</a:t>
            </a:r>
            <a:r>
              <a:rPr dirty="0" sz="1000" spc="2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Automóviles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dólares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América, </a:t>
            </a:r>
            <a:r>
              <a:rPr dirty="0" sz="1000">
                <a:latin typeface="Arial"/>
                <a:cs typeface="Arial"/>
              </a:rPr>
              <a:t>excluyendo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deportivos,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lujo 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convertibles.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45"/>
              </a:spcBef>
            </a:pPr>
            <a:r>
              <a:rPr dirty="0" sz="1000" b="1">
                <a:latin typeface="Arial"/>
                <a:cs typeface="Arial"/>
              </a:rPr>
              <a:t>II.-</a:t>
            </a:r>
            <a:r>
              <a:rPr dirty="0" sz="1000" spc="-2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ligeros y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propulsados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gasolina.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6985" indent="182880">
              <a:lnSpc>
                <a:spcPct val="95700"/>
              </a:lnSpc>
            </a:pP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marcas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fabricación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lista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Ramo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b="1">
                <a:latin typeface="Arial"/>
                <a:cs typeface="Arial"/>
              </a:rPr>
              <a:t>Diario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Oficial</a:t>
            </a:r>
            <a:r>
              <a:rPr dirty="0" sz="1000" spc="1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de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la</a:t>
            </a:r>
            <a:r>
              <a:rPr dirty="0" sz="1000" spc="14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Federación</a:t>
            </a:r>
            <a:r>
              <a:rPr dirty="0" sz="1000">
                <a:latin typeface="Arial"/>
                <a:cs typeface="Arial"/>
              </a:rPr>
              <a:t>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trimestre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opinión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Intersecretarial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Industria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Automotriz.</a:t>
            </a:r>
            <a:endParaRPr sz="1000">
              <a:latin typeface="Arial"/>
              <a:cs typeface="Arial"/>
            </a:endParaRPr>
          </a:p>
          <a:p>
            <a:pPr marL="443420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ts val="1150"/>
              </a:lnSpc>
              <a:spcBef>
                <a:spcPts val="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137</a:t>
            </a:r>
            <a:r>
              <a:rPr dirty="0" sz="1000" spc="7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bis</a:t>
            </a:r>
            <a:r>
              <a:rPr dirty="0" sz="1000" spc="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5.-</a:t>
            </a:r>
            <a:r>
              <a:rPr dirty="0" sz="1000" spc="8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pretendan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vehículos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ts val="1160"/>
              </a:lnSpc>
              <a:spcBef>
                <a:spcPts val="1135"/>
              </a:spcBef>
            </a:pPr>
            <a:r>
              <a:rPr dirty="0" sz="1000" b="1">
                <a:latin typeface="Arial"/>
                <a:cs typeface="Arial"/>
              </a:rPr>
              <a:t>I.-</a:t>
            </a:r>
            <a:r>
              <a:rPr dirty="0" sz="1000" spc="114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Acreditarse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ciudadano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mexicano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Acta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Nacimiento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naturalización correspondiente.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ts val="1150"/>
              </a:lnSpc>
              <a:spcBef>
                <a:spcPts val="1145"/>
              </a:spcBef>
            </a:pPr>
            <a:r>
              <a:rPr dirty="0" sz="1000" b="1">
                <a:latin typeface="Arial"/>
                <a:cs typeface="Arial"/>
              </a:rPr>
              <a:t>II.-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residencia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 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referidas,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 a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vehículo,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oficiales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expedidos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nombre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ubicado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trate.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Arial"/>
              <a:cs typeface="Arial"/>
            </a:endParaRPr>
          </a:p>
          <a:p>
            <a:pPr algn="just" marL="12700" marR="1016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III.-</a:t>
            </a:r>
            <a:r>
              <a:rPr dirty="0" sz="1000" spc="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características, </a:t>
            </a:r>
            <a:r>
              <a:rPr dirty="0" sz="1000">
                <a:latin typeface="Arial"/>
                <a:cs typeface="Arial"/>
              </a:rPr>
              <a:t>marca,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tipo,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línea,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modelo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serie,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realizada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470598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9525" indent="182880">
              <a:lnSpc>
                <a:spcPct val="96500"/>
              </a:lnSpc>
              <a:spcBef>
                <a:spcPts val="135"/>
              </a:spcBef>
            </a:pPr>
            <a:r>
              <a:rPr dirty="0" sz="1000" b="1">
                <a:latin typeface="Arial"/>
                <a:cs typeface="Arial"/>
              </a:rPr>
              <a:t>IV.-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Presentar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momento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conjuntamente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aduaneros </a:t>
            </a:r>
            <a:r>
              <a:rPr dirty="0" sz="1000">
                <a:latin typeface="Arial"/>
                <a:cs typeface="Arial"/>
              </a:rPr>
              <a:t>respectivos,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constancia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técnicas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emisión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máxima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permisible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contaminantes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origen.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952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54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137</a:t>
            </a:r>
            <a:r>
              <a:rPr dirty="0" sz="1000" spc="2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bis</a:t>
            </a:r>
            <a:r>
              <a:rPr dirty="0" sz="1000" spc="2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6.-</a:t>
            </a:r>
            <a:r>
              <a:rPr dirty="0" sz="1000" spc="26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automotores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limitará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persona.</a:t>
            </a:r>
            <a:endParaRPr sz="1000">
              <a:latin typeface="Arial"/>
              <a:cs typeface="Arial"/>
            </a:endParaRPr>
          </a:p>
          <a:p>
            <a:pPr algn="just" marL="12700" marR="8255" indent="182880">
              <a:lnSpc>
                <a:spcPts val="115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física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afecte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vehicular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volver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vehicular,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precedentes,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sino </a:t>
            </a:r>
            <a:r>
              <a:rPr dirty="0" sz="1000">
                <a:latin typeface="Arial"/>
                <a:cs typeface="Arial"/>
              </a:rPr>
              <a:t>después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comercialización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limitaciones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-10">
                <a:latin typeface="Arial"/>
                <a:cs typeface="Arial"/>
              </a:rPr>
              <a:t> vigentes.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350" indent="182880">
              <a:lnSpc>
                <a:spcPct val="963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137</a:t>
            </a:r>
            <a:r>
              <a:rPr dirty="0" sz="1000" spc="1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bis</a:t>
            </a:r>
            <a:r>
              <a:rPr dirty="0" sz="1000" spc="10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7.-</a:t>
            </a:r>
            <a:r>
              <a:rPr dirty="0" sz="1000" spc="114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amparo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preceden,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regirá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especial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final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62,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Ley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normativas</a:t>
            </a:r>
            <a:r>
              <a:rPr dirty="0" sz="1000" spc="-10">
                <a:latin typeface="Arial"/>
                <a:cs typeface="Arial"/>
              </a:rPr>
              <a:t> 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1430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137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bis</a:t>
            </a:r>
            <a:r>
              <a:rPr dirty="0" sz="1000" spc="3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8.-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2009,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regiones </a:t>
            </a:r>
            <a:r>
              <a:rPr dirty="0" sz="1000">
                <a:latin typeface="Arial"/>
                <a:cs typeface="Arial"/>
              </a:rPr>
              <a:t>fronterizas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apéndice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300-A.2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América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Norte.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8890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137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bis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9.-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conducente,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importaciones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usados,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anteriores,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demás.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0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138.</a:t>
            </a:r>
            <a:r>
              <a:rPr dirty="0" sz="1000" spc="18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entiende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reexpedición,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reexpedición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realizarse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6187821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6187821"/>
            <a:ext cx="513524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último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cubierto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 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677151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6771513"/>
            <a:ext cx="5134610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-10">
                <a:latin typeface="Arial"/>
                <a:cs typeface="Arial"/>
              </a:rPr>
              <a:t> fronteriza.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7210425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7210425"/>
            <a:ext cx="513397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importadas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temporalmente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sometidas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transformación,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elaboración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reparación.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888288" y="7648193"/>
            <a:ext cx="5998210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70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139.</a:t>
            </a:r>
            <a:r>
              <a:rPr dirty="0" sz="1000" spc="1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reexpedición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cumplir, </a:t>
            </a:r>
            <a:r>
              <a:rPr dirty="0" sz="1000">
                <a:latin typeface="Arial"/>
                <a:cs typeface="Arial"/>
              </a:rPr>
              <a:t>además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siguientes: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8204454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8204454"/>
            <a:ext cx="5135245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Cubrir,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 caso, 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diferencias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correspondan al impuesto general de importación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contribuciones</a:t>
            </a:r>
            <a:r>
              <a:rPr dirty="0" sz="1000">
                <a:latin typeface="Arial"/>
                <a:cs typeface="Arial"/>
              </a:rPr>
              <a:t> que 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ordenamientos </a:t>
            </a:r>
            <a:r>
              <a:rPr dirty="0" sz="1000" spc="-10">
                <a:latin typeface="Arial"/>
                <a:cs typeface="Arial"/>
              </a:rPr>
              <a:t>respectivos.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8641842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8641842"/>
            <a:ext cx="513397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8298"/>
            <a:ext cx="5998210" cy="517398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9525" indent="182880">
              <a:lnSpc>
                <a:spcPct val="96500"/>
              </a:lnSpc>
              <a:spcBef>
                <a:spcPts val="13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140.</a:t>
            </a:r>
            <a:r>
              <a:rPr dirty="0" sz="1000" spc="1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puntos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revisión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fijen,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cerca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límites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pasajeros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procedentes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dichas </a:t>
            </a:r>
            <a:r>
              <a:rPr dirty="0" sz="1000">
                <a:latin typeface="Arial"/>
                <a:cs typeface="Arial"/>
              </a:rPr>
              <a:t>zonas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introducirse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  <a:p>
            <a:pPr algn="just" marL="12700" marR="9525" indent="182880">
              <a:lnSpc>
                <a:spcPct val="95800"/>
              </a:lnSpc>
              <a:spcBef>
                <a:spcPts val="114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efectúe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través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transitar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éstas,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cajas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remolques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sean </a:t>
            </a:r>
            <a:r>
              <a:rPr dirty="0" sz="1000">
                <a:latin typeface="Arial"/>
                <a:cs typeface="Arial"/>
              </a:rPr>
              <a:t>presentadas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conservando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íntegros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precintos,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marcas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 exijan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éste. Lo anterior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 tratándose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maniobras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consolidación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desconsolidación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mediante reglas.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7620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9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141.</a:t>
            </a:r>
            <a:r>
              <a:rPr dirty="0" sz="1000" spc="39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aprovisionamiento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embarcaciones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procedencia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legalizadas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permitirá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comercio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IV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dirigen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puertos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inspeccionadas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citado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aprovisionamiento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incluya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llegar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próximo </a:t>
            </a:r>
            <a:r>
              <a:rPr dirty="0" sz="1000">
                <a:latin typeface="Arial"/>
                <a:cs typeface="Arial"/>
              </a:rPr>
              <a:t>puerto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escala.</a:t>
            </a:r>
            <a:endParaRPr sz="1000">
              <a:latin typeface="Arial"/>
              <a:cs typeface="Arial"/>
            </a:endParaRPr>
          </a:p>
          <a:p>
            <a:pPr algn="just" marL="12700" marR="12065" indent="182880">
              <a:lnSpc>
                <a:spcPts val="1160"/>
              </a:lnSpc>
              <a:spcBef>
                <a:spcPts val="113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5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142.</a:t>
            </a:r>
            <a:r>
              <a:rPr dirty="0" sz="1000" spc="4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61,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VIII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ser </a:t>
            </a:r>
            <a:r>
              <a:rPr dirty="0" sz="1000">
                <a:latin typeface="Arial"/>
                <a:cs typeface="Arial"/>
              </a:rPr>
              <a:t>consumidas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habitantes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poblaciones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ubicadas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fronteriza.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700"/>
              </a:lnSpc>
              <a:spcBef>
                <a:spcPts val="1130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residentes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cambien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habitación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poblaciones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menaje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comprueben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haber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residido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franja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año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adquiridos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seis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meses </a:t>
            </a:r>
            <a:r>
              <a:rPr dirty="0" sz="1000">
                <a:latin typeface="Arial"/>
                <a:cs typeface="Arial"/>
              </a:rPr>
              <a:t>antes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pretendan </a:t>
            </a:r>
            <a:r>
              <a:rPr dirty="0" sz="1000" spc="-10">
                <a:latin typeface="Arial"/>
                <a:cs typeface="Arial"/>
              </a:rPr>
              <a:t>internarlos.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ts val="1290"/>
              </a:lnSpc>
              <a:spcBef>
                <a:spcPts val="1080"/>
              </a:spcBef>
            </a:pPr>
            <a:r>
              <a:rPr dirty="0" sz="1100" b="1">
                <a:latin typeface="Arial"/>
                <a:cs typeface="Arial"/>
              </a:rPr>
              <a:t>Título</a:t>
            </a:r>
            <a:r>
              <a:rPr dirty="0" sz="1100" spc="-10" b="1">
                <a:latin typeface="Arial"/>
                <a:cs typeface="Arial"/>
              </a:rPr>
              <a:t> </a:t>
            </a:r>
            <a:r>
              <a:rPr dirty="0" sz="1100" spc="-20" b="1">
                <a:latin typeface="Arial"/>
                <a:cs typeface="Arial"/>
              </a:rPr>
              <a:t>Sexto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0"/>
              </a:lnSpc>
            </a:pPr>
            <a:r>
              <a:rPr dirty="0" sz="1100" b="1">
                <a:latin typeface="Arial"/>
                <a:cs typeface="Arial"/>
              </a:rPr>
              <a:t>Atribuciones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del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Poder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Ejecutivo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Federal</a:t>
            </a:r>
            <a:r>
              <a:rPr dirty="0" sz="1100" spc="-3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y</a:t>
            </a:r>
            <a:r>
              <a:rPr dirty="0" sz="1100" spc="-4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de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las</a:t>
            </a:r>
            <a:r>
              <a:rPr dirty="0" sz="1100" spc="-20" b="1">
                <a:latin typeface="Arial"/>
                <a:cs typeface="Arial"/>
              </a:rPr>
              <a:t> </a:t>
            </a:r>
            <a:r>
              <a:rPr dirty="0" sz="1100" b="1">
                <a:latin typeface="Arial"/>
                <a:cs typeface="Arial"/>
              </a:rPr>
              <a:t>autoridades</a:t>
            </a:r>
            <a:r>
              <a:rPr dirty="0" sz="1100" spc="-3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fiscales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210"/>
              </a:spcBef>
            </a:pPr>
            <a:r>
              <a:rPr dirty="0" sz="1100" b="1">
                <a:latin typeface="Arial"/>
                <a:cs typeface="Arial"/>
              </a:rPr>
              <a:t>Capítulo</a:t>
            </a:r>
            <a:r>
              <a:rPr dirty="0" sz="1100" spc="-25" b="1">
                <a:latin typeface="Arial"/>
                <a:cs typeface="Arial"/>
              </a:rPr>
              <a:t> </a:t>
            </a:r>
            <a:r>
              <a:rPr dirty="0" sz="1100" spc="-10" b="1">
                <a:latin typeface="Arial"/>
                <a:cs typeface="Arial"/>
              </a:rPr>
              <a:t>Unico</a:t>
            </a:r>
            <a:endParaRPr sz="1100">
              <a:latin typeface="Arial"/>
              <a:cs typeface="Arial"/>
            </a:endParaRPr>
          </a:p>
          <a:p>
            <a:pPr algn="just" marL="12700" marR="8255" indent="182880">
              <a:lnSpc>
                <a:spcPts val="1160"/>
              </a:lnSpc>
              <a:spcBef>
                <a:spcPts val="1180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2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143.</a:t>
            </a:r>
            <a:r>
              <a:rPr dirty="0" sz="1000" spc="1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confieren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atribuciones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Ejecutivo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aduanera: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6655689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6655689"/>
            <a:ext cx="513524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Establecer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suprimir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fronterizas,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interiores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tráfico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aéreo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así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designar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ubicación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funciones.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7093077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7093077"/>
            <a:ext cx="513651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Suspender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juzgue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conveniente,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exija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interés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7532369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7532369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888288" y="7677150"/>
            <a:ext cx="5998210" cy="8813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  <a:tabLst>
                <a:tab pos="870585" algn="l"/>
              </a:tabLst>
            </a:pPr>
            <a:r>
              <a:rPr dirty="0" sz="1000" spc="-25" b="1">
                <a:latin typeface="Arial"/>
                <a:cs typeface="Arial"/>
              </a:rPr>
              <a:t>IV.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Establecer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suprimir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regiones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fronterizas.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Arial"/>
              <a:cs typeface="Arial"/>
            </a:endParaRPr>
          </a:p>
          <a:p>
            <a:pPr marL="12700" marR="6985" indent="182880">
              <a:lnSpc>
                <a:spcPts val="116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144.</a:t>
            </a:r>
            <a:r>
              <a:rPr dirty="0" sz="1000" spc="-1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además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conferidas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facultades: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8670747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8670747"/>
            <a:ext cx="5140325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circunscripción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secciones</a:t>
            </a:r>
            <a:r>
              <a:rPr dirty="0" sz="1000" spc="-10">
                <a:latin typeface="Arial"/>
                <a:cs typeface="Arial"/>
              </a:rPr>
              <a:t> aduaneras.</a:t>
            </a:r>
            <a:endParaRPr sz="1000">
              <a:latin typeface="Arial"/>
              <a:cs typeface="Arial"/>
            </a:endParaRPr>
          </a:p>
          <a:p>
            <a:pPr marL="3091815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31-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46250" y="1369822"/>
            <a:ext cx="5137150" cy="120015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9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señalará,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donde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oficinas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complementarias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establecerá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coordinación con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dependencias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organismos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lleven 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cabo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sus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aeropuertos,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puertos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cruces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fronterizos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tráfico internacional,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seguridad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aplicarse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mismos,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señalará,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tipo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citada </a:t>
            </a:r>
            <a:r>
              <a:rPr dirty="0" sz="1000">
                <a:latin typeface="Arial"/>
                <a:cs typeface="Arial"/>
              </a:rPr>
              <a:t>dependencia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2681986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2681986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350">
              <a:lnSpc>
                <a:spcPct val="964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exactitud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datos </a:t>
            </a:r>
            <a:r>
              <a:rPr dirty="0" sz="1000">
                <a:latin typeface="Arial"/>
                <a:cs typeface="Arial"/>
              </a:rPr>
              <a:t>contenidos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declaraciones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manifestaciones,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correcto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regulaciones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restricciones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realicen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3529711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3529711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35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Requerir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solidarios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terceros,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relacionada</a:t>
            </a:r>
            <a:r>
              <a:rPr dirty="0" sz="1000" spc="11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2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establecen</a:t>
            </a:r>
            <a:r>
              <a:rPr dirty="0" sz="1000" spc="114">
                <a:latin typeface="Arial"/>
                <a:cs typeface="Arial"/>
              </a:rPr>
              <a:t> 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empleando,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10">
                <a:latin typeface="Arial"/>
                <a:cs typeface="Arial"/>
              </a:rPr>
              <a:t>disponga.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4377054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4377054"/>
            <a:ext cx="513588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Recabar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funcionarios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públicos,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fedatarios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posean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actividades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4960747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4960747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>
              <a:lnSpc>
                <a:spcPct val="964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Cerciorarse 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 despacho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agentes </a:t>
            </a:r>
            <a:r>
              <a:rPr dirty="0" sz="1000">
                <a:latin typeface="Arial"/>
                <a:cs typeface="Arial"/>
              </a:rPr>
              <a:t>aduanales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aduanales,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 Ley y</a:t>
            </a:r>
            <a:r>
              <a:rPr dirty="0" sz="1000" spc="-25">
                <a:latin typeface="Arial"/>
                <a:cs typeface="Arial"/>
              </a:rPr>
              <a:t> las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requerido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promover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electrónico.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5808345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5808345"/>
            <a:ext cx="5140325" cy="10242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89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Practicar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fiscalizados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petición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dependencias, </a:t>
            </a:r>
            <a:r>
              <a:rPr dirty="0" sz="1000">
                <a:latin typeface="Arial"/>
                <a:cs typeface="Arial"/>
              </a:rPr>
              <a:t>bodegas,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instalaciones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establecimientos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 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satisfagan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requisitos </a:t>
            </a:r>
            <a:r>
              <a:rPr dirty="0" sz="1000">
                <a:latin typeface="Arial"/>
                <a:cs typeface="Arial"/>
              </a:rPr>
              <a:t>previstos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Reglamento,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43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revisar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dictámenes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formulados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dictaminadores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 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20">
                <a:latin typeface="Arial"/>
                <a:cs typeface="Arial"/>
              </a:rPr>
              <a:t> 175.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6946772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VIl.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6946772"/>
            <a:ext cx="5136515" cy="91122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Verificar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cuya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concedido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estímulo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fiscal, </a:t>
            </a:r>
            <a:r>
              <a:rPr dirty="0" sz="1000">
                <a:latin typeface="Arial"/>
                <a:cs typeface="Arial"/>
              </a:rPr>
              <a:t>franquicia, exención o reducción de impuestos o se haya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eximido del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 de </a:t>
            </a:r>
            <a:r>
              <a:rPr dirty="0" sz="1000" spc="-25">
                <a:latin typeface="Arial"/>
                <a:cs typeface="Arial"/>
              </a:rPr>
              <a:t>una </a:t>
            </a:r>
            <a:r>
              <a:rPr dirty="0" sz="1000">
                <a:latin typeface="Arial"/>
                <a:cs typeface="Arial"/>
              </a:rPr>
              <a:t>regulación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restricción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destinadas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propósito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otorgó,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usadas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personas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concedido,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beneficio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razón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 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ellos.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7969757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7969757"/>
            <a:ext cx="5140325" cy="11709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762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Fijar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lineamientos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carga,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descarga,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circulación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fiscalizados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áreas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restringidas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aparatos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telefonía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celular,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comunicación;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ejercer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exclusiva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vigilancia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personas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lugares,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aeropuertos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puertos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marítimos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tráfico </a:t>
            </a:r>
            <a:r>
              <a:rPr dirty="0" sz="1000">
                <a:latin typeface="Arial"/>
                <a:cs typeface="Arial"/>
              </a:rPr>
              <a:t>internacional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fronterizas.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04-01-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1999,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514601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514601"/>
            <a:ext cx="5140325" cy="87820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016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Inspeccionar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vigilar,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revisar,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permanentemente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exclusiva,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manejo, </a:t>
            </a:r>
            <a:r>
              <a:rPr dirty="0" sz="1000">
                <a:latin typeface="Arial"/>
                <a:cs typeface="Arial"/>
              </a:rPr>
              <a:t>transporte 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tenencia 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los recintos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cual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apoyarse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servicio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43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esta Ley.</a:t>
            </a:r>
            <a:endParaRPr sz="1000">
              <a:latin typeface="Arial"/>
              <a:cs typeface="Arial"/>
            </a:endParaRPr>
          </a:p>
          <a:p>
            <a:pPr marL="251523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2506726"/>
            <a:ext cx="14414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2506726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079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Perseguir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 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transporten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 151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31188" y="3061462"/>
            <a:ext cx="17970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746250" y="3061462"/>
            <a:ext cx="5140325" cy="8788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6350">
              <a:lnSpc>
                <a:spcPct val="963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Verificar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forma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exclusiva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tenencia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incluidos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recintos </a:t>
            </a:r>
            <a:r>
              <a:rPr dirty="0" sz="1000">
                <a:latin typeface="Arial"/>
                <a:cs typeface="Arial"/>
              </a:rPr>
              <a:t>fiscales,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 cual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apoyarse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sistemas,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otro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incluso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43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marL="251523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 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4055491"/>
            <a:ext cx="2152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4055491"/>
            <a:ext cx="5140325" cy="13169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715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Corregir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u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utilizando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método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valoración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Capítulo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III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Título </a:t>
            </a:r>
            <a:r>
              <a:rPr dirty="0" sz="1000">
                <a:latin typeface="Arial"/>
                <a:cs typeface="Arial"/>
              </a:rPr>
              <a:t>Tercero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correctamente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sección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mencionada,</a:t>
            </a:r>
            <a:r>
              <a:rPr dirty="0" sz="1000" spc="4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8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4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proporcionado,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previo </a:t>
            </a:r>
            <a:r>
              <a:rPr dirty="0" sz="1000">
                <a:latin typeface="Arial"/>
                <a:cs typeface="Arial"/>
              </a:rPr>
              <a:t>requerimiento,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elementos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tomado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consideración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dicho </a:t>
            </a:r>
            <a:r>
              <a:rPr dirty="0" sz="1000">
                <a:latin typeface="Arial"/>
                <a:cs typeface="Arial"/>
              </a:rPr>
              <a:t>valor,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determinado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base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3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falsa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 spc="-10">
                <a:latin typeface="Arial"/>
                <a:cs typeface="Arial"/>
              </a:rPr>
              <a:t>inexacta.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1996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31188" y="5486780"/>
            <a:ext cx="2501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746250" y="5486780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143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Establecer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precios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estimados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importen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retenerlas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marL="3039745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31188" y="6041517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746250" y="6041517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889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Establecer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naturaleza,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características,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arancelaria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clasificación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número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comercial,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valor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  <a:p>
            <a:pPr marL="251523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2018,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01-07-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2020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31188" y="6742556"/>
            <a:ext cx="2279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746250" y="6742556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12065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omitidos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responsables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solidarios.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31188" y="7297293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46250" y="7297293"/>
            <a:ext cx="471932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Comprobar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imponer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sanciones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correspondan.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31188" y="7590281"/>
            <a:ext cx="30035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746250" y="7590281"/>
            <a:ext cx="5135245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Exigir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compensatorias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ejecución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los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causados.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231188" y="8173973"/>
            <a:ext cx="3352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746250" y="8173973"/>
            <a:ext cx="5138420" cy="90868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Custodiar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transferir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pueda </a:t>
            </a:r>
            <a:r>
              <a:rPr dirty="0" sz="1000">
                <a:latin typeface="Arial"/>
                <a:cs typeface="Arial"/>
              </a:rPr>
              <a:t>disponer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legalmente.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transferidas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Bienes,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mantendrá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custodia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asignación, </a:t>
            </a:r>
            <a:r>
              <a:rPr dirty="0" sz="1000">
                <a:latin typeface="Arial"/>
                <a:cs typeface="Arial"/>
              </a:rPr>
              <a:t>donación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destrucción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773548" y="1368298"/>
            <a:ext cx="2113280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1998,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31188" y="1630426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746250" y="1630426"/>
            <a:ext cx="513461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Dictar,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fortuito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fuerza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mayor,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naufragio,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impida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alguna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 prevenciones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esta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requieran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subsanar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situación.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31188" y="2215641"/>
            <a:ext cx="22796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XX.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46250" y="2215641"/>
            <a:ext cx="5135880" cy="61658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Establecer marbetes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sellos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sus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envases,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franja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fronteriza,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sido </a:t>
            </a:r>
            <a:r>
              <a:rPr dirty="0" sz="1000">
                <a:latin typeface="Arial"/>
                <a:cs typeface="Arial"/>
              </a:rPr>
              <a:t>gravados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inferior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establecer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mercancías.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2945638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2945638"/>
            <a:ext cx="5140325" cy="29273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75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Otorgar,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inhabilitar,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suspender,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extinguir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agentes</a:t>
            </a:r>
            <a:r>
              <a:rPr dirty="0" sz="1000" spc="-10">
                <a:latin typeface="Arial"/>
                <a:cs typeface="Arial"/>
              </a:rPr>
              <a:t> aduanales.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3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3354451"/>
            <a:ext cx="30035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3354451"/>
            <a:ext cx="5140325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Otorgar,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inhabilitar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agencias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aduanales.</a:t>
            </a:r>
            <a:endParaRPr sz="1000">
              <a:latin typeface="Arial"/>
              <a:cs typeface="Arial"/>
            </a:endParaRPr>
          </a:p>
          <a:p>
            <a:pPr marL="235204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3762883"/>
            <a:ext cx="33528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3762883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1143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Expedir,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opinión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parte.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4463923"/>
            <a:ext cx="348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4463923"/>
            <a:ext cx="5140325" cy="4406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762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Cancelar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36-A,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inciso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e)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demás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constituyan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5020183"/>
            <a:ext cx="3136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XXV.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5020183"/>
            <a:ext cx="5135880" cy="32385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conferidas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sea </a:t>
            </a:r>
            <a:r>
              <a:rPr dirty="0" sz="1000" spc="-10">
                <a:latin typeface="Arial"/>
                <a:cs typeface="Arial"/>
              </a:rPr>
              <a:t>parte.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231188" y="5457825"/>
            <a:ext cx="3492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XXVl.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746250" y="5457825"/>
            <a:ext cx="5140325" cy="10242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10160">
              <a:lnSpc>
                <a:spcPct val="960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contenida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Cámaras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Asociaciones </a:t>
            </a:r>
            <a:r>
              <a:rPr dirty="0" sz="1000">
                <a:latin typeface="Arial"/>
                <a:cs typeface="Arial"/>
              </a:rPr>
              <a:t>Industriales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agrupadas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Confederación,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4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Cámaras </a:t>
            </a:r>
            <a:r>
              <a:rPr dirty="0" sz="1000">
                <a:latin typeface="Arial"/>
                <a:cs typeface="Arial"/>
              </a:rPr>
              <a:t>Empresariales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Confederaciones,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participen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Industrial. </a:t>
            </a:r>
            <a:r>
              <a:rPr dirty="0" sz="1000">
                <a:latin typeface="Arial"/>
                <a:cs typeface="Arial"/>
              </a:rPr>
              <a:t>Asimismo,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conocer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contribuyentes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-10">
                <a:latin typeface="Arial"/>
                <a:cs typeface="Arial"/>
              </a:rPr>
              <a:t> efectuado.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  <a:spcBef>
                <a:spcPts val="5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231188" y="6596253"/>
            <a:ext cx="38417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XXVII.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746250" y="6596253"/>
            <a:ext cx="513461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Establecer,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manifestar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corresponda,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diferentes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señaladas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leyes 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 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exportación.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231188" y="7181468"/>
            <a:ext cx="41910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XXVIII.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1746250" y="7181468"/>
            <a:ext cx="5140325" cy="87884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9525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Suspender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libre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circulación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fiscal,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vez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activado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selección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automatizado,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previa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judicial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intelectual,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ponerla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lugar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citadas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señalen.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231188" y="8173973"/>
            <a:ext cx="348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XXIX.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1746250" y="8173973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952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Microfilmar, grabar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discos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ópticos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autorice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proporcionado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31188" y="1368298"/>
            <a:ext cx="3136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XXX.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746250" y="1368298"/>
            <a:ext cx="5140325" cy="102425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1016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Ordenar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Federación,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cantidades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efectivo,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cheques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nacionales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extranjeros,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órdenes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combinación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ellos,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superiores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al </a:t>
            </a:r>
            <a:r>
              <a:rPr dirty="0" sz="1000">
                <a:latin typeface="Arial"/>
                <a:cs typeface="Arial"/>
              </a:rPr>
              <a:t>equivalente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monedas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trate,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dólares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Estados </a:t>
            </a:r>
            <a:r>
              <a:rPr dirty="0" sz="1000">
                <a:latin typeface="Arial"/>
                <a:cs typeface="Arial"/>
              </a:rPr>
              <a:t>Unidos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América,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omita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declararlas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salir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9o.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Ley.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 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31188" y="2506726"/>
            <a:ext cx="34925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XXXI.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746250" y="2506726"/>
            <a:ext cx="7296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(Se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deroga).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4075303" y="2653030"/>
            <a:ext cx="281114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Derogada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31188" y="2916681"/>
            <a:ext cx="38417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XXXII.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746250" y="2916681"/>
            <a:ext cx="5140325" cy="43942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10795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Verificar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supervisar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facilitan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reconocimiento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 </a:t>
            </a:r>
            <a:r>
              <a:rPr dirty="0" sz="1000">
                <a:latin typeface="Arial"/>
                <a:cs typeface="Arial"/>
              </a:rPr>
              <a:t>empleando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tecnología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intrusiva.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85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31188" y="3471798"/>
            <a:ext cx="41910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XXXIII.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3471798"/>
            <a:ext cx="5140325" cy="1169035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7620">
              <a:lnSpc>
                <a:spcPct val="960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hacerse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conjuntamente</a:t>
            </a:r>
            <a:r>
              <a:rPr dirty="0" sz="1000" spc="4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4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territorio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extranjero,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conformidad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parte,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>
                <a:latin typeface="Arial"/>
                <a:cs typeface="Arial"/>
              </a:rPr>
              <a:t>emitir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reglas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permitan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despacho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conjunto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legislación 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tratados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internacionales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interinstitucionales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aplicables, </a:t>
            </a:r>
            <a:r>
              <a:rPr dirty="0" sz="1000" spc="-10">
                <a:latin typeface="Arial"/>
                <a:cs typeface="Arial"/>
              </a:rPr>
              <a:t>incluso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yuxtapuestas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puntos </a:t>
            </a:r>
            <a:r>
              <a:rPr dirty="0" sz="1000">
                <a:latin typeface="Arial"/>
                <a:cs typeface="Arial"/>
              </a:rPr>
              <a:t>fronterizos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unificados.</a:t>
            </a:r>
            <a:endParaRPr sz="1000">
              <a:latin typeface="Arial"/>
              <a:cs typeface="Arial"/>
            </a:endParaRPr>
          </a:p>
          <a:p>
            <a:pPr marL="2301875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31188" y="4756530"/>
            <a:ext cx="434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XXXIV.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46250" y="4756530"/>
            <a:ext cx="5140325" cy="294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80"/>
              </a:lnSpc>
              <a:spcBef>
                <a:spcPts val="95"/>
              </a:spcBef>
            </a:pPr>
            <a:r>
              <a:rPr dirty="0" sz="1000">
                <a:latin typeface="Arial"/>
                <a:cs typeface="Arial"/>
              </a:rPr>
              <a:t>Autorizar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dictaminadores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aduaneros.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31188" y="5164963"/>
            <a:ext cx="39941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XXXV.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746250" y="5164963"/>
            <a:ext cx="5140325" cy="44132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12065">
              <a:lnSpc>
                <a:spcPts val="1170"/>
              </a:lnSpc>
              <a:spcBef>
                <a:spcPts val="160"/>
              </a:spcBef>
            </a:pPr>
            <a:r>
              <a:rPr dirty="0" sz="1000">
                <a:latin typeface="Arial"/>
                <a:cs typeface="Arial"/>
              </a:rPr>
              <a:t>Contar con sistemas,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dispositivos,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equipos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tecnológicos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cualquier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otro medio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electrónico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facultades.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31188" y="5719953"/>
            <a:ext cx="4343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latin typeface="Arial"/>
                <a:cs typeface="Arial"/>
              </a:rPr>
              <a:t>XXXVI.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746250" y="5719953"/>
            <a:ext cx="5140325" cy="5873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8255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Suspender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importadores,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padrón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sectores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específicos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padrón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sectorial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exportadores,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previsto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231188" y="6420992"/>
            <a:ext cx="5655310" cy="271970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525145" marR="7620" indent="-513080">
              <a:lnSpc>
                <a:spcPct val="96200"/>
              </a:lnSpc>
              <a:spcBef>
                <a:spcPts val="140"/>
              </a:spcBef>
              <a:buFont typeface="Arial"/>
              <a:buAutoNum type="romanUcPeriod" startAt="37"/>
              <a:tabLst>
                <a:tab pos="527685" algn="l"/>
              </a:tabLst>
            </a:pPr>
            <a:r>
              <a:rPr dirty="0" sz="1000">
                <a:latin typeface="Arial"/>
                <a:cs typeface="Arial"/>
              </a:rPr>
              <a:t>Retener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presuma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infracción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regulan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industrial.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actuará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como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auxiliar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competentes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industrial,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convenios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colaboración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 spc="-5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jurídicas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aplicables.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525145" marR="7620" indent="-513080">
              <a:lnSpc>
                <a:spcPct val="96000"/>
              </a:lnSpc>
              <a:buFont typeface="Arial"/>
              <a:buAutoNum type="romanUcPeriod" startAt="38"/>
              <a:tabLst>
                <a:tab pos="527685" algn="l"/>
              </a:tabLst>
            </a:pPr>
            <a:r>
              <a:rPr dirty="0" sz="1000">
                <a:latin typeface="Arial"/>
                <a:cs typeface="Arial"/>
              </a:rPr>
              <a:t>Analizar</a:t>
            </a:r>
            <a:r>
              <a:rPr dirty="0" sz="1000" spc="2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comportamiento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regímenes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aduaneros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grupos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conforman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ámbito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exportadores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coadyuvar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identificación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conductas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ilícitas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relacionadas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entrada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salida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territorio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nacional,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proponer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estrategias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instrumentar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prevenir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combatir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conductas,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incluir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especiales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garanticen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combate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eficaz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referidas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prácticas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indebidas.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525145" marR="12065" indent="-513080">
              <a:lnSpc>
                <a:spcPts val="1160"/>
              </a:lnSpc>
              <a:buFont typeface="Arial"/>
              <a:buAutoNum type="romanUcPeriod" startAt="39"/>
              <a:tabLst>
                <a:tab pos="527685" algn="l"/>
              </a:tabLst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cumplir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este </a:t>
            </a:r>
            <a:r>
              <a:rPr dirty="0" sz="1000" spc="-20">
                <a:latin typeface="Arial"/>
                <a:cs typeface="Arial"/>
              </a:rPr>
              <a:t>	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8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2013.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y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recorrida 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514601"/>
            <a:ext cx="5998210" cy="7334884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just" marL="12700" marR="6350" indent="182880">
              <a:lnSpc>
                <a:spcPts val="1160"/>
              </a:lnSpc>
              <a:spcBef>
                <a:spcPts val="165"/>
              </a:spcBef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35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144-A.</a:t>
            </a:r>
            <a:r>
              <a:rPr dirty="0" sz="1000" spc="4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concesiones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cancelar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autorizaciones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causas: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30-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465455" marR="12065" indent="-270510">
              <a:lnSpc>
                <a:spcPct val="96500"/>
              </a:lnSpc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contribuciones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correspondientes,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cumplimiento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otorgue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garantía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obligado.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94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0"/>
              </a:spcBef>
            </a:pPr>
            <a:endParaRPr sz="800">
              <a:latin typeface="Times New Roman"/>
              <a:cs typeface="Times New Roman"/>
            </a:endParaRPr>
          </a:p>
          <a:p>
            <a:pPr marL="469265" indent="-274320">
              <a:lnSpc>
                <a:spcPct val="100000"/>
              </a:lnSpc>
              <a:buFont typeface="Arial"/>
              <a:buAutoNum type="romanUcPeriod" startAt="2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mantenga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registros,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inventarios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obligado.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469265" marR="12700" indent="-274320">
              <a:lnSpc>
                <a:spcPts val="1170"/>
              </a:lnSpc>
            </a:pPr>
            <a:r>
              <a:rPr dirty="0" sz="1000" b="1">
                <a:latin typeface="Arial"/>
                <a:cs typeface="Arial"/>
              </a:rPr>
              <a:t>III</a:t>
            </a:r>
            <a:r>
              <a:rPr dirty="0" sz="1000" spc="370" b="1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graven,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cedan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transmitan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parcial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totalmente</a:t>
            </a:r>
            <a:r>
              <a:rPr dirty="0" sz="1000" spc="3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derivados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autorización.</a:t>
            </a:r>
            <a:endParaRPr sz="1000">
              <a:latin typeface="Arial"/>
              <a:cs typeface="Arial"/>
            </a:endParaRPr>
          </a:p>
          <a:p>
            <a:pPr algn="just" marL="467359" marR="12700" indent="-272415">
              <a:lnSpc>
                <a:spcPts val="1160"/>
              </a:lnSpc>
              <a:spcBef>
                <a:spcPts val="1130"/>
              </a:spcBef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declare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quiebra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autorización.</a:t>
            </a:r>
            <a:endParaRPr sz="1000">
              <a:latin typeface="Arial"/>
              <a:cs typeface="Arial"/>
            </a:endParaRPr>
          </a:p>
          <a:p>
            <a:pPr algn="just" marL="467359" marR="10160" indent="-272415">
              <a:lnSpc>
                <a:spcPct val="96500"/>
              </a:lnSpc>
              <a:spcBef>
                <a:spcPts val="1090"/>
              </a:spcBef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justificada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dejen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concesionados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por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más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ciento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ochenta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naturales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incumplan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exigidos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obtener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otorgada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obligaciones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inherentes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vigencia.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</a:t>
            </a:r>
            <a:r>
              <a:rPr dirty="0" sz="800" spc="-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adicionada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5"/>
              </a:spcBef>
            </a:pPr>
            <a:endParaRPr sz="800">
              <a:latin typeface="Times New Roman"/>
              <a:cs typeface="Times New Roman"/>
            </a:endParaRPr>
          </a:p>
          <a:p>
            <a:pPr marL="467359" indent="-272415">
              <a:lnSpc>
                <a:spcPts val="1180"/>
              </a:lnSpc>
              <a:spcBef>
                <a:spcPts val="5"/>
              </a:spcBef>
              <a:buFont typeface="Arial"/>
              <a:buAutoNum type="romanUcPeriod" startAt="6"/>
              <a:tabLst>
                <a:tab pos="467359" algn="l"/>
              </a:tabLst>
            </a:pP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demás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autorización.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Fracción recorrida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6985" indent="182880">
              <a:lnSpc>
                <a:spcPct val="958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tales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efectos,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emitirá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procedimiento,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señalando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causas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motivan,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4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concesionario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otorgue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diez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ofrecer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pruebas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alegatos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derecho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convengan.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2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dictar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corresponda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excederá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cuatro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meses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notificación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inicio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procedimiento.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Transcurrido dicho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resolución,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considerar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puso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resolviendo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sentido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revocar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interponer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defensa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tiempo </a:t>
            </a:r>
            <a:r>
              <a:rPr dirty="0" sz="1000">
                <a:latin typeface="Arial"/>
                <a:cs typeface="Arial"/>
              </a:rPr>
              <a:t>posterior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esperar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resolución.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10795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levantar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provisionalmente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párrafo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afecte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país,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hasta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tanto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adopten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medidas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necesarias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resolver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 </a:t>
            </a:r>
            <a:r>
              <a:rPr dirty="0" sz="1000" spc="-10">
                <a:latin typeface="Arial"/>
                <a:cs typeface="Arial"/>
              </a:rPr>
              <a:t>situación.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ct val="96100"/>
              </a:lnSpc>
            </a:pPr>
            <a:r>
              <a:rPr dirty="0" sz="1000">
                <a:latin typeface="Arial"/>
                <a:cs typeface="Arial"/>
              </a:rPr>
              <a:t>Durante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suspensión,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titular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únicamente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podrá </a:t>
            </a:r>
            <a:r>
              <a:rPr dirty="0" sz="1000">
                <a:latin typeface="Arial"/>
                <a:cs typeface="Arial"/>
              </a:rPr>
              <a:t>concluir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tuviera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iniciadas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fecha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notificada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suspensión, </a:t>
            </a:r>
            <a:r>
              <a:rPr dirty="0" sz="1000">
                <a:latin typeface="Arial"/>
                <a:cs typeface="Arial"/>
              </a:rPr>
              <a:t>sin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iniciar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nuevas</a:t>
            </a:r>
            <a:r>
              <a:rPr dirty="0" sz="1000" spc="-10">
                <a:latin typeface="Arial"/>
                <a:cs typeface="Arial"/>
              </a:rPr>
              <a:t> operaciones.</a:t>
            </a:r>
            <a:endParaRPr sz="1000">
              <a:latin typeface="Arial"/>
              <a:cs typeface="Arial"/>
            </a:endParaRPr>
          </a:p>
          <a:p>
            <a:pPr algn="just" marL="12700" marR="6350" indent="182880">
              <a:lnSpc>
                <a:spcPct val="95800"/>
              </a:lnSpc>
              <a:spcBef>
                <a:spcPts val="1140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revoque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concesión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autorización,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aduaneras lo </a:t>
            </a:r>
            <a:r>
              <a:rPr dirty="0" sz="1000" spc="-10">
                <a:latin typeface="Arial"/>
                <a:cs typeface="Arial"/>
              </a:rPr>
              <a:t>notificarán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propietarios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consignatarios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depósito,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quince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días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transfieran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otro </a:t>
            </a:r>
            <a:r>
              <a:rPr dirty="0" sz="1000">
                <a:latin typeface="Arial"/>
                <a:cs typeface="Arial"/>
              </a:rPr>
              <a:t>recinto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fiscalizado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depósito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destinen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aduanero.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>
                <a:latin typeface="Arial"/>
                <a:cs typeface="Arial"/>
              </a:rPr>
              <a:t>efectuarse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transferencia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destinarse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algún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régimen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plazo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señalado,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mercancías </a:t>
            </a:r>
            <a:r>
              <a:rPr dirty="0" sz="1000">
                <a:latin typeface="Arial"/>
                <a:cs typeface="Arial"/>
              </a:rPr>
              <a:t>causarán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abandono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favor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primer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segundo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entenderá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encuentran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ilegalmente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98210" cy="219265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algn="just" marL="12700" marR="762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autorización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refiere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121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persona </a:t>
            </a:r>
            <a:r>
              <a:rPr dirty="0" sz="1000">
                <a:latin typeface="Arial"/>
                <a:cs typeface="Arial"/>
              </a:rPr>
              <a:t>autorizada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definitivamente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retornar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extranjero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procedencia </a:t>
            </a:r>
            <a:r>
              <a:rPr dirty="0" sz="1000">
                <a:latin typeface="Arial"/>
                <a:cs typeface="Arial"/>
              </a:rPr>
              <a:t>extranjera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definitivamente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reincorporar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origen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nacional.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31-12-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1998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9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65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45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144-</a:t>
            </a:r>
            <a:r>
              <a:rPr dirty="0" sz="1000" b="1">
                <a:latin typeface="Arial"/>
                <a:cs typeface="Arial"/>
              </a:rPr>
              <a:t>B.</a:t>
            </a:r>
            <a:r>
              <a:rPr dirty="0" sz="1000" spc="46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cancelar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inscripción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4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empresas </a:t>
            </a:r>
            <a:r>
              <a:rPr dirty="0" sz="1000">
                <a:latin typeface="Arial"/>
                <a:cs typeface="Arial"/>
              </a:rPr>
              <a:t>transportistas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que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 refieren 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artículos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119, 127,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129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133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Ley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Aduanera, cuando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presente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siguientes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supuestos:</a:t>
            </a:r>
            <a:endParaRPr sz="1000">
              <a:latin typeface="Arial"/>
              <a:cs typeface="Arial"/>
            </a:endParaRPr>
          </a:p>
          <a:p>
            <a:pPr marL="469265" indent="-274320">
              <a:lnSpc>
                <a:spcPct val="100000"/>
              </a:lnSpc>
              <a:spcBef>
                <a:spcPts val="1080"/>
              </a:spcBef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arribo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almacén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depósito.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buFont typeface="Arial"/>
              <a:buAutoNum type="romanUcPeriod"/>
            </a:pPr>
            <a:endParaRPr sz="1000">
              <a:latin typeface="Arial"/>
              <a:cs typeface="Arial"/>
            </a:endParaRPr>
          </a:p>
          <a:p>
            <a:pPr algn="just" marL="466090" marR="12065" indent="-271145">
              <a:lnSpc>
                <a:spcPct val="96100"/>
              </a:lnSpc>
              <a:buFont typeface="Arial"/>
              <a:buAutoNum type="romanUcPeriod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motivo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ejercicio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comprobación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detecte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lleva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contabilidad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operaciones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comercio </a:t>
            </a:r>
            <a:r>
              <a:rPr dirty="0" sz="1000" spc="-10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exterior, ni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conserve la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 que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 las mismas,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 altere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datos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consignados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3676015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345438" y="3676015"/>
            <a:ext cx="5535295" cy="32512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65"/>
              </a:spcBef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3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cumpla</a:t>
            </a:r>
            <a:r>
              <a:rPr dirty="0" sz="1000" spc="3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requerimientos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relativa</a:t>
            </a:r>
            <a:r>
              <a:rPr dirty="0" sz="1000" spc="3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3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 </a:t>
            </a:r>
            <a:r>
              <a:rPr dirty="0" sz="1000">
                <a:latin typeface="Arial"/>
                <a:cs typeface="Arial"/>
              </a:rPr>
              <a:t>formulados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-10">
                <a:latin typeface="Arial"/>
                <a:cs typeface="Arial"/>
              </a:rPr>
              <a:t> aduanera.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88288" y="4113403"/>
            <a:ext cx="5998210" cy="464947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467359" indent="-272415">
              <a:lnSpc>
                <a:spcPct val="100000"/>
              </a:lnSpc>
              <a:spcBef>
                <a:spcPts val="95"/>
              </a:spcBef>
              <a:buFont typeface="Arial"/>
              <a:buAutoNum type="romanUcPeriod" startAt="4"/>
              <a:tabLst>
                <a:tab pos="467359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irregularidades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inconsistencias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Registro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Contribuyentes.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Arial"/>
              <a:buAutoNum type="romanUcPeriod" startAt="4"/>
            </a:pPr>
            <a:endParaRPr sz="1000">
              <a:latin typeface="Arial"/>
              <a:cs typeface="Arial"/>
            </a:endParaRPr>
          </a:p>
          <a:p>
            <a:pPr marL="469265" marR="11430" indent="-274320">
              <a:lnSpc>
                <a:spcPts val="1160"/>
              </a:lnSpc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transportista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inscrita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localizable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domicilios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señalados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 spc="-10">
                <a:latin typeface="Arial"/>
                <a:cs typeface="Arial"/>
              </a:rPr>
              <a:t>efecto.</a:t>
            </a:r>
            <a:endParaRPr sz="1000">
              <a:latin typeface="Arial"/>
              <a:cs typeface="Arial"/>
            </a:endParaRPr>
          </a:p>
          <a:p>
            <a:pPr marL="467359" marR="9525" indent="-272415">
              <a:lnSpc>
                <a:spcPts val="1150"/>
              </a:lnSpc>
              <a:spcBef>
                <a:spcPts val="1145"/>
              </a:spcBef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cubra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créditos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fiscales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hubieran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quedado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firmes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cobro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hubiera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seguido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ejecución.</a:t>
            </a:r>
            <a:endParaRPr sz="1000">
              <a:latin typeface="Arial"/>
              <a:cs typeface="Arial"/>
            </a:endParaRPr>
          </a:p>
          <a:p>
            <a:pPr marL="467995" marR="12700" indent="-273050">
              <a:lnSpc>
                <a:spcPts val="1170"/>
              </a:lnSpc>
              <a:spcBef>
                <a:spcPts val="1130"/>
              </a:spcBef>
              <a:buFont typeface="Arial"/>
              <a:buAutoNum type="romanUcPeriod" startAt="4"/>
              <a:tabLst>
                <a:tab pos="46926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utilicen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cuenten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requisitos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no </a:t>
            </a:r>
            <a:r>
              <a:rPr dirty="0" sz="1000" spc="-25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cuente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mecanismos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control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mediante</a:t>
            </a:r>
            <a:r>
              <a:rPr dirty="0" sz="1000" spc="-10">
                <a:latin typeface="Arial"/>
                <a:cs typeface="Arial"/>
              </a:rPr>
              <a:t> reglas.</a:t>
            </a:r>
            <a:endParaRPr sz="1000">
              <a:latin typeface="Arial"/>
              <a:cs typeface="Arial"/>
            </a:endParaRPr>
          </a:p>
          <a:p>
            <a:pPr marL="467995" indent="-273050">
              <a:lnSpc>
                <a:spcPts val="1180"/>
              </a:lnSpc>
              <a:spcBef>
                <a:spcPts val="1040"/>
              </a:spcBef>
              <a:buFont typeface="Arial"/>
              <a:buAutoNum type="romanUcPeriod" startAt="4"/>
              <a:tabLst>
                <a:tab pos="467995" algn="l"/>
              </a:tabLst>
            </a:pP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corriente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sus obligaciones</a:t>
            </a:r>
            <a:r>
              <a:rPr dirty="0" sz="1000" spc="-10">
                <a:latin typeface="Arial"/>
                <a:cs typeface="Arial"/>
              </a:rPr>
              <a:t> fiscales.</a:t>
            </a:r>
            <a:endParaRPr sz="1000">
              <a:latin typeface="Arial"/>
              <a:cs typeface="Arial"/>
            </a:endParaRPr>
          </a:p>
          <a:p>
            <a:pPr marL="4434205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01-01-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2002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0795" indent="182880">
              <a:lnSpc>
                <a:spcPct val="960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175" b="1">
                <a:latin typeface="Arial"/>
                <a:cs typeface="Arial"/>
              </a:rPr>
              <a:t> </a:t>
            </a:r>
            <a:r>
              <a:rPr dirty="0" sz="1000" spc="-10" b="1">
                <a:latin typeface="Arial"/>
                <a:cs typeface="Arial"/>
              </a:rPr>
              <a:t>144-</a:t>
            </a:r>
            <a:r>
              <a:rPr dirty="0" sz="1000" b="1">
                <a:latin typeface="Arial"/>
                <a:cs typeface="Arial"/>
              </a:rPr>
              <a:t>C.</a:t>
            </a:r>
            <a:r>
              <a:rPr dirty="0" sz="1000" spc="17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Cuando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practiquen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auditorías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exterior, </a:t>
            </a:r>
            <a:r>
              <a:rPr dirty="0" sz="1000">
                <a:latin typeface="Arial"/>
                <a:cs typeface="Arial"/>
              </a:rPr>
              <a:t>deberán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efectuarlas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archivos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sujetos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salvo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aquellos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estimen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pertinente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practicarlas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 documentación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estén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obligados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conservar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Código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Federación.</a:t>
            </a:r>
            <a:endParaRPr sz="1000">
              <a:latin typeface="Arial"/>
              <a:cs typeface="Arial"/>
            </a:endParaRPr>
          </a:p>
          <a:p>
            <a:pPr marL="4434205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700" indent="182880">
              <a:lnSpc>
                <a:spcPct val="9610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-1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145.</a:t>
            </a:r>
            <a:r>
              <a:rPr dirty="0" sz="1000" spc="25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 Administración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 un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 Asesor quien</a:t>
            </a:r>
            <a:r>
              <a:rPr dirty="0" sz="1000" spc="-10">
                <a:latin typeface="Arial"/>
                <a:cs typeface="Arial"/>
              </a:rPr>
              <a:t> emitirá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postura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determinación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políticas,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procedimientos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criterios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materia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destino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provenientes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pasen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que 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pueda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disponer, que no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sean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transferibles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 Servicio 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 Enajenación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Bienes,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Público.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715" indent="182880">
              <a:lnSpc>
                <a:spcPct val="95800"/>
              </a:lnSpc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Asesor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tendrá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funciones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sólo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asesoría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opinión;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integrado cuando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menos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un </a:t>
            </a:r>
            <a:r>
              <a:rPr dirty="0" sz="1000">
                <a:latin typeface="Arial"/>
                <a:cs typeface="Arial"/>
              </a:rPr>
              <a:t>representante</a:t>
            </a:r>
            <a:r>
              <a:rPr dirty="0" sz="1000" spc="20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cada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una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unidades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administrativas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centrales</a:t>
            </a:r>
            <a:r>
              <a:rPr dirty="0" sz="1000" spc="2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Administración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facultades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vinculadas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precautorio</a:t>
            </a:r>
            <a:r>
              <a:rPr dirty="0" sz="1000" spc="2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contará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 </a:t>
            </a:r>
            <a:r>
              <a:rPr dirty="0" sz="1000">
                <a:latin typeface="Arial"/>
                <a:cs typeface="Arial"/>
              </a:rPr>
              <a:t>representación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instituciones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filantrópicas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3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sector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privado,</a:t>
            </a:r>
            <a:r>
              <a:rPr dirty="0" sz="1000" spc="3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interesados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producción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comercialización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idénticas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similares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aquéllas.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integración,</a:t>
            </a:r>
            <a:r>
              <a:rPr dirty="0" sz="1000" spc="13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operación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 spc="-50">
                <a:latin typeface="Arial"/>
                <a:cs typeface="Arial"/>
              </a:rPr>
              <a:t>y </a:t>
            </a:r>
            <a:r>
              <a:rPr dirty="0" sz="1000">
                <a:latin typeface="Arial"/>
                <a:cs typeface="Arial"/>
              </a:rPr>
              <a:t>funcionamiento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Asesor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será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066282" y="525272"/>
            <a:ext cx="820419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Tahoma"/>
                <a:cs typeface="Tahoma"/>
              </a:rPr>
              <a:t>LEY</a:t>
            </a:r>
            <a:r>
              <a:rPr dirty="0" sz="800" spc="-5" b="1">
                <a:latin typeface="Tahoma"/>
                <a:cs typeface="Tahoma"/>
              </a:rPr>
              <a:t> </a:t>
            </a:r>
            <a:r>
              <a:rPr dirty="0" sz="800" spc="-10" b="1">
                <a:latin typeface="Tahoma"/>
                <a:cs typeface="Tahoma"/>
              </a:rPr>
              <a:t>ADUANERA</a:t>
            </a:r>
            <a:endParaRPr sz="8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739138" y="661415"/>
            <a:ext cx="5179695" cy="18415"/>
          </a:xfrm>
          <a:custGeom>
            <a:avLst/>
            <a:gdLst/>
            <a:ahLst/>
            <a:cxnLst/>
            <a:rect l="l" t="t" r="r" b="b"/>
            <a:pathLst>
              <a:path w="5179695" h="18415">
                <a:moveTo>
                  <a:pt x="5179441" y="12192"/>
                </a:moveTo>
                <a:lnTo>
                  <a:pt x="0" y="12192"/>
                </a:lnTo>
                <a:lnTo>
                  <a:pt x="0" y="18288"/>
                </a:lnTo>
                <a:lnTo>
                  <a:pt x="5179441" y="18288"/>
                </a:lnTo>
                <a:lnTo>
                  <a:pt x="5179441" y="12192"/>
                </a:lnTo>
                <a:close/>
              </a:path>
              <a:path w="5179695" h="18415">
                <a:moveTo>
                  <a:pt x="5179441" y="0"/>
                </a:moveTo>
                <a:lnTo>
                  <a:pt x="0" y="0"/>
                </a:lnTo>
                <a:lnTo>
                  <a:pt x="0" y="6096"/>
                </a:lnTo>
                <a:lnTo>
                  <a:pt x="5179441" y="6096"/>
                </a:lnTo>
                <a:lnTo>
                  <a:pt x="5179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726438" y="694436"/>
            <a:ext cx="1730375" cy="3213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95"/>
              </a:spcBef>
            </a:pPr>
            <a:r>
              <a:rPr dirty="0" cap="small" sz="700" spc="-90" b="1">
                <a:latin typeface="Arial"/>
                <a:cs typeface="Arial"/>
              </a:rPr>
              <a:t>Cámara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de</a:t>
            </a:r>
            <a:r>
              <a:rPr dirty="0" cap="small" sz="700" spc="5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Diputados</a:t>
            </a:r>
            <a:r>
              <a:rPr dirty="0" cap="small" sz="700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del</a:t>
            </a:r>
            <a:r>
              <a:rPr dirty="0" cap="small" sz="700" spc="10" b="1">
                <a:latin typeface="Arial"/>
                <a:cs typeface="Arial"/>
              </a:rPr>
              <a:t> </a:t>
            </a:r>
            <a:r>
              <a:rPr dirty="0" cap="small" sz="700" spc="-75" b="1">
                <a:latin typeface="Arial"/>
                <a:cs typeface="Arial"/>
              </a:rPr>
              <a:t>H.</a:t>
            </a:r>
            <a:r>
              <a:rPr dirty="0" cap="small" sz="700" spc="-45" b="1">
                <a:latin typeface="Arial"/>
                <a:cs typeface="Arial"/>
              </a:rPr>
              <a:t> </a:t>
            </a:r>
            <a:r>
              <a:rPr dirty="0" cap="small" sz="700" spc="-85" b="1">
                <a:latin typeface="Arial"/>
                <a:cs typeface="Arial"/>
              </a:rPr>
              <a:t>Congreso</a:t>
            </a:r>
            <a:r>
              <a:rPr dirty="0" cap="small" sz="700" spc="-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de</a:t>
            </a:r>
            <a:r>
              <a:rPr dirty="0" cap="small" sz="700" spc="-15" b="1">
                <a:latin typeface="Arial"/>
                <a:cs typeface="Arial"/>
              </a:rPr>
              <a:t> </a:t>
            </a:r>
            <a:r>
              <a:rPr dirty="0" cap="small" sz="700" spc="-80" b="1">
                <a:latin typeface="Arial"/>
                <a:cs typeface="Arial"/>
              </a:rPr>
              <a:t>la</a:t>
            </a:r>
            <a:r>
              <a:rPr dirty="0" cap="small" sz="700" spc="25" b="1">
                <a:latin typeface="Arial"/>
                <a:cs typeface="Arial"/>
              </a:rPr>
              <a:t> </a:t>
            </a:r>
            <a:r>
              <a:rPr dirty="0" cap="small" sz="700" spc="-105" b="1">
                <a:latin typeface="Arial"/>
                <a:cs typeface="Arial"/>
              </a:rPr>
              <a:t>Unión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45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General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70"/>
              </a:lnSpc>
            </a:pPr>
            <a:r>
              <a:rPr dirty="0" sz="650" spc="-60">
                <a:latin typeface="Arial"/>
                <a:cs typeface="Arial"/>
              </a:rPr>
              <a:t>Secretaría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70">
                <a:latin typeface="Arial"/>
                <a:cs typeface="Arial"/>
              </a:rPr>
              <a:t>de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65">
                <a:latin typeface="Arial"/>
                <a:cs typeface="Arial"/>
              </a:rPr>
              <a:t>Servicios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Parlamentarios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ct val="100000"/>
              </a:lnSpc>
            </a:pPr>
            <a:fld id="{81D60167-4931-47E6-BA6A-407CBD079E47}" type="slidenum">
              <a:rPr dirty="0"/>
              <a:t>100</a:t>
            </a:fld>
            <a:r>
              <a:rPr dirty="0" spc="-5"/>
              <a:t> </a:t>
            </a:r>
            <a:r>
              <a:rPr dirty="0"/>
              <a:t>de</a:t>
            </a:r>
            <a:r>
              <a:rPr dirty="0" spc="-15"/>
              <a:t> </a:t>
            </a:r>
            <a:r>
              <a:rPr dirty="0" spc="-25"/>
              <a:t>204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5550789" y="692912"/>
            <a:ext cx="13341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Última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Reforma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i="1">
                <a:solidFill>
                  <a:srgbClr val="171717"/>
                </a:solidFill>
                <a:latin typeface="Arial"/>
                <a:cs typeface="Arial"/>
              </a:rPr>
              <a:t>DOF</a:t>
            </a:r>
            <a:r>
              <a:rPr dirty="0" sz="700" spc="-15" i="1">
                <a:solidFill>
                  <a:srgbClr val="171717"/>
                </a:solidFill>
                <a:latin typeface="Arial"/>
                <a:cs typeface="Arial"/>
              </a:rPr>
              <a:t> </a:t>
            </a:r>
            <a:r>
              <a:rPr dirty="0" sz="700" spc="-10" i="1">
                <a:solidFill>
                  <a:srgbClr val="171717"/>
                </a:solidFill>
                <a:latin typeface="Arial"/>
                <a:cs typeface="Arial"/>
              </a:rPr>
              <a:t>12-11-</a:t>
            </a:r>
            <a:r>
              <a:rPr dirty="0" sz="700" spc="-20" i="1">
                <a:solidFill>
                  <a:srgbClr val="171717"/>
                </a:solidFill>
                <a:latin typeface="Arial"/>
                <a:cs typeface="Arial"/>
              </a:rPr>
              <a:t>2021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888288" y="1369822"/>
            <a:ext cx="5989955" cy="61341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 marR="5080" indent="182880">
              <a:lnSpc>
                <a:spcPts val="115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señalar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destino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comercio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exterior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transferibles, </a:t>
            </a:r>
            <a:r>
              <a:rPr dirty="0" sz="1000">
                <a:latin typeface="Arial"/>
                <a:cs typeface="Arial"/>
              </a:rPr>
              <a:t>observará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siguiente:</a:t>
            </a:r>
            <a:endParaRPr sz="1000">
              <a:latin typeface="Arial"/>
              <a:cs typeface="Arial"/>
            </a:endParaRPr>
          </a:p>
          <a:p>
            <a:pPr marL="194945">
              <a:lnSpc>
                <a:spcPct val="100000"/>
              </a:lnSpc>
              <a:spcBef>
                <a:spcPts val="1050"/>
              </a:spcBef>
              <a:tabLst>
                <a:tab pos="652145" algn="l"/>
              </a:tabLst>
            </a:pPr>
            <a:r>
              <a:rPr dirty="0" sz="1000" spc="-25" b="1">
                <a:latin typeface="Arial"/>
                <a:cs typeface="Arial"/>
              </a:rPr>
              <a:t>I.</a:t>
            </a:r>
            <a:r>
              <a:rPr dirty="0" sz="1000" b="1">
                <a:latin typeface="Arial"/>
                <a:cs typeface="Arial"/>
              </a:rPr>
              <a:t>	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actuación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preservar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seguridad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nacional, salud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pública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medio</a:t>
            </a:r>
            <a:r>
              <a:rPr dirty="0" sz="1000" spc="-10">
                <a:latin typeface="Arial"/>
                <a:cs typeface="Arial"/>
              </a:rPr>
              <a:t> ambiente.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071168" y="2098293"/>
            <a:ext cx="130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28317" y="2098293"/>
            <a:ext cx="535305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asignación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donación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dictamen </a:t>
            </a:r>
            <a:r>
              <a:rPr dirty="0" sz="1000">
                <a:latin typeface="Arial"/>
                <a:cs typeface="Arial"/>
              </a:rPr>
              <a:t>expedido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competente,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éstas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aptas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consumo </a:t>
            </a:r>
            <a:r>
              <a:rPr dirty="0" sz="1000">
                <a:latin typeface="Arial"/>
                <a:cs typeface="Arial"/>
              </a:rPr>
              <a:t>humano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animal,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medicinal,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quirúrgico,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agrícola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ganadero.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071168" y="2681986"/>
            <a:ext cx="16573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0" b="1">
                <a:latin typeface="Arial"/>
                <a:cs typeface="Arial"/>
              </a:rPr>
              <a:t>III.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28317" y="2681986"/>
            <a:ext cx="5350510" cy="4718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12700" marR="5080">
              <a:lnSpc>
                <a:spcPct val="96500"/>
              </a:lnSpc>
              <a:spcBef>
                <a:spcPts val="135"/>
              </a:spcBef>
            </a:pP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dictamine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apta,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conforme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fracción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o </a:t>
            </a:r>
            <a:r>
              <a:rPr dirty="0" sz="1000">
                <a:latin typeface="Arial"/>
                <a:cs typeface="Arial"/>
              </a:rPr>
              <a:t>sea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manifiesto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estado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descomposición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impida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5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aprovechamiento,</a:t>
            </a:r>
            <a:r>
              <a:rPr dirty="0" sz="1000" spc="2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procederá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10">
                <a:latin typeface="Arial"/>
                <a:cs typeface="Arial"/>
              </a:rPr>
              <a:t> destrucción.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88288" y="3269107"/>
            <a:ext cx="5998210" cy="400304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6985" indent="182880">
              <a:lnSpc>
                <a:spcPct val="958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asignar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refiere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uso,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otras</a:t>
            </a:r>
            <a:r>
              <a:rPr dirty="0" sz="1000" spc="1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dependencias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entidades</a:t>
            </a:r>
            <a:r>
              <a:rPr dirty="0" sz="1000" spc="1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paraestatales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1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Pública </a:t>
            </a:r>
            <a:r>
              <a:rPr dirty="0" sz="1000">
                <a:latin typeface="Arial"/>
                <a:cs typeface="Arial"/>
              </a:rPr>
              <a:t>Federal,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productivas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Estado,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entidades</a:t>
            </a:r>
            <a:r>
              <a:rPr dirty="0" sz="1000" spc="14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federativas,</a:t>
            </a:r>
            <a:r>
              <a:rPr dirty="0" sz="1000" spc="13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municipios</a:t>
            </a:r>
            <a:r>
              <a:rPr dirty="0" sz="1000" spc="145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25">
                <a:latin typeface="Arial"/>
                <a:cs typeface="Arial"/>
              </a:rPr>
              <a:t>  </a:t>
            </a:r>
            <a:r>
              <a:rPr dirty="0" sz="1000" spc="-10">
                <a:latin typeface="Arial"/>
                <a:cs typeface="Arial"/>
              </a:rPr>
              <a:t>demarcaciones </a:t>
            </a:r>
            <a:r>
              <a:rPr dirty="0" sz="1000">
                <a:latin typeface="Arial"/>
                <a:cs typeface="Arial"/>
              </a:rPr>
              <a:t>territoriales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Ciudad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México,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así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poderes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Legislativo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Judicial.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 </a:t>
            </a:r>
            <a:r>
              <a:rPr dirty="0" sz="1000">
                <a:latin typeface="Arial"/>
                <a:cs typeface="Arial"/>
              </a:rPr>
              <a:t>requerirá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opinión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Consejo.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enviar </a:t>
            </a:r>
            <a:r>
              <a:rPr dirty="0" sz="1000">
                <a:latin typeface="Arial"/>
                <a:cs typeface="Arial"/>
              </a:rPr>
              <a:t>mensualmente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reporte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asignaciones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Consejo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Cámara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Diputados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Honorable </a:t>
            </a:r>
            <a:r>
              <a:rPr dirty="0" sz="1000">
                <a:latin typeface="Arial"/>
                <a:cs typeface="Arial"/>
              </a:rPr>
              <a:t>Congreso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Unión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periodo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receso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Comisión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Permanente.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También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donarlas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las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lucrativos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recibir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donativos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deducibles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 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previa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opinión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 Consejo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establecido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artículo.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3335" indent="182880">
              <a:lnSpc>
                <a:spcPct val="95500"/>
              </a:lnSpc>
            </a:pPr>
            <a:r>
              <a:rPr dirty="0" sz="1000">
                <a:latin typeface="Arial"/>
                <a:cs typeface="Arial"/>
              </a:rPr>
              <a:t>Para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párrafo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anterior,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fines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lucrativos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autorizadas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que </a:t>
            </a:r>
            <a:r>
              <a:rPr dirty="0" sz="1000">
                <a:latin typeface="Arial"/>
                <a:cs typeface="Arial"/>
              </a:rPr>
              <a:t>reciban en donación mercancías,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podrán cobrar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cuotas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recuperación por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suministro o la </a:t>
            </a:r>
            <a:r>
              <a:rPr dirty="0" sz="1000" spc="-10">
                <a:latin typeface="Arial"/>
                <a:cs typeface="Arial"/>
              </a:rPr>
              <a:t>distribución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mismas,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términos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establezca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Impuesto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sobre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Renta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Reglamento.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adicionado</a:t>
            </a:r>
            <a:r>
              <a:rPr dirty="0" sz="800" spc="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2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0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5080" indent="182880">
              <a:lnSpc>
                <a:spcPts val="1150"/>
              </a:lnSpc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hayan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pasado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propiedad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Fisco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consecuencia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excedentes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detectados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maquiladoras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empresas</a:t>
            </a:r>
            <a:r>
              <a:rPr dirty="0" sz="1000" spc="1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programas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exportación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autorizados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por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la </a:t>
            </a:r>
            <a:r>
              <a:rPr dirty="0" sz="1000">
                <a:latin typeface="Arial"/>
                <a:cs typeface="Arial"/>
              </a:rPr>
              <a:t>Secretaría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Economía,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43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autoridad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4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transferirlas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inmediato</a:t>
            </a:r>
            <a:r>
              <a:rPr dirty="0" sz="1000" spc="4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4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4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de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Bienes,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quien,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caso,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podrá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propia </a:t>
            </a:r>
            <a:r>
              <a:rPr dirty="0" sz="1000">
                <a:latin typeface="Arial"/>
                <a:cs typeface="Arial"/>
              </a:rPr>
              <a:t>empresa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objeto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del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embargo,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siempre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encuentren</a:t>
            </a:r>
            <a:r>
              <a:rPr dirty="0" sz="1000" spc="3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comprendidas</a:t>
            </a:r>
            <a:r>
              <a:rPr dirty="0" sz="1000" spc="3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dentro</a:t>
            </a:r>
            <a:r>
              <a:rPr dirty="0" sz="1000" spc="3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3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programa autorizado.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86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25-06-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2018</a:t>
            </a:r>
            <a:endParaRPr sz="800">
              <a:latin typeface="Times New Roman"/>
              <a:cs typeface="Times New Roman"/>
            </a:endParaRPr>
          </a:p>
          <a:p>
            <a:pPr algn="r" marR="5080">
              <a:lnSpc>
                <a:spcPts val="94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Artículo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1996,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30-12-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2002,</a:t>
            </a:r>
            <a:r>
              <a:rPr dirty="0" sz="800" spc="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09-04-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2012, 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09-12-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800">
              <a:latin typeface="Times New Roman"/>
              <a:cs typeface="Times New Roman"/>
            </a:endParaRPr>
          </a:p>
          <a:p>
            <a:pPr algn="just" marL="12700" marR="12065" indent="182880">
              <a:lnSpc>
                <a:spcPts val="1150"/>
              </a:lnSpc>
            </a:pPr>
            <a:r>
              <a:rPr dirty="0" sz="1000" b="1">
                <a:latin typeface="Arial"/>
                <a:cs typeface="Arial"/>
              </a:rPr>
              <a:t>ARTICULO</a:t>
            </a:r>
            <a:r>
              <a:rPr dirty="0" sz="1000" spc="270" b="1">
                <a:latin typeface="Arial"/>
                <a:cs typeface="Arial"/>
              </a:rPr>
              <a:t> </a:t>
            </a:r>
            <a:r>
              <a:rPr dirty="0" sz="1000" b="1">
                <a:latin typeface="Arial"/>
                <a:cs typeface="Arial"/>
              </a:rPr>
              <a:t>146.</a:t>
            </a:r>
            <a:r>
              <a:rPr dirty="0" sz="1000" spc="290" b="1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tenencia,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manejo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mercancías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procedencia</a:t>
            </a:r>
            <a:r>
              <a:rPr dirty="0" sz="1000" spc="2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extranjera,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excepción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ampararse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todo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tiempo,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cualquiera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siguientes documentos: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31188" y="7385684"/>
            <a:ext cx="958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25" b="1">
                <a:latin typeface="Arial"/>
                <a:cs typeface="Arial"/>
              </a:rPr>
              <a:t>I.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746250" y="7385684"/>
            <a:ext cx="5140325" cy="73215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8255">
              <a:lnSpc>
                <a:spcPct val="96100"/>
              </a:lnSpc>
              <a:spcBef>
                <a:spcPts val="140"/>
              </a:spcBef>
            </a:pPr>
            <a:r>
              <a:rPr dirty="0" sz="1000">
                <a:latin typeface="Arial"/>
                <a:cs typeface="Arial"/>
              </a:rPr>
              <a:t>Documentación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aduanera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importación,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bien,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</a:t>
            </a:r>
            <a:r>
              <a:rPr dirty="0" sz="1000" spc="2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documentos </a:t>
            </a:r>
            <a:r>
              <a:rPr dirty="0" sz="1000">
                <a:latin typeface="Arial"/>
                <a:cs typeface="Arial"/>
              </a:rPr>
              <a:t>electrónicos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digitales,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acuerdo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disposiciones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aplicables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reglas </a:t>
            </a:r>
            <a:r>
              <a:rPr dirty="0" sz="1000">
                <a:latin typeface="Arial"/>
                <a:cs typeface="Arial"/>
              </a:rPr>
              <a:t>que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efecto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emita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Servicio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Administración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Tributaria,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acrediten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tenencia, </a:t>
            </a:r>
            <a:r>
              <a:rPr dirty="0" sz="1000">
                <a:latin typeface="Arial"/>
                <a:cs typeface="Arial"/>
              </a:rPr>
              <a:t>transporte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manejo.</a:t>
            </a:r>
            <a:endParaRPr sz="1000">
              <a:latin typeface="Arial"/>
              <a:cs typeface="Arial"/>
            </a:endParaRPr>
          </a:p>
          <a:p>
            <a:pPr algn="r" marR="5080">
              <a:lnSpc>
                <a:spcPts val="910"/>
              </a:lnSpc>
            </a:pP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Párrafo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reformado</a:t>
            </a:r>
            <a:r>
              <a:rPr dirty="0" sz="800" spc="-15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DOF</a:t>
            </a:r>
            <a:r>
              <a:rPr dirty="0" sz="800" spc="-30" i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sz="800" i="1">
                <a:solidFill>
                  <a:srgbClr val="0000FF"/>
                </a:solidFill>
                <a:latin typeface="Times New Roman"/>
                <a:cs typeface="Times New Roman"/>
              </a:rPr>
              <a:t>09-</a:t>
            </a:r>
            <a:r>
              <a:rPr dirty="0" sz="800" spc="-10" i="1">
                <a:solidFill>
                  <a:srgbClr val="0000FF"/>
                </a:solidFill>
                <a:latin typeface="Times New Roman"/>
                <a:cs typeface="Times New Roman"/>
              </a:rPr>
              <a:t>12-</a:t>
            </a:r>
            <a:r>
              <a:rPr dirty="0" sz="800" spc="-20" i="1">
                <a:solidFill>
                  <a:srgbClr val="0000FF"/>
                </a:solidFill>
                <a:latin typeface="Times New Roman"/>
                <a:cs typeface="Times New Roman"/>
              </a:rPr>
              <a:t>2013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46250" y="8234933"/>
            <a:ext cx="5135245" cy="614680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algn="just" marL="12700" marR="5080">
              <a:lnSpc>
                <a:spcPct val="95700"/>
              </a:lnSpc>
              <a:spcBef>
                <a:spcPts val="145"/>
              </a:spcBef>
            </a:pPr>
            <a:r>
              <a:rPr dirty="0" sz="1000">
                <a:latin typeface="Arial"/>
                <a:cs typeface="Arial"/>
              </a:rPr>
              <a:t>Tratándose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enajenación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vehículos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definitiva,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importador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deberá </a:t>
            </a:r>
            <a:r>
              <a:rPr dirty="0" sz="1000">
                <a:latin typeface="Arial"/>
                <a:cs typeface="Arial"/>
              </a:rPr>
              <a:t>entregar</a:t>
            </a:r>
            <a:r>
              <a:rPr dirty="0" sz="1000" spc="2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importación</a:t>
            </a:r>
            <a:r>
              <a:rPr dirty="0" sz="1000" spc="2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adquirente.</a:t>
            </a:r>
            <a:r>
              <a:rPr dirty="0" sz="1000" spc="229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enajenaciones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posteriores,</a:t>
            </a:r>
            <a:r>
              <a:rPr dirty="0" sz="1000" spc="2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el </a:t>
            </a:r>
            <a:r>
              <a:rPr dirty="0" sz="1000">
                <a:latin typeface="Arial"/>
                <a:cs typeface="Arial"/>
              </a:rPr>
              <a:t>adquirente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deberá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exigir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dicho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pedimento 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conservarlo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para acreditar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estancia </a:t>
            </a:r>
            <a:r>
              <a:rPr dirty="0" sz="1000" spc="-25">
                <a:latin typeface="Arial"/>
                <a:cs typeface="Arial"/>
              </a:rPr>
              <a:t>del </a:t>
            </a:r>
            <a:r>
              <a:rPr dirty="0" sz="1000">
                <a:latin typeface="Arial"/>
                <a:cs typeface="Arial"/>
              </a:rPr>
              <a:t>vehículo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país.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Cámara de Diputados del H. Congreso de la Unión</dc:creator>
  <dc:title>Ley Aduanera</dc:title>
  <dcterms:created xsi:type="dcterms:W3CDTF">2024-11-08T03:17:14Z</dcterms:created>
  <dcterms:modified xsi:type="dcterms:W3CDTF">2024-11-08T03:17:14Z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2024-01-18T00:00:00Z</vt:filetime>
  </property>
  <property fmtid="{D5CDD505-2E9C-101B-9397-08002B2CF9AE}" pid="3" name="Creator">
    <vt:lpwstr>Microsoft® Word 2016</vt:lpwstr>
  </property>
  <property fmtid="{D5CDD505-2E9C-101B-9397-08002B2CF9AE}" pid="4" name="LastSaved">
    <vt:filetime>2024-11-08T00:00:00Z</vt:filetime>
  </property>
  <property fmtid="{D5CDD505-2E9C-101B-9397-08002B2CF9AE}" pid="5" name="Producer">
    <vt:lpwstr>Microsoft® Word 2016</vt:lpwstr>
  </property>
</Properties>
</file>