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Relationship Id="rId105" Type="http://schemas.openxmlformats.org/officeDocument/2006/relationships/slide" Target="slides/slide100.xml"/><Relationship Id="rId106" Type="http://schemas.openxmlformats.org/officeDocument/2006/relationships/slide" Target="slides/slide101.xml"/><Relationship Id="rId107" Type="http://schemas.openxmlformats.org/officeDocument/2006/relationships/slide" Target="slides/slide102.xml"/><Relationship Id="rId108" Type="http://schemas.openxmlformats.org/officeDocument/2006/relationships/slide" Target="slides/slide103.xml"/><Relationship Id="rId109" Type="http://schemas.openxmlformats.org/officeDocument/2006/relationships/slide" Target="slides/slide104.xml"/><Relationship Id="rId110" Type="http://schemas.openxmlformats.org/officeDocument/2006/relationships/slide" Target="slides/slide105.xml"/><Relationship Id="rId111" Type="http://schemas.openxmlformats.org/officeDocument/2006/relationships/slide" Target="slides/slide106.xml"/><Relationship Id="rId112" Type="http://schemas.openxmlformats.org/officeDocument/2006/relationships/slide" Target="slides/slide107.xml"/><Relationship Id="rId113" Type="http://schemas.openxmlformats.org/officeDocument/2006/relationships/slide" Target="slides/slide108.xml"/><Relationship Id="rId114" Type="http://schemas.openxmlformats.org/officeDocument/2006/relationships/slide" Target="slides/slide109.xml"/><Relationship Id="rId115" Type="http://schemas.openxmlformats.org/officeDocument/2006/relationships/slide" Target="slides/slide110.xml"/><Relationship Id="rId116" Type="http://schemas.openxmlformats.org/officeDocument/2006/relationships/slide" Target="slides/slide111.xml"/><Relationship Id="rId117" Type="http://schemas.openxmlformats.org/officeDocument/2006/relationships/slide" Target="slides/slide112.xml"/><Relationship Id="rId118" Type="http://schemas.openxmlformats.org/officeDocument/2006/relationships/slide" Target="slides/slide113.xml"/><Relationship Id="rId119" Type="http://schemas.openxmlformats.org/officeDocument/2006/relationships/slide" Target="slides/slide114.xml"/><Relationship Id="rId120" Type="http://schemas.openxmlformats.org/officeDocument/2006/relationships/slide" Target="slides/slide115.xml"/><Relationship Id="rId121" Type="http://schemas.openxmlformats.org/officeDocument/2006/relationships/slide" Target="slides/slide116.xml"/><Relationship Id="rId122" Type="http://schemas.openxmlformats.org/officeDocument/2006/relationships/slide" Target="slides/slide117.xml"/><Relationship Id="rId123" Type="http://schemas.openxmlformats.org/officeDocument/2006/relationships/slide" Target="slides/slide118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7112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7112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7112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7112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7112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320003" y="9232485"/>
            <a:ext cx="299720" cy="196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7112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servicio.us.es/archivous/Doc/Normas_basicas_de_organizacion_de_archivos" TargetMode="External"/></Relationships>

</file>

<file path=ppt/slides/_rels/slide10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132.248.242-/" TargetMode="External"/><Relationship Id="rId3" Type="http://schemas.openxmlformats.org/officeDocument/2006/relationships/hyperlink" Target="http://repositorio.ucsg.edu.ec/bitstream/3317/6738/1/T-UCSG-PRE-ING-CIS-" TargetMode="External"/></Relationships>

</file>

<file path=ppt/slides/_rels/slide10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sidra.princast.es/opac" TargetMode="External"/><Relationship Id="rId3" Type="http://schemas.openxmlformats.org/officeDocument/2006/relationships/hyperlink" Target="http://www.revistatransformaciondigital.com/2010/09/28/especial-escaner-tiposde-" TargetMode="External"/></Relationships>

</file>

<file path=ppt/slides/_rels/slide9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fnmt.es/documents/10179/6882491/Manual-Digitalizacion/f3b2606b-" TargetMode="External"/><Relationship Id="rId3" Type="http://schemas.openxmlformats.org/officeDocument/2006/relationships/hyperlink" Target="http://www.gob.mx/cms/uploads/attachment/file/146401/Recomendaciones_para_" TargetMode="External"/></Relationships>

</file>

<file path=ppt/slides/_rels/slide9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tiposde.org/informatica/584-tipos-de-escaner/" TargetMode="External"/><Relationship Id="rId3" Type="http://schemas.openxmlformats.org/officeDocument/2006/relationships/hyperlink" Target="http://www.elprofesionaldelainformacion.com/contenidos/2001/diciembre/9.pdf" TargetMode="External"/><Relationship Id="rId4" Type="http://schemas.openxmlformats.org/officeDocument/2006/relationships/hyperlink" Target="http://www.alquiblaweb.com/2012/10/09/el-documento-digital/" TargetMode="External"/></Relationships>

</file>

<file path=ppt/slides/_rels/slide9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digitalizacion.unam.mx/digitalizacion.pdf" TargetMode="External"/></Relationships>

</file>

<file path=ppt/slides/_rels/slide9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preservationtutorial.library.cornell.edu/tutorial-spanish/technical/technicalB-" TargetMode="External"/><Relationship Id="rId3" Type="http://schemas.openxmlformats.org/officeDocument/2006/relationships/hyperlink" Target="http://www.ifla.org/files/assets/preservation-" TargetMode="External"/><Relationship Id="rId4" Type="http://schemas.openxmlformats.org/officeDocument/2006/relationships/hyperlink" Target="http://www.elprofesionaldelainformacion.com/contenidos/1999/junio/los_archivos_e" TargetMode="External"/><Relationship Id="rId5" Type="http://schemas.openxmlformats.org/officeDocument/2006/relationships/hyperlink" Target="http://eprints.rclis.org/14526/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76019" y="2547790"/>
            <a:ext cx="5420995" cy="1162685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80"/>
              </a:spcBef>
            </a:pPr>
            <a:r>
              <a:rPr dirty="0" sz="1400" b="1">
                <a:latin typeface="Arial"/>
                <a:cs typeface="Arial"/>
              </a:rPr>
              <a:t>UNIVERSIDAD</a:t>
            </a:r>
            <a:r>
              <a:rPr dirty="0" sz="1400" spc="-5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NACIONAL</a:t>
            </a:r>
            <a:r>
              <a:rPr dirty="0" sz="1400" spc="-6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AUTONÓMA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DE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MÉXICO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680"/>
              </a:spcBef>
            </a:pPr>
            <a:r>
              <a:rPr dirty="0" sz="1200" b="1">
                <a:latin typeface="Arial"/>
                <a:cs typeface="Arial"/>
              </a:rPr>
              <a:t>POSGRADO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EN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BIBLIOTECOLOGÍA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Y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ESTUDIOS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LA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INFORMACIÓN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869"/>
              </a:spcBef>
            </a:pPr>
            <a:r>
              <a:rPr dirty="0" sz="1100">
                <a:latin typeface="Arial MT"/>
                <a:cs typeface="Arial MT"/>
              </a:rPr>
              <a:t>INSTITUTO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INVESTIGACIONES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BIBLIOTECOLÓGICAS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endParaRPr sz="1100">
              <a:latin typeface="Arial MT"/>
              <a:cs typeface="Arial MT"/>
            </a:endParaRPr>
          </a:p>
          <a:p>
            <a:pPr algn="ctr" marL="6350">
              <a:lnSpc>
                <a:spcPct val="100000"/>
              </a:lnSpc>
              <a:spcBef>
                <a:spcPts val="740"/>
              </a:spcBef>
            </a:pPr>
            <a:r>
              <a:rPr dirty="0" sz="1200">
                <a:latin typeface="Arial MT"/>
                <a:cs typeface="Arial MT"/>
              </a:rPr>
              <a:t>FACULTAD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FILOSOFÍA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LETRAS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176019" y="4348988"/>
            <a:ext cx="5421630" cy="313245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algn="ctr" marL="106680" marR="95885">
              <a:lnSpc>
                <a:spcPct val="103299"/>
              </a:lnSpc>
              <a:spcBef>
                <a:spcPts val="50"/>
              </a:spcBef>
            </a:pPr>
            <a:r>
              <a:rPr dirty="0" sz="1200" b="1">
                <a:latin typeface="Arial"/>
                <a:cs typeface="Arial"/>
              </a:rPr>
              <a:t>LA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ORGANIZACIÓN</a:t>
            </a:r>
            <a:r>
              <a:rPr dirty="0" sz="1200" spc="-1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LOS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ARCHIVOS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ADMINISTRATIVOS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DIGITALES </a:t>
            </a:r>
            <a:r>
              <a:rPr dirty="0" sz="1200" b="1">
                <a:latin typeface="Arial"/>
                <a:cs typeface="Arial"/>
              </a:rPr>
              <a:t>DENTRO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UNA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INSTITUCIÓN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90"/>
              </a:spcBef>
            </a:pPr>
            <a:endParaRPr sz="1200">
              <a:latin typeface="Arial"/>
              <a:cs typeface="Arial"/>
            </a:endParaRPr>
          </a:p>
          <a:p>
            <a:pPr algn="ctr" marL="509270" marR="511175">
              <a:lnSpc>
                <a:spcPct val="103299"/>
              </a:lnSpc>
            </a:pPr>
            <a:r>
              <a:rPr dirty="0" sz="1200" b="1">
                <a:latin typeface="Arial"/>
                <a:cs typeface="Arial"/>
              </a:rPr>
              <a:t>TESIS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QUE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PARA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OPTAR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POR</a:t>
            </a:r>
            <a:r>
              <a:rPr dirty="0" sz="1200" spc="-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EL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GRADO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MAESTRO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spc="-25" b="1">
                <a:latin typeface="Arial"/>
                <a:cs typeface="Arial"/>
              </a:rPr>
              <a:t>EN </a:t>
            </a:r>
            <a:r>
              <a:rPr dirty="0" sz="1200" spc="-10" b="1">
                <a:latin typeface="Arial"/>
                <a:cs typeface="Arial"/>
              </a:rPr>
              <a:t>BIBLIOTECOLOGÍA</a:t>
            </a:r>
            <a:r>
              <a:rPr dirty="0" sz="1200" b="1">
                <a:latin typeface="Arial"/>
                <a:cs typeface="Arial"/>
              </a:rPr>
              <a:t> Y</a:t>
            </a:r>
            <a:r>
              <a:rPr dirty="0" sz="1200" spc="-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ESTUDIOS</a:t>
            </a:r>
            <a:r>
              <a:rPr dirty="0" sz="1200" spc="-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1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LA</a:t>
            </a:r>
            <a:r>
              <a:rPr dirty="0" sz="1200" spc="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INFORMACIÓN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1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1200" spc="-10" b="1">
                <a:latin typeface="Arial"/>
                <a:cs typeface="Arial"/>
              </a:rPr>
              <a:t>PRESENTA</a:t>
            </a:r>
            <a:endParaRPr sz="1200">
              <a:latin typeface="Arial"/>
              <a:cs typeface="Arial"/>
            </a:endParaRPr>
          </a:p>
          <a:p>
            <a:pPr algn="ctr" marR="4445">
              <a:lnSpc>
                <a:spcPct val="100000"/>
              </a:lnSpc>
              <a:spcBef>
                <a:spcPts val="840"/>
              </a:spcBef>
            </a:pPr>
            <a:r>
              <a:rPr dirty="0" sz="1200">
                <a:latin typeface="Arial MT"/>
                <a:cs typeface="Arial MT"/>
              </a:rPr>
              <a:t>PEDRO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HERRERA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LÓPEZ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12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</a:pPr>
            <a:r>
              <a:rPr dirty="0" sz="1200" spc="-10" b="1">
                <a:latin typeface="Arial"/>
                <a:cs typeface="Arial"/>
              </a:rPr>
              <a:t>TUTOR</a:t>
            </a:r>
            <a:endParaRPr sz="1200">
              <a:latin typeface="Arial"/>
              <a:cs typeface="Arial"/>
            </a:endParaRPr>
          </a:p>
          <a:p>
            <a:pPr algn="ctr" marR="635">
              <a:lnSpc>
                <a:spcPct val="100000"/>
              </a:lnSpc>
              <a:spcBef>
                <a:spcPts val="840"/>
              </a:spcBef>
            </a:pPr>
            <a:r>
              <a:rPr dirty="0" sz="1200">
                <a:latin typeface="Arial MT"/>
                <a:cs typeface="Arial MT"/>
              </a:rPr>
              <a:t>DR.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VOUTSSÁS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MÁRQUEZ</a:t>
            </a:r>
            <a:endParaRPr sz="1200">
              <a:latin typeface="Arial MT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680"/>
              </a:spcBef>
            </a:pPr>
            <a:r>
              <a:rPr dirty="0" sz="1100">
                <a:latin typeface="Arial MT"/>
                <a:cs typeface="Arial MT"/>
              </a:rPr>
              <a:t>INSTITUTO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INVESTIGACIONES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BIBLIOTECOLÓGICAS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962148" y="8110219"/>
            <a:ext cx="40938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 MT"/>
                <a:cs typeface="Arial MT"/>
              </a:rPr>
              <a:t>CD.</a:t>
            </a:r>
            <a:r>
              <a:rPr dirty="0" sz="1200" spc="-10">
                <a:latin typeface="Arial MT"/>
                <a:cs typeface="Arial MT"/>
              </a:rPr>
              <a:t> UNIVERSITARIA,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CD.MX.,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30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NOVIEMBRE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0">
                <a:latin typeface="Arial MT"/>
                <a:cs typeface="Arial MT"/>
              </a:rPr>
              <a:t> 2020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97579" y="899796"/>
            <a:ext cx="1353818" cy="141414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9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3405" cy="798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fabricación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desarrolló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rápidamente,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debió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descubrimientos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ciencia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avances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técnicos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calidad,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textura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imprenta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Gutenberg,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transmitir 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conocimientos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sociedad,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hizo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4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comunicativo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preferencia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mundial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generando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consumo </a:t>
            </a:r>
            <a:r>
              <a:rPr dirty="0" sz="1100">
                <a:latin typeface="Arial MT"/>
                <a:cs typeface="Arial MT"/>
              </a:rPr>
              <a:t>generalizado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obtiene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fibra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vegetal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produjo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deforestación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bosques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planeta.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disquetes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discos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compactos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(CD)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 puede </a:t>
            </a:r>
            <a:r>
              <a:rPr dirty="0" sz="1100" spc="-10">
                <a:latin typeface="Arial MT"/>
                <a:cs typeface="Arial MT"/>
              </a:rPr>
              <a:t>almacenar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enorme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número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datos.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llegado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herramientas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auxiliar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la humanidad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 refiere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</a:t>
            </a:r>
            <a:r>
              <a:rPr dirty="0" sz="1100" spc="-10">
                <a:latin typeface="Arial MT"/>
                <a:cs typeface="Arial MT"/>
              </a:rPr>
              <a:t>realizar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 ganado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terrenos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todos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se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 </a:t>
            </a:r>
            <a:r>
              <a:rPr dirty="0" sz="1100" spc="-50">
                <a:latin typeface="Arial MT"/>
                <a:cs typeface="Arial MT"/>
              </a:rPr>
              <a:t>a</a:t>
            </a:r>
            <a:endParaRPr sz="1100">
              <a:latin typeface="Arial MT"/>
              <a:cs typeface="Arial MT"/>
            </a:endParaRPr>
          </a:p>
          <a:p>
            <a:pPr algn="just" marL="12700" marR="571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ayudado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agilizar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estos </a:t>
            </a:r>
            <a:r>
              <a:rPr dirty="0" sz="1100">
                <a:latin typeface="Arial MT"/>
                <a:cs typeface="Arial MT"/>
              </a:rPr>
              <a:t>tengan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funcionamiento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óptimo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ende,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presten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calidad.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100" b="1">
                <a:latin typeface="Arial"/>
                <a:cs typeface="Arial"/>
              </a:rPr>
              <a:t>1.1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Digitalización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administrativos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6985" indent="-6350">
              <a:lnSpc>
                <a:spcPct val="193600"/>
              </a:lnSpc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implementar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digitalización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0">
                <a:latin typeface="Arial MT"/>
                <a:cs typeface="Arial MT"/>
              </a:rPr>
              <a:t> organización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 institución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necesario realizar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plan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establezcan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identificar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emplearán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realizarlo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adecuadamente.</a:t>
            </a:r>
            <a:endParaRPr sz="1100">
              <a:latin typeface="Arial MT"/>
              <a:cs typeface="Arial MT"/>
            </a:endParaRPr>
          </a:p>
          <a:p>
            <a:pPr algn="just" marL="18415" marR="6350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simplemente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sustituir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 spc="-10">
                <a:latin typeface="Arial MT"/>
                <a:cs typeface="Arial MT"/>
              </a:rPr>
              <a:t>desórdenes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físicos,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técnica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convierte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documentos, </a:t>
            </a:r>
            <a:r>
              <a:rPr dirty="0" sz="1100">
                <a:latin typeface="Arial MT"/>
                <a:cs typeface="Arial MT"/>
              </a:rPr>
              <a:t>conocimientos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evidencias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facilita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rápida,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eficiente,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sencilla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segura </a:t>
            </a:r>
            <a:r>
              <a:rPr dirty="0" sz="1100">
                <a:latin typeface="Arial MT"/>
                <a:cs typeface="Arial MT"/>
              </a:rPr>
              <a:t>almacenar,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recuperar,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sido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digitalizados,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asegura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conservación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información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institución.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posible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evitar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acumulación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 </a:t>
            </a:r>
            <a:r>
              <a:rPr dirty="0" sz="1100">
                <a:latin typeface="Arial MT"/>
                <a:cs typeface="Arial MT"/>
              </a:rPr>
              <a:t>físicos,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copias,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determinado.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99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5310" cy="2004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Normas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Básicas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oficina.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05"/>
              </a:spcBef>
            </a:pPr>
            <a:r>
              <a:rPr dirty="0" sz="1100" spc="-10">
                <a:latin typeface="Arial MT"/>
                <a:cs typeface="Arial MT"/>
                <a:hlinkClick r:id="rId2"/>
              </a:rPr>
              <a:t>http://servicio.us.es/archivous/Doc/Normas_basicas_de_organizacion_de_archivos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00"/>
              </a:spcBef>
            </a:pPr>
            <a:r>
              <a:rPr dirty="0" sz="1100" spc="-10">
                <a:latin typeface="Arial MT"/>
                <a:cs typeface="Arial MT"/>
              </a:rPr>
              <a:t>_de_oficina.pdf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15"/>
              </a:spcBef>
            </a:pPr>
            <a:endParaRPr sz="1100">
              <a:latin typeface="Arial MT"/>
              <a:cs typeface="Arial MT"/>
            </a:endParaRPr>
          </a:p>
          <a:p>
            <a:pPr algn="just" marL="463550" marR="5080" indent="-451484">
              <a:lnSpc>
                <a:spcPct val="192700"/>
              </a:lnSpc>
              <a:spcBef>
                <a:spcPts val="5"/>
              </a:spcBef>
            </a:pPr>
            <a:r>
              <a:rPr dirty="0" sz="1100">
                <a:latin typeface="Arial MT"/>
                <a:cs typeface="Arial MT"/>
              </a:rPr>
              <a:t>Ocampo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Buendía,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Carmen Elisa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 Venegas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Zoraida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(2001).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Resumen</a:t>
            </a:r>
            <a:r>
              <a:rPr dirty="0" sz="1100" spc="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exposiciones</a:t>
            </a:r>
            <a:r>
              <a:rPr dirty="0" sz="1100" spc="2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curso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150" i="1">
                <a:latin typeface="Arial"/>
                <a:cs typeface="Arial"/>
              </a:rPr>
              <a:t>  </a:t>
            </a:r>
            <a:r>
              <a:rPr dirty="0" sz="1100" i="1">
                <a:latin typeface="Arial"/>
                <a:cs typeface="Arial"/>
              </a:rPr>
              <a:t>digitales</a:t>
            </a:r>
            <a:r>
              <a:rPr dirty="0" sz="1100">
                <a:latin typeface="Arial MT"/>
                <a:cs typeface="Arial MT"/>
              </a:rPr>
              <a:t>.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Universidad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Quindio.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Ciencia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75">
                <a:latin typeface="Arial MT"/>
                <a:cs typeface="Arial MT"/>
              </a:rPr>
              <a:t> 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documentación.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6898" y="3340124"/>
            <a:ext cx="5654040" cy="840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i="1">
                <a:latin typeface="Arial"/>
                <a:cs typeface="Arial"/>
              </a:rPr>
              <a:t>Recomendaciones</a:t>
            </a:r>
            <a:r>
              <a:rPr dirty="0" sz="1100" spc="4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para</a:t>
            </a:r>
            <a:r>
              <a:rPr dirty="0" sz="1100" spc="8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la</a:t>
            </a:r>
            <a:r>
              <a:rPr dirty="0" sz="1100" spc="7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digitalización</a:t>
            </a:r>
            <a:r>
              <a:rPr dirty="0" sz="1100" spc="8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documentos</a:t>
            </a:r>
            <a:r>
              <a:rPr dirty="0" sz="1100" spc="7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en</a:t>
            </a:r>
            <a:r>
              <a:rPr dirty="0" sz="1100" spc="8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los</a:t>
            </a:r>
            <a:r>
              <a:rPr dirty="0" sz="1100" spc="4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8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(2011).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Junta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marL="463550" marR="6350">
              <a:lnSpc>
                <a:spcPct val="192700"/>
              </a:lnSpc>
            </a:pPr>
            <a:r>
              <a:rPr dirty="0" sz="1100" spc="-10">
                <a:latin typeface="Arial MT"/>
                <a:cs typeface="Arial MT"/>
              </a:rPr>
              <a:t>Castilla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León.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Consejería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Cultura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Turismo.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Castilla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León.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Castilla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León.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6898" y="4635365"/>
            <a:ext cx="5190490" cy="11569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10" i="1">
                <a:latin typeface="Arial"/>
                <a:cs typeface="Arial"/>
              </a:rPr>
              <a:t>Recomendaciones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para</a:t>
            </a:r>
            <a:r>
              <a:rPr dirty="0" sz="1100" spc="2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Digitalizar</a:t>
            </a:r>
            <a:r>
              <a:rPr dirty="0" sz="110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Documentos.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Uso</a:t>
            </a:r>
            <a:r>
              <a:rPr dirty="0" sz="1100" spc="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escáner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(2008).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marL="469900">
              <a:lnSpc>
                <a:spcPct val="100000"/>
              </a:lnSpc>
              <a:spcBef>
                <a:spcPts val="1200"/>
              </a:spcBef>
            </a:pPr>
            <a:r>
              <a:rPr dirty="0" sz="1100" spc="-10">
                <a:latin typeface="Arial MT"/>
                <a:cs typeface="Arial MT"/>
              </a:rPr>
              <a:t>Documentación,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Registro.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Universidad </a:t>
            </a:r>
            <a:r>
              <a:rPr dirty="0" sz="1100">
                <a:latin typeface="Arial MT"/>
                <a:cs typeface="Arial MT"/>
              </a:rPr>
              <a:t>Miguel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Hernández.</a:t>
            </a:r>
            <a:endParaRPr sz="1100">
              <a:latin typeface="Arial MT"/>
              <a:cs typeface="Arial MT"/>
            </a:endParaRPr>
          </a:p>
          <a:p>
            <a:pPr marL="472440" marR="925830">
              <a:lnSpc>
                <a:spcPct val="190900"/>
              </a:lnSpc>
              <a:spcBef>
                <a:spcPts val="20"/>
              </a:spcBef>
            </a:pPr>
            <a:r>
              <a:rPr dirty="0" sz="1100" spc="-10">
                <a:latin typeface="Arial MT"/>
                <a:cs typeface="Arial MT"/>
              </a:rPr>
              <a:t>https://registro.umh.es/files/2015/01/Recomendaciones-para- digitalizardocumentos-Uso-del-esc%C3%A1ner.pdf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56898" y="6241728"/>
            <a:ext cx="5653405" cy="11658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Romero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Fernández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Pacheco,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Juan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Ramón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González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Díaz,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Rafael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(1999).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Conservación</a:t>
            </a:r>
            <a:endParaRPr sz="1100">
              <a:latin typeface="Arial"/>
              <a:cs typeface="Arial"/>
            </a:endParaRPr>
          </a:p>
          <a:p>
            <a:pPr marL="463550">
              <a:lnSpc>
                <a:spcPct val="100000"/>
              </a:lnSpc>
              <a:spcBef>
                <a:spcPts val="1220"/>
              </a:spcBef>
            </a:pP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Reproducción.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Escuela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Iberoamericana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Experiencias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Materiales.</a:t>
            </a:r>
            <a:endParaRPr sz="1100">
              <a:latin typeface="Arial MT"/>
              <a:cs typeface="Arial MT"/>
            </a:endParaRPr>
          </a:p>
          <a:p>
            <a:pPr marL="472440" marR="5270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Madrid: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Subdirección</a:t>
            </a:r>
            <a:r>
              <a:rPr dirty="0" sz="1100">
                <a:latin typeface="Arial MT"/>
                <a:cs typeface="Arial MT"/>
              </a:rPr>
              <a:t> General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Estatales.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Ministerio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Educación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Cultura.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Dirección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Bibliotecas.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056757" y="7851036"/>
            <a:ext cx="49949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i="1">
                <a:latin typeface="Arial"/>
                <a:cs typeface="Arial"/>
              </a:rPr>
              <a:t>Técnicas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(2002).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Cursos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profesionales,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Madrid: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Ediciones: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Balbuena.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056898" y="8491225"/>
            <a:ext cx="5654675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Vélez,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L.,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Zapata,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Y.,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Cárdenas,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F.,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Javier,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F.,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Alexandra,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C.,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González,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L.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Zuluaga,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M.</a:t>
            </a:r>
            <a:endParaRPr sz="1100">
              <a:latin typeface="Arial MT"/>
              <a:cs typeface="Arial MT"/>
            </a:endParaRPr>
          </a:p>
          <a:p>
            <a:pPr marL="46355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(2010).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Documentos.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Eje</a:t>
            </a:r>
            <a:r>
              <a:rPr dirty="0" sz="1100" spc="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Temático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no.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4</a:t>
            </a:r>
            <a:r>
              <a:rPr dirty="0" sz="1100">
                <a:latin typeface="Arial MT"/>
                <a:cs typeface="Arial MT"/>
              </a:rPr>
              <a:t>. </a:t>
            </a:r>
            <a:r>
              <a:rPr dirty="0" sz="1100" spc="-10">
                <a:latin typeface="Arial MT"/>
                <a:cs typeface="Arial MT"/>
              </a:rPr>
              <a:t>Universidad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0">
                <a:latin typeface="Arial MT"/>
                <a:cs typeface="Arial MT"/>
              </a:rPr>
              <a:t> Quindío.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100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508227" y="877370"/>
            <a:ext cx="5201920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Programa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Ciencia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Bibliotecológica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Archivística.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Quinto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Semestre.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78" y="1852658"/>
            <a:ext cx="5653405" cy="1163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Voutssás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Márquez,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Juan;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Barnard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Amozorrutia,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Alicia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(2014).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Glosario</a:t>
            </a:r>
            <a:r>
              <a:rPr dirty="0" sz="1100" spc="14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14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Preservación</a:t>
            </a:r>
            <a:endParaRPr sz="1100">
              <a:latin typeface="Arial"/>
              <a:cs typeface="Arial"/>
            </a:endParaRPr>
          </a:p>
          <a:p>
            <a:pPr marL="473075" marR="315595" indent="-9525">
              <a:lnSpc>
                <a:spcPct val="192700"/>
              </a:lnSpc>
              <a:tabLst>
                <a:tab pos="1771014" algn="l"/>
                <a:tab pos="2096770" algn="l"/>
                <a:tab pos="2508250" algn="l"/>
                <a:tab pos="2870835" algn="l"/>
                <a:tab pos="4154170" algn="l"/>
              </a:tabLst>
            </a:pPr>
            <a:r>
              <a:rPr dirty="0" sz="1100" i="1">
                <a:latin typeface="Arial"/>
                <a:cs typeface="Arial"/>
              </a:rPr>
              <a:t>Archivística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</a:t>
            </a:r>
            <a:r>
              <a:rPr dirty="0" sz="1100">
                <a:latin typeface="Arial MT"/>
                <a:cs typeface="Arial MT"/>
              </a:rPr>
              <a:t>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Versión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4</a:t>
            </a:r>
            <a:r>
              <a:rPr dirty="0" sz="1100">
                <a:latin typeface="Arial MT"/>
                <a:cs typeface="Arial MT"/>
              </a:rPr>
              <a:t>.</a:t>
            </a:r>
            <a:r>
              <a:rPr dirty="0" sz="1100" i="1">
                <a:latin typeface="Arial"/>
                <a:cs typeface="Arial"/>
              </a:rPr>
              <a:t>0</a:t>
            </a:r>
            <a:r>
              <a:rPr dirty="0" sz="1100">
                <a:latin typeface="Arial MT"/>
                <a:cs typeface="Arial MT"/>
              </a:rPr>
              <a:t>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México: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UNAM,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Investigaciones Bibliotecológicas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50">
                <a:latin typeface="Arial MT"/>
                <a:cs typeface="Arial MT"/>
              </a:rPr>
              <a:t>y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25">
                <a:latin typeface="Arial MT"/>
                <a:cs typeface="Arial MT"/>
              </a:rPr>
              <a:t>de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25">
                <a:latin typeface="Arial MT"/>
                <a:cs typeface="Arial MT"/>
              </a:rPr>
              <a:t>la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  <a:hlinkClick r:id="rId2"/>
              </a:rPr>
              <a:t>http://132.248.242-</a:t>
            </a:r>
            <a:r>
              <a:rPr dirty="0" sz="1100" spc="-10">
                <a:latin typeface="Arial MT"/>
                <a:cs typeface="Arial MT"/>
              </a:rPr>
              <a:t> 6/~publica/archivos/libros/glosario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v4.0.pdf)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318" y="3474022"/>
            <a:ext cx="5654675" cy="24403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Arial MT"/>
                <a:cs typeface="Arial MT"/>
              </a:rPr>
              <a:t>Zambrano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Serrano,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Estefanie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Dennisse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(2016).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Desarrollo</a:t>
            </a:r>
            <a:r>
              <a:rPr dirty="0" sz="1100" spc="-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Implementación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un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Sistema</a:t>
            </a:r>
            <a:endParaRPr sz="1100">
              <a:latin typeface="Arial"/>
              <a:cs typeface="Arial"/>
            </a:endParaRPr>
          </a:p>
          <a:p>
            <a:pPr algn="just" marL="460375" marR="5080">
              <a:lnSpc>
                <a:spcPct val="190900"/>
              </a:lnSpc>
              <a:spcBef>
                <a:spcPts val="5"/>
              </a:spcBef>
            </a:pP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7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Digitalización</a:t>
            </a:r>
            <a:r>
              <a:rPr dirty="0" sz="1100" spc="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7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Documentos</a:t>
            </a:r>
            <a:r>
              <a:rPr dirty="0" sz="1100" spc="4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bajo</a:t>
            </a:r>
            <a:r>
              <a:rPr dirty="0" sz="1100" spc="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entorno</a:t>
            </a:r>
            <a:r>
              <a:rPr dirty="0" sz="1100" spc="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Web</a:t>
            </a:r>
            <a:r>
              <a:rPr dirty="0" sz="1100" spc="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para</a:t>
            </a:r>
            <a:r>
              <a:rPr dirty="0" sz="1100" spc="7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la</a:t>
            </a:r>
            <a:r>
              <a:rPr dirty="0" sz="1100" spc="7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Parroquia</a:t>
            </a:r>
            <a:r>
              <a:rPr dirty="0" sz="1100" spc="5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Eclesiástica </a:t>
            </a:r>
            <a:r>
              <a:rPr dirty="0" sz="1100" i="1">
                <a:latin typeface="Arial"/>
                <a:cs typeface="Arial"/>
              </a:rPr>
              <a:t>San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Juan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Diego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Nuestra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Señora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Guadalupe.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Titulación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obtención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título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Ingeniería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Computacionales.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Universidad</a:t>
            </a:r>
            <a:endParaRPr sz="1100">
              <a:latin typeface="Arial MT"/>
              <a:cs typeface="Arial MT"/>
            </a:endParaRPr>
          </a:p>
          <a:p>
            <a:pPr marL="460375" marR="5080">
              <a:lnSpc>
                <a:spcPct val="191500"/>
              </a:lnSpc>
              <a:spcBef>
                <a:spcPts val="15"/>
              </a:spcBef>
            </a:pPr>
            <a:r>
              <a:rPr dirty="0" sz="1100">
                <a:latin typeface="Arial MT"/>
                <a:cs typeface="Arial MT"/>
              </a:rPr>
              <a:t>Católica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Santiago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Guayaquil.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Facultad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Ingeniería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Sistemas Computacionales.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Guayaquin,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Ecuador, </a:t>
            </a:r>
            <a:r>
              <a:rPr dirty="0" sz="1100" spc="-10">
                <a:latin typeface="Arial MT"/>
                <a:cs typeface="Arial MT"/>
              </a:rPr>
              <a:t>21/sept/2016. </a:t>
            </a:r>
            <a:r>
              <a:rPr dirty="0" sz="1100" spc="-10">
                <a:latin typeface="Arial MT"/>
                <a:cs typeface="Arial MT"/>
                <a:hlinkClick r:id="rId3"/>
              </a:rPr>
              <a:t>http://repositorio.ucsg.edu.ec/bitstream/3317/6738/1/T-</a:t>
            </a:r>
            <a:r>
              <a:rPr dirty="0" sz="1100" spc="-20">
                <a:latin typeface="Arial MT"/>
                <a:cs typeface="Arial MT"/>
                <a:hlinkClick r:id="rId3"/>
              </a:rPr>
              <a:t>UCSG-</a:t>
            </a:r>
            <a:r>
              <a:rPr dirty="0" sz="1100" spc="-10">
                <a:latin typeface="Arial MT"/>
                <a:cs typeface="Arial MT"/>
                <a:hlinkClick r:id="rId3"/>
              </a:rPr>
              <a:t>PRE-</a:t>
            </a:r>
            <a:r>
              <a:rPr dirty="0" sz="1100">
                <a:latin typeface="Arial MT"/>
                <a:cs typeface="Arial MT"/>
                <a:hlinkClick r:id="rId3"/>
              </a:rPr>
              <a:t>ING-</a:t>
            </a:r>
            <a:r>
              <a:rPr dirty="0" sz="1100" spc="-20">
                <a:latin typeface="Arial MT"/>
                <a:cs typeface="Arial MT"/>
                <a:hlinkClick r:id="rId3"/>
              </a:rPr>
              <a:t>CIS-</a:t>
            </a:r>
            <a:r>
              <a:rPr dirty="0" sz="1100" spc="5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129.pdf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57318" y="6363709"/>
            <a:ext cx="5654675" cy="5200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77240" algn="l"/>
                <a:tab pos="1347470" algn="l"/>
                <a:tab pos="1795780" algn="l"/>
                <a:tab pos="2929255" algn="l"/>
                <a:tab pos="3164205" algn="l"/>
                <a:tab pos="3789045" algn="l"/>
                <a:tab pos="4117975" algn="l"/>
                <a:tab pos="4806950" algn="l"/>
              </a:tabLst>
            </a:pPr>
            <a:r>
              <a:rPr dirty="0" sz="1100" spc="-10">
                <a:latin typeface="Arial MT"/>
                <a:cs typeface="Arial MT"/>
              </a:rPr>
              <a:t>ZAPATA,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Carlos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(s/f).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“Administración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50">
                <a:latin typeface="Arial MT"/>
                <a:cs typeface="Arial MT"/>
              </a:rPr>
              <a:t>y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manejo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25">
                <a:latin typeface="Arial MT"/>
                <a:cs typeface="Arial MT"/>
              </a:rPr>
              <a:t>de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electrónicos”.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45"/>
              </a:spcBef>
            </a:pPr>
            <a:r>
              <a:rPr dirty="0" sz="1100">
                <a:latin typeface="Arial MT"/>
                <a:cs typeface="Arial MT"/>
              </a:rPr>
              <a:t>eprints.rclis.org/9894/1/Manejo_de_Archivos_Electrónicos</a:t>
            </a:r>
            <a:r>
              <a:rPr dirty="0" u="sng" sz="1100" spc="2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sz="1100" spc="-10">
                <a:latin typeface="Arial MT"/>
                <a:cs typeface="Arial MT"/>
              </a:rPr>
              <a:t>Artículo_1.pdf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101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3617516" y="1051088"/>
            <a:ext cx="53340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 b="1">
                <a:latin typeface="Arial"/>
                <a:cs typeface="Arial"/>
              </a:rPr>
              <a:t>Anexos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087" y="1989793"/>
            <a:ext cx="444563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ANEXO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1.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Diario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Oficial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 Federación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25 de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agosto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1998.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227" y="2834126"/>
            <a:ext cx="486664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ANEXO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2.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Código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Fiscal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última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Reforma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17-06-2016.</a:t>
            </a:r>
            <a:endParaRPr sz="11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57227" y="3724166"/>
            <a:ext cx="5655945" cy="516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ANEXO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3.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Ley</a:t>
            </a:r>
            <a:r>
              <a:rPr dirty="0" sz="1100" spc="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General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2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Archivos.</a:t>
            </a:r>
            <a:r>
              <a:rPr dirty="0" sz="1100" spc="-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Texto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Vigente.</a:t>
            </a:r>
            <a:r>
              <a:rPr dirty="0" sz="1100" spc="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Nueva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Ley</a:t>
            </a:r>
            <a:r>
              <a:rPr dirty="0" sz="1100" spc="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publicada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en</a:t>
            </a:r>
            <a:r>
              <a:rPr dirty="0" sz="1100" spc="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Diario</a:t>
            </a:r>
            <a:endParaRPr sz="1100">
              <a:latin typeface="Arial"/>
              <a:cs typeface="Arial"/>
            </a:endParaRPr>
          </a:p>
          <a:p>
            <a:pPr marL="18415">
              <a:lnSpc>
                <a:spcPct val="100000"/>
              </a:lnSpc>
              <a:spcBef>
                <a:spcPts val="1220"/>
              </a:spcBef>
            </a:pPr>
            <a:r>
              <a:rPr dirty="0" sz="1100" b="1">
                <a:latin typeface="Arial"/>
                <a:cs typeface="Arial"/>
              </a:rPr>
              <a:t>Oficial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15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junio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2018.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96507" y="877370"/>
            <a:ext cx="6156960" cy="71913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778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ANEXO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 Diario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Oficial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25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agosto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1998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15"/>
              </a:spcBef>
            </a:pPr>
            <a:endParaRPr sz="1100">
              <a:latin typeface="Arial"/>
              <a:cs typeface="Arial"/>
            </a:endParaRPr>
          </a:p>
          <a:p>
            <a:pPr algn="just" marL="279400" marR="246379" indent="-6350">
              <a:lnSpc>
                <a:spcPct val="192700"/>
              </a:lnSpc>
              <a:spcBef>
                <a:spcPts val="5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el: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Acuerdo</a:t>
            </a:r>
            <a:r>
              <a:rPr dirty="0" sz="1100" spc="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Diario</a:t>
            </a:r>
            <a:r>
              <a:rPr dirty="0" sz="1100" spc="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Oficial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</a:t>
            </a:r>
            <a:r>
              <a:rPr dirty="0" sz="1100" spc="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fecha</a:t>
            </a:r>
            <a:r>
              <a:rPr dirty="0" sz="1100" spc="40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del </a:t>
            </a:r>
            <a:r>
              <a:rPr dirty="0" sz="1100" b="1">
                <a:latin typeface="Arial"/>
                <a:cs typeface="Arial"/>
              </a:rPr>
              <a:t>25</a:t>
            </a:r>
            <a:r>
              <a:rPr dirty="0" sz="1100" spc="9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7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agosto</a:t>
            </a:r>
            <a:r>
              <a:rPr dirty="0" sz="1100" spc="8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7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1998,</a:t>
            </a:r>
            <a:r>
              <a:rPr dirty="0" sz="1100" spc="47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Lineamientos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sujetará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guarda,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custodia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conservación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 </a:t>
            </a:r>
            <a:r>
              <a:rPr dirty="0" sz="1100" spc="-10">
                <a:latin typeface="Arial MT"/>
                <a:cs typeface="Arial MT"/>
              </a:rPr>
              <a:t>Gubernamental.</a:t>
            </a:r>
            <a:r>
              <a:rPr dirty="0" baseline="35714" sz="1050" spc="-15">
                <a:latin typeface="Arial MT"/>
                <a:cs typeface="Arial MT"/>
              </a:rPr>
              <a:t>1</a:t>
            </a:r>
            <a:endParaRPr baseline="35714" sz="1050">
              <a:latin typeface="Arial MT"/>
              <a:cs typeface="Arial MT"/>
            </a:endParaRPr>
          </a:p>
          <a:p>
            <a:pPr algn="just" marL="279400" marR="247015" indent="33020">
              <a:lnSpc>
                <a:spcPct val="190900"/>
              </a:lnSpc>
              <a:spcBef>
                <a:spcPts val="45"/>
              </a:spcBef>
            </a:pPr>
            <a:r>
              <a:rPr dirty="0" sz="1100" b="1">
                <a:latin typeface="Arial"/>
                <a:cs typeface="Arial"/>
              </a:rPr>
              <a:t>Acuerdo</a:t>
            </a:r>
            <a:r>
              <a:rPr dirty="0" sz="1100" spc="1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por</a:t>
            </a:r>
            <a:r>
              <a:rPr dirty="0" sz="1100" spc="1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1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cual</a:t>
            </a:r>
            <a:r>
              <a:rPr dirty="0" sz="1100" spc="1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se</a:t>
            </a:r>
            <a:r>
              <a:rPr dirty="0" sz="1100" spc="1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establecen</a:t>
            </a:r>
            <a:r>
              <a:rPr dirty="0" sz="1100" spc="1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16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Lineamientos</a:t>
            </a:r>
            <a:r>
              <a:rPr dirty="0" sz="1100" spc="1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</a:t>
            </a:r>
            <a:r>
              <a:rPr dirty="0" sz="1100" spc="16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que</a:t>
            </a:r>
            <a:r>
              <a:rPr dirty="0" sz="1100" spc="1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se</a:t>
            </a:r>
            <a:r>
              <a:rPr dirty="0" sz="1100" spc="1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sujetará</a:t>
            </a:r>
            <a:r>
              <a:rPr dirty="0" sz="1100" spc="16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15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guarda, </a:t>
            </a:r>
            <a:r>
              <a:rPr dirty="0" sz="1100" b="1">
                <a:latin typeface="Arial"/>
                <a:cs typeface="Arial"/>
              </a:rPr>
              <a:t>custodia</a:t>
            </a:r>
            <a:r>
              <a:rPr dirty="0" sz="1100" spc="1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y</a:t>
            </a:r>
            <a:r>
              <a:rPr dirty="0" sz="1100" spc="17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plazo</a:t>
            </a:r>
            <a:r>
              <a:rPr dirty="0" sz="1100" spc="1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1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conservación</a:t>
            </a:r>
            <a:r>
              <a:rPr dirty="0" sz="1100" spc="1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1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1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Contable</a:t>
            </a:r>
            <a:r>
              <a:rPr dirty="0" sz="1100" spc="1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Gubernamental</a:t>
            </a:r>
            <a:r>
              <a:rPr dirty="0" sz="1100" spc="1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1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25</a:t>
            </a:r>
            <a:r>
              <a:rPr dirty="0" sz="1100" spc="140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de </a:t>
            </a:r>
            <a:r>
              <a:rPr dirty="0" sz="1100" b="1">
                <a:latin typeface="Arial"/>
                <a:cs typeface="Arial"/>
              </a:rPr>
              <a:t>agosto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1998.</a:t>
            </a:r>
            <a:endParaRPr sz="1100">
              <a:latin typeface="Arial"/>
              <a:cs typeface="Arial"/>
            </a:endParaRPr>
          </a:p>
          <a:p>
            <a:pPr algn="just" marL="279400" marR="247015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margen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sello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Escudo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Nacional,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dice: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Estados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Mexicanos.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- </a:t>
            </a:r>
            <a:r>
              <a:rPr dirty="0" sz="1100">
                <a:latin typeface="Arial MT"/>
                <a:cs typeface="Arial MT"/>
              </a:rPr>
              <a:t>Presidencia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República.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ERNESTO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ZEDILLO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PONCE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LEÓN,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Presidente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Estados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Mexicanos,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ejercicio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facultad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confiere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fracción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89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Constitución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Política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Estados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Mexicanos;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fundamento </a:t>
            </a:r>
            <a:r>
              <a:rPr dirty="0" sz="1100">
                <a:latin typeface="Arial MT"/>
                <a:cs typeface="Arial MT"/>
              </a:rPr>
              <a:t>en 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20,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27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31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Orgánica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Federal;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39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algn="just" marL="27305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40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Presupuesto,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Contabilidad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Gasto Público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Federal,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marL="273050">
              <a:lnSpc>
                <a:spcPct val="100000"/>
              </a:lnSpc>
              <a:spcBef>
                <a:spcPts val="1200"/>
              </a:spcBef>
            </a:pPr>
            <a:r>
              <a:rPr dirty="0" sz="1100" spc="-10" b="1">
                <a:latin typeface="Arial"/>
                <a:cs typeface="Arial"/>
              </a:rPr>
              <a:t>CONSIDERANDO</a:t>
            </a:r>
            <a:endParaRPr sz="1100">
              <a:latin typeface="Arial"/>
              <a:cs typeface="Arial"/>
            </a:endParaRPr>
          </a:p>
          <a:p>
            <a:pPr algn="just" marL="278765" marR="246379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Acuerdo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Presidencial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publicado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en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Diario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Oficial</a:t>
            </a:r>
            <a:r>
              <a:rPr dirty="0" sz="1100" spc="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el </a:t>
            </a:r>
            <a:r>
              <a:rPr dirty="0" sz="1100" b="1">
                <a:latin typeface="Arial"/>
                <a:cs typeface="Arial"/>
              </a:rPr>
              <a:t>12</a:t>
            </a:r>
            <a:r>
              <a:rPr dirty="0" sz="1100" spc="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6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noviembre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1982,</a:t>
            </a:r>
            <a:r>
              <a:rPr dirty="0" sz="1100" spc="5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dispuso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Gubernamental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quedaría </a:t>
            </a:r>
            <a:r>
              <a:rPr dirty="0" sz="1100">
                <a:latin typeface="Arial MT"/>
                <a:cs typeface="Arial MT"/>
              </a:rPr>
              <a:t>constituido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conjunto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determinó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que 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sería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mínimo;</a:t>
            </a:r>
            <a:endParaRPr sz="1100">
              <a:latin typeface="Arial MT"/>
              <a:cs typeface="Arial MT"/>
            </a:endParaRPr>
          </a:p>
          <a:p>
            <a:pPr algn="just" marL="278765" marR="247015" indent="3302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eficiente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suprimir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excesivo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custodia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replantear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cinco </a:t>
            </a:r>
            <a:r>
              <a:rPr dirty="0" sz="1100">
                <a:latin typeface="Arial MT"/>
                <a:cs typeface="Arial MT"/>
              </a:rPr>
              <a:t>años,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existe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naturaleza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amerita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custodia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mayor </a:t>
            </a:r>
            <a:r>
              <a:rPr dirty="0" sz="1100">
                <a:latin typeface="Arial MT"/>
                <a:cs typeface="Arial MT"/>
              </a:rPr>
              <a:t>tiempo,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1078991" y="8601456"/>
            <a:ext cx="1828800" cy="6350"/>
          </a:xfrm>
          <a:custGeom>
            <a:avLst/>
            <a:gdLst/>
            <a:ahLst/>
            <a:cxnLst/>
            <a:rect l="l" t="t" r="r" b="b"/>
            <a:pathLst>
              <a:path w="1828800" h="6350">
                <a:moveTo>
                  <a:pt x="1828800" y="0"/>
                </a:moveTo>
                <a:lnTo>
                  <a:pt x="0" y="0"/>
                </a:lnTo>
                <a:lnTo>
                  <a:pt x="0" y="6096"/>
                </a:lnTo>
                <a:lnTo>
                  <a:pt x="1828800" y="6096"/>
                </a:lnTo>
                <a:lnTo>
                  <a:pt x="1828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1040361" y="8643619"/>
            <a:ext cx="5697220" cy="42672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algn="just" marL="38100" marR="30480">
              <a:lnSpc>
                <a:spcPts val="1030"/>
              </a:lnSpc>
              <a:spcBef>
                <a:spcPts val="185"/>
              </a:spcBef>
            </a:pPr>
            <a:r>
              <a:rPr dirty="0" baseline="27777" sz="900">
                <a:latin typeface="Arial MT"/>
                <a:cs typeface="Arial MT"/>
              </a:rPr>
              <a:t>1</a:t>
            </a:r>
            <a:r>
              <a:rPr dirty="0" baseline="27777" sz="900" spc="112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DIARIO</a:t>
            </a:r>
            <a:r>
              <a:rPr dirty="0" sz="900" spc="3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OFICIAL</a:t>
            </a:r>
            <a:r>
              <a:rPr dirty="0" sz="900" spc="4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</a:t>
            </a:r>
            <a:r>
              <a:rPr dirty="0" sz="900" spc="6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LA</a:t>
            </a:r>
            <a:r>
              <a:rPr dirty="0" sz="900" spc="4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FEDERACIÓN.</a:t>
            </a:r>
            <a:r>
              <a:rPr dirty="0" sz="900" spc="5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Secretaría</a:t>
            </a:r>
            <a:r>
              <a:rPr dirty="0" sz="900" spc="6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</a:t>
            </a:r>
            <a:r>
              <a:rPr dirty="0" sz="900" spc="4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Gobernación.</a:t>
            </a:r>
            <a:r>
              <a:rPr dirty="0" sz="900" spc="5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(SEGOB).</a:t>
            </a:r>
            <a:r>
              <a:rPr dirty="0" sz="900" spc="6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DOF:</a:t>
            </a:r>
            <a:r>
              <a:rPr dirty="0" sz="900" spc="55">
                <a:latin typeface="Arial MT"/>
                <a:cs typeface="Arial MT"/>
              </a:rPr>
              <a:t> </a:t>
            </a:r>
            <a:r>
              <a:rPr dirty="0" sz="900" spc="-10">
                <a:latin typeface="Arial MT"/>
                <a:cs typeface="Arial MT"/>
              </a:rPr>
              <a:t>25-08-</a:t>
            </a:r>
            <a:r>
              <a:rPr dirty="0" sz="900">
                <a:latin typeface="Arial MT"/>
                <a:cs typeface="Arial MT"/>
              </a:rPr>
              <a:t>1998.</a:t>
            </a:r>
            <a:r>
              <a:rPr dirty="0" sz="900" spc="85">
                <a:latin typeface="Arial MT"/>
                <a:cs typeface="Arial MT"/>
              </a:rPr>
              <a:t> </a:t>
            </a:r>
            <a:r>
              <a:rPr dirty="0" sz="900" spc="-10">
                <a:latin typeface="Arial MT"/>
                <a:cs typeface="Arial MT"/>
              </a:rPr>
              <a:t>Acuerdo </a:t>
            </a:r>
            <a:r>
              <a:rPr dirty="0" sz="900">
                <a:latin typeface="Arial MT"/>
                <a:cs typeface="Arial MT"/>
              </a:rPr>
              <a:t>por</a:t>
            </a:r>
            <a:r>
              <a:rPr dirty="0" sz="900" spc="5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el</a:t>
            </a:r>
            <a:r>
              <a:rPr dirty="0" sz="900" spc="4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que</a:t>
            </a:r>
            <a:r>
              <a:rPr dirty="0" sz="900" spc="2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se</a:t>
            </a:r>
            <a:r>
              <a:rPr dirty="0" sz="900" spc="4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establecen</a:t>
            </a:r>
            <a:r>
              <a:rPr dirty="0" sz="900" spc="4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los</a:t>
            </a:r>
            <a:r>
              <a:rPr dirty="0" sz="900" spc="5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Lineamientos</a:t>
            </a:r>
            <a:r>
              <a:rPr dirty="0" sz="900" spc="2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a</a:t>
            </a:r>
            <a:r>
              <a:rPr dirty="0" sz="900" spc="4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que</a:t>
            </a:r>
            <a:r>
              <a:rPr dirty="0" sz="900" spc="2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se</a:t>
            </a:r>
            <a:r>
              <a:rPr dirty="0" sz="900" spc="4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sujetará</a:t>
            </a:r>
            <a:r>
              <a:rPr dirty="0" sz="900" spc="2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la</a:t>
            </a:r>
            <a:r>
              <a:rPr dirty="0" sz="900" spc="4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guarda,</a:t>
            </a:r>
            <a:r>
              <a:rPr dirty="0" sz="900" spc="6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custodia</a:t>
            </a:r>
            <a:r>
              <a:rPr dirty="0" sz="900" spc="4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y</a:t>
            </a:r>
            <a:r>
              <a:rPr dirty="0" sz="900" spc="5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plazo</a:t>
            </a:r>
            <a:r>
              <a:rPr dirty="0" sz="900" spc="2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</a:t>
            </a:r>
            <a:r>
              <a:rPr dirty="0" sz="900" spc="4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conservación</a:t>
            </a:r>
            <a:r>
              <a:rPr dirty="0" sz="900" spc="20">
                <a:latin typeface="Arial MT"/>
                <a:cs typeface="Arial MT"/>
              </a:rPr>
              <a:t> </a:t>
            </a:r>
            <a:r>
              <a:rPr dirty="0" sz="900" spc="-25">
                <a:latin typeface="Arial MT"/>
                <a:cs typeface="Arial MT"/>
              </a:rPr>
              <a:t>del </a:t>
            </a:r>
            <a:r>
              <a:rPr dirty="0" sz="900">
                <a:latin typeface="Arial MT"/>
                <a:cs typeface="Arial MT"/>
              </a:rPr>
              <a:t>Archivo</a:t>
            </a:r>
            <a:r>
              <a:rPr dirty="0" sz="900" spc="-4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Contable</a:t>
            </a:r>
            <a:r>
              <a:rPr dirty="0" sz="900" spc="-4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Gubernamental.</a:t>
            </a:r>
            <a:r>
              <a:rPr dirty="0" sz="900" spc="-20">
                <a:latin typeface="Arial MT"/>
                <a:cs typeface="Arial MT"/>
              </a:rPr>
              <a:t> s/p.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102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103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3405" cy="2781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52069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práctica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adopción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nuevos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revisión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comprobación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aconsejan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definir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nuevamente</a:t>
            </a:r>
            <a:r>
              <a:rPr dirty="0" sz="1100" spc="16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conformación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60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contable gubernamental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efecto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revisión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comprobación</a:t>
            </a:r>
            <a:r>
              <a:rPr dirty="0" sz="1100">
                <a:latin typeface="Arial MT"/>
                <a:cs typeface="Arial MT"/>
              </a:rPr>
              <a:t> de 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contabilidad </a:t>
            </a:r>
            <a:r>
              <a:rPr dirty="0" sz="1100">
                <a:latin typeface="Arial MT"/>
                <a:cs typeface="Arial MT"/>
              </a:rPr>
              <a:t>gubernamental 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realicen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adapte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 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estructuras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actuales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federal,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tenido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siguiente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50"/>
              </a:spcBef>
            </a:pPr>
            <a:r>
              <a:rPr dirty="0" sz="1100" spc="-10" b="1">
                <a:latin typeface="Arial"/>
                <a:cs typeface="Arial"/>
              </a:rPr>
              <a:t>ACUERDO</a:t>
            </a: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2700"/>
              </a:lnSpc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9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Primero.</a:t>
            </a:r>
            <a:r>
              <a:rPr dirty="0" sz="1100" spc="10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Gubernamental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 original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dependencias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entidades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Pública Federal siguiente: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294690" y="3787808"/>
            <a:ext cx="104775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5">
                <a:latin typeface="Arial MT"/>
                <a:cs typeface="Arial MT"/>
              </a:rPr>
              <a:t>I.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751768" y="3787808"/>
            <a:ext cx="3639185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contabilidad;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294550" y="4113932"/>
            <a:ext cx="14478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5">
                <a:latin typeface="Arial MT"/>
                <a:cs typeface="Arial MT"/>
              </a:rPr>
              <a:t>II.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751768" y="4113932"/>
            <a:ext cx="296291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contables;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294550" y="4440056"/>
            <a:ext cx="18415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0">
                <a:latin typeface="Arial MT"/>
                <a:cs typeface="Arial MT"/>
              </a:rPr>
              <a:t>III.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751768" y="4440056"/>
            <a:ext cx="438404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afectación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comprobatorios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751768" y="4763095"/>
            <a:ext cx="4957445" cy="516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justificatorios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ingreso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gasto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autorizaciones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marL="18415">
              <a:lnSpc>
                <a:spcPct val="100000"/>
              </a:lnSpc>
              <a:spcBef>
                <a:spcPts val="1220"/>
              </a:spcBef>
            </a:pPr>
            <a:r>
              <a:rPr dirty="0" sz="1100">
                <a:latin typeface="Arial MT"/>
                <a:cs typeface="Arial MT"/>
              </a:rPr>
              <a:t>Hacienda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Crédito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sustituyan;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294550" y="5412258"/>
            <a:ext cx="198755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5">
                <a:latin typeface="Arial MT"/>
                <a:cs typeface="Arial MT"/>
              </a:rPr>
              <a:t>IV.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751628" y="5412258"/>
            <a:ext cx="4412615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catálogos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instructivos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guías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751628" y="5735297"/>
            <a:ext cx="3776979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cualquier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instructivo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carácter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contable;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294270" y="6058336"/>
            <a:ext cx="16002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5">
                <a:latin typeface="Arial MT"/>
                <a:cs typeface="Arial MT"/>
              </a:rPr>
              <a:t>V.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751488" y="6058336"/>
            <a:ext cx="188976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sociales;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294270" y="6381375"/>
            <a:ext cx="198755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5">
                <a:latin typeface="Arial MT"/>
                <a:cs typeface="Arial MT"/>
              </a:rPr>
              <a:t>VI.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751348" y="6381375"/>
            <a:ext cx="4959985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diseños,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diagramas,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manuales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operar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751348" y="6704415"/>
            <a:ext cx="224028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contabilidad;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294130" y="7030539"/>
            <a:ext cx="23876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0">
                <a:latin typeface="Arial MT"/>
                <a:cs typeface="Arial MT"/>
              </a:rPr>
              <a:t>VII.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751348" y="7030539"/>
            <a:ext cx="177482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cierre,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056477" y="7353578"/>
            <a:ext cx="5654040" cy="1489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5019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VIII.</a:t>
            </a:r>
            <a:r>
              <a:rPr dirty="0" sz="1100" spc="4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grabada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disco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óptico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microfilmada.</a:t>
            </a:r>
            <a:endParaRPr sz="1100">
              <a:latin typeface="Arial MT"/>
              <a:cs typeface="Arial MT"/>
            </a:endParaRPr>
          </a:p>
          <a:p>
            <a:pPr algn="just" marL="18415" marR="5080" indent="-63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formarán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Gubernamental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copias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 </a:t>
            </a:r>
            <a:r>
              <a:rPr dirty="0" sz="1100">
                <a:latin typeface="Arial MT"/>
                <a:cs typeface="Arial MT"/>
              </a:rPr>
              <a:t>contables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tales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pagos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contribuciones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depósitos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bancarios,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emitidos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dependencia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entregar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original,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 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facturas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avisos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cargo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débito.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104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5310" cy="7639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18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Segundo.</a:t>
            </a:r>
            <a:r>
              <a:rPr dirty="0" sz="1100" spc="16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dependencias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entidades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Pública</a:t>
            </a:r>
            <a:endParaRPr sz="1100">
              <a:latin typeface="Arial MT"/>
              <a:cs typeface="Arial MT"/>
            </a:endParaRPr>
          </a:p>
          <a:p>
            <a:pPr algn="just" marL="12700" marR="889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Federal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artículo </a:t>
            </a:r>
            <a:r>
              <a:rPr dirty="0" sz="1100">
                <a:latin typeface="Arial MT"/>
                <a:cs typeface="Arial MT"/>
              </a:rPr>
              <a:t>anterior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centros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concentración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correspondientes.</a:t>
            </a:r>
            <a:endParaRPr sz="1100">
              <a:latin typeface="Arial MT"/>
              <a:cs typeface="Arial MT"/>
            </a:endParaRPr>
          </a:p>
          <a:p>
            <a:pPr algn="just" marL="18415" marR="7620" indent="3302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Dichos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centros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contables,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concentración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funcionarán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conformidad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disposiciones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emita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Gubernamental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e </a:t>
            </a:r>
            <a:r>
              <a:rPr dirty="0" sz="1100">
                <a:latin typeface="Arial MT"/>
                <a:cs typeface="Arial MT"/>
              </a:rPr>
              <a:t>Informes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Hacienda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Crédito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Público.</a:t>
            </a:r>
            <a:endParaRPr sz="1100">
              <a:latin typeface="Arial MT"/>
              <a:cs typeface="Arial MT"/>
            </a:endParaRPr>
          </a:p>
          <a:p>
            <a:pPr algn="just" marL="12700" marR="6985" indent="447675">
              <a:lnSpc>
                <a:spcPct val="192700"/>
              </a:lnSpc>
              <a:spcBef>
                <a:spcPts val="25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Tercero.</a:t>
            </a:r>
            <a:r>
              <a:rPr dirty="0" sz="1100" spc="4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Contable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Gubernamental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será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cinco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ejercicio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siguiente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aquel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elabore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documento.</a:t>
            </a:r>
            <a:endParaRPr sz="1100">
              <a:latin typeface="Arial MT"/>
              <a:cs typeface="Arial MT"/>
            </a:endParaRPr>
          </a:p>
          <a:p>
            <a:pPr marL="18415" marR="6985" indent="33020">
              <a:lnSpc>
                <a:spcPct val="1932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Tratándose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ampare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inversiones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fijos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obras </a:t>
            </a:r>
            <a:r>
              <a:rPr dirty="0" sz="1100">
                <a:latin typeface="Arial MT"/>
                <a:cs typeface="Arial MT"/>
              </a:rPr>
              <a:t>públicas,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sirva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fincamiento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responsabilidades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o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judiciales,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mínimo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durante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periodo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años.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disposiciones jurídicas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establezcan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 </a:t>
            </a:r>
            <a:r>
              <a:rPr dirty="0" sz="1100" spc="-10">
                <a:latin typeface="Arial MT"/>
                <a:cs typeface="Arial MT"/>
              </a:rPr>
              <a:t>señalados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conservación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estará 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establecido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éstas.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5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Cuarto.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Transcurrido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solicitar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Unidad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Gubernamental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Informes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Hacienda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Crédito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autorización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destrucción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documentación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contable, </a:t>
            </a:r>
            <a:r>
              <a:rPr dirty="0" sz="1100">
                <a:latin typeface="Arial MT"/>
                <a:cs typeface="Arial MT"/>
              </a:rPr>
              <a:t>posteriormente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solicitar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opinión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</a:t>
            </a:r>
            <a:endParaRPr sz="1100">
              <a:latin typeface="Arial MT"/>
              <a:cs typeface="Arial MT"/>
            </a:endParaRPr>
          </a:p>
          <a:p>
            <a:pPr algn="just" marL="18415" marR="762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histórico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determinar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deban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destruirse, </a:t>
            </a:r>
            <a:r>
              <a:rPr dirty="0" sz="1100">
                <a:latin typeface="Arial MT"/>
                <a:cs typeface="Arial MT"/>
              </a:rPr>
              <a:t>conservarse,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grabarse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 microfilmarse.</a:t>
            </a:r>
            <a:endParaRPr sz="1100">
              <a:latin typeface="Arial MT"/>
              <a:cs typeface="Arial MT"/>
            </a:endParaRPr>
          </a:p>
          <a:p>
            <a:pPr algn="just" marL="18415" marR="7620" indent="450850">
              <a:lnSpc>
                <a:spcPct val="192700"/>
              </a:lnSpc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38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Quinto.</a:t>
            </a:r>
            <a:r>
              <a:rPr dirty="0" sz="1100" spc="39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relaciones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inventarios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baja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e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autorizados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Hacienda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Crédito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Público,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deberán </a:t>
            </a:r>
            <a:r>
              <a:rPr dirty="0" sz="1100">
                <a:latin typeface="Arial MT"/>
                <a:cs typeface="Arial MT"/>
              </a:rPr>
              <a:t>conservarse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cinco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años,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contado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fecha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haya </a:t>
            </a:r>
            <a:r>
              <a:rPr dirty="0" sz="1100">
                <a:latin typeface="Arial MT"/>
                <a:cs typeface="Arial MT"/>
              </a:rPr>
              <a:t>destruido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mencionada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105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6580" cy="37534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 b="1">
                <a:latin typeface="Arial"/>
                <a:cs typeface="Arial"/>
              </a:rPr>
              <a:t>TRANSITORIOS</a:t>
            </a:r>
            <a:endParaRPr sz="1100">
              <a:latin typeface="Arial"/>
              <a:cs typeface="Arial"/>
            </a:endParaRPr>
          </a:p>
          <a:p>
            <a:pPr marL="18415" marR="5715" indent="-6350">
              <a:lnSpc>
                <a:spcPct val="192700"/>
              </a:lnSpc>
            </a:pPr>
            <a:r>
              <a:rPr dirty="0" sz="1100" b="1">
                <a:latin typeface="Arial"/>
                <a:cs typeface="Arial"/>
              </a:rPr>
              <a:t>PRIMERO.</a:t>
            </a:r>
            <a:r>
              <a:rPr dirty="0" sz="1100" spc="6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entrará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vigor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día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publicación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Diario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Federación.</a:t>
            </a:r>
            <a:endParaRPr sz="1100">
              <a:latin typeface="Arial MT"/>
              <a:cs typeface="Arial MT"/>
            </a:endParaRPr>
          </a:p>
          <a:p>
            <a:pPr marL="18415" marR="8890" indent="-6350">
              <a:lnSpc>
                <a:spcPts val="2570"/>
              </a:lnSpc>
              <a:spcBef>
                <a:spcPts val="270"/>
              </a:spcBef>
            </a:pPr>
            <a:r>
              <a:rPr dirty="0" sz="1100" b="1">
                <a:latin typeface="Arial"/>
                <a:cs typeface="Arial"/>
              </a:rPr>
              <a:t>SEGUNDO.</a:t>
            </a:r>
            <a:r>
              <a:rPr dirty="0" sz="1100" spc="5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abroga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diverso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fecha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28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octubre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1982,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publicado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Diario </a:t>
            </a:r>
            <a:r>
              <a:rPr dirty="0" sz="1100">
                <a:latin typeface="Arial MT"/>
                <a:cs typeface="Arial MT"/>
              </a:rPr>
              <a:t>Oficial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12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noviembre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año.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dirty="0" sz="1100" b="1">
                <a:latin typeface="Arial"/>
                <a:cs typeface="Arial"/>
              </a:rPr>
              <a:t>TERCERO.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cumplimiento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dispuesto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implicará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ampliación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marL="19050">
              <a:lnSpc>
                <a:spcPct val="100000"/>
              </a:lnSpc>
              <a:spcBef>
                <a:spcPts val="1220"/>
              </a:spcBef>
            </a:pP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presupuestarios.</a:t>
            </a:r>
            <a:endParaRPr sz="1100">
              <a:latin typeface="Arial MT"/>
              <a:cs typeface="Arial MT"/>
            </a:endParaRPr>
          </a:p>
          <a:p>
            <a:pPr marL="12700" marR="5080" indent="46609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Dado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residencia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Ejecutivo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Federal,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Ciudad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México,</a:t>
            </a:r>
            <a:r>
              <a:rPr dirty="0" sz="1100" spc="-10">
                <a:latin typeface="Arial MT"/>
                <a:cs typeface="Arial MT"/>
              </a:rPr>
              <a:t> Distrito </a:t>
            </a:r>
            <a:r>
              <a:rPr dirty="0" sz="1100">
                <a:latin typeface="Arial MT"/>
                <a:cs typeface="Arial MT"/>
              </a:rPr>
              <a:t>Federal,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diecisiete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días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agosto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mil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novecientos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noventa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ocho.- </a:t>
            </a:r>
            <a:r>
              <a:rPr dirty="0" sz="1100" b="1">
                <a:latin typeface="Arial"/>
                <a:cs typeface="Arial"/>
              </a:rPr>
              <a:t>Ernesto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Zedillo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Ponce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León.-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Rúbrica.-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Secretario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Gobernación,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10" b="1">
                <a:latin typeface="Arial"/>
                <a:cs typeface="Arial"/>
              </a:rPr>
              <a:t>Francisco </a:t>
            </a:r>
            <a:r>
              <a:rPr dirty="0" sz="1100" b="1">
                <a:latin typeface="Arial"/>
                <a:cs typeface="Arial"/>
              </a:rPr>
              <a:t>Labastida</a:t>
            </a:r>
            <a:r>
              <a:rPr dirty="0" sz="1100" spc="6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Ochoa.</a:t>
            </a:r>
            <a:r>
              <a:rPr dirty="0" sz="1100" spc="6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-</a:t>
            </a:r>
            <a:r>
              <a:rPr dirty="0" sz="1100" spc="7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Rúbrica.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-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Secretario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Hacienda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Crédito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Público,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José</a:t>
            </a:r>
            <a:r>
              <a:rPr dirty="0" sz="1100" spc="9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Ángel </a:t>
            </a:r>
            <a:r>
              <a:rPr dirty="0" sz="1100" b="1">
                <a:latin typeface="Arial"/>
                <a:cs typeface="Arial"/>
              </a:rPr>
              <a:t>Gurría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Treviño.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-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10">
                <a:latin typeface="Arial MT"/>
                <a:cs typeface="Arial MT"/>
              </a:rPr>
              <a:t>Rúbrica.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819208" y="1051088"/>
            <a:ext cx="4131310" cy="617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905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ANEXO</a:t>
            </a:r>
            <a:r>
              <a:rPr dirty="0" sz="1100" spc="-50" b="1">
                <a:latin typeface="Arial"/>
                <a:cs typeface="Arial"/>
              </a:rPr>
              <a:t> 2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55"/>
              </a:spcBef>
            </a:pP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Código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Fiscal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última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Reforma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17-</a:t>
            </a:r>
            <a:r>
              <a:rPr dirty="0" sz="1100" b="1">
                <a:latin typeface="Arial"/>
                <a:cs typeface="Arial"/>
              </a:rPr>
              <a:t>06-</a:t>
            </a:r>
            <a:r>
              <a:rPr dirty="0" sz="1100" spc="-20" b="1">
                <a:latin typeface="Arial"/>
                <a:cs typeface="Arial"/>
              </a:rPr>
              <a:t>2016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847587" y="2239911"/>
            <a:ext cx="6055995" cy="5685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2225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Código Fiscal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  <a:p>
            <a:pPr algn="just" marL="228600" marR="195580" indent="-63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siguientes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apartados: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CAPÍTULO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II.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electrónicos.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Artículos.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17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C;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17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D;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17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E.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TÍTULO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SEGUNDO.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derechos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 spc="-10">
                <a:latin typeface="Arial MT"/>
                <a:cs typeface="Arial MT"/>
              </a:rPr>
              <a:t>obligaciones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contribuciones.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19;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30;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30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A;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31;</a:t>
            </a:r>
            <a:r>
              <a:rPr dirty="0" sz="1100" spc="-20">
                <a:latin typeface="Arial MT"/>
                <a:cs typeface="Arial MT"/>
              </a:rPr>
              <a:t> 63.</a:t>
            </a:r>
            <a:r>
              <a:rPr dirty="0" baseline="35714" sz="1050" spc="-30">
                <a:latin typeface="Arial MT"/>
                <a:cs typeface="Arial MT"/>
              </a:rPr>
              <a:t>2</a:t>
            </a:r>
            <a:endParaRPr baseline="35714" sz="1050">
              <a:latin typeface="Arial MT"/>
              <a:cs typeface="Arial MT"/>
            </a:endParaRPr>
          </a:p>
          <a:p>
            <a:pPr algn="just" marL="227965" marR="198120" indent="33020">
              <a:lnSpc>
                <a:spcPct val="192700"/>
              </a:lnSpc>
              <a:spcBef>
                <a:spcPts val="25"/>
              </a:spcBef>
            </a:pPr>
            <a:r>
              <a:rPr dirty="0" sz="1100" b="1">
                <a:latin typeface="Arial"/>
                <a:cs typeface="Arial"/>
              </a:rPr>
              <a:t>Código</a:t>
            </a:r>
            <a:r>
              <a:rPr dirty="0" sz="1100" spc="40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Fiscal</a:t>
            </a:r>
            <a:r>
              <a:rPr dirty="0" sz="1100" spc="38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38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39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Federación,</a:t>
            </a:r>
            <a:r>
              <a:rPr dirty="0" sz="1100" spc="38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artículos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administrativa.</a:t>
            </a:r>
            <a:endParaRPr sz="1100">
              <a:latin typeface="Arial MT"/>
              <a:cs typeface="Arial MT"/>
            </a:endParaRPr>
          </a:p>
          <a:p>
            <a:pPr marL="222250" marR="3223260" indent="-635">
              <a:lnSpc>
                <a:spcPct val="1909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CAPÍTULO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II.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electrónicos. </a:t>
            </a:r>
            <a:r>
              <a:rPr dirty="0" sz="1100">
                <a:latin typeface="Arial MT"/>
                <a:cs typeface="Arial MT"/>
              </a:rPr>
              <a:t>Artículos.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17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C.,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17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D.,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17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E.</a:t>
            </a:r>
            <a:endParaRPr sz="1100">
              <a:latin typeface="Arial MT"/>
              <a:cs typeface="Arial MT"/>
            </a:endParaRPr>
          </a:p>
          <a:p>
            <a:pPr marL="227965" marR="196850" indent="-6350">
              <a:lnSpc>
                <a:spcPts val="2540"/>
              </a:lnSpc>
              <a:spcBef>
                <a:spcPts val="270"/>
              </a:spcBef>
            </a:pPr>
            <a:r>
              <a:rPr dirty="0" sz="1100">
                <a:latin typeface="Arial MT"/>
                <a:cs typeface="Arial MT"/>
              </a:rPr>
              <a:t>TÍTULO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SEGUNDO.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derechos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obligaciones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contribuciones.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19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A.,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30.,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30 </a:t>
            </a:r>
            <a:r>
              <a:rPr dirty="0" sz="1100">
                <a:latin typeface="Arial MT"/>
                <a:cs typeface="Arial MT"/>
              </a:rPr>
              <a:t>A.,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31,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63.</a:t>
            </a:r>
            <a:endParaRPr sz="1100">
              <a:latin typeface="Arial MT"/>
              <a:cs typeface="Arial MT"/>
            </a:endParaRPr>
          </a:p>
          <a:p>
            <a:pPr marL="221615">
              <a:lnSpc>
                <a:spcPct val="100000"/>
              </a:lnSpc>
              <a:spcBef>
                <a:spcPts val="960"/>
              </a:spcBef>
            </a:pPr>
            <a:r>
              <a:rPr dirty="0" sz="1100" b="1">
                <a:latin typeface="Arial"/>
                <a:cs typeface="Arial"/>
              </a:rPr>
              <a:t>Capítulo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2.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medios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electrónicos</a:t>
            </a:r>
            <a:endParaRPr sz="1100">
              <a:latin typeface="Arial"/>
              <a:cs typeface="Arial"/>
            </a:endParaRPr>
          </a:p>
          <a:p>
            <a:pPr algn="just" marL="227965" marR="197485" indent="-6350">
              <a:lnSpc>
                <a:spcPts val="2540"/>
              </a:lnSpc>
              <a:spcBef>
                <a:spcPts val="270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32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17-</a:t>
            </a:r>
            <a:r>
              <a:rPr dirty="0" sz="1100" b="1">
                <a:latin typeface="Arial"/>
                <a:cs typeface="Arial"/>
              </a:rPr>
              <a:t>C.-</a:t>
            </a:r>
            <a:r>
              <a:rPr dirty="0" sz="1100" spc="35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Tratándose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contribuciones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administradas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organismos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fiscales </a:t>
            </a:r>
            <a:r>
              <a:rPr dirty="0" sz="1100">
                <a:latin typeface="Arial MT"/>
                <a:cs typeface="Arial MT"/>
              </a:rPr>
              <a:t>autónomos,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disposiciones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Código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sólo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serán </a:t>
            </a:r>
            <a:r>
              <a:rPr dirty="0" sz="1100">
                <a:latin typeface="Arial MT"/>
                <a:cs typeface="Arial MT"/>
              </a:rPr>
              <a:t>aplicables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establezca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materia.</a:t>
            </a:r>
            <a:endParaRPr sz="1100">
              <a:latin typeface="Arial MT"/>
              <a:cs typeface="Arial MT"/>
            </a:endParaRPr>
          </a:p>
          <a:p>
            <a:pPr algn="just" marL="227965" marR="196215" indent="-6350">
              <a:lnSpc>
                <a:spcPts val="2540"/>
              </a:lnSpc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17-D.-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disposiciones fiscales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obliguen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estos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 digitales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contener una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avanzada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salvo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casos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establezcan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carácter </a:t>
            </a:r>
            <a:r>
              <a:rPr dirty="0" sz="1100">
                <a:latin typeface="Arial MT"/>
                <a:cs typeface="Arial MT"/>
              </a:rPr>
              <a:t>general,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autorizar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electrónicas.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1078991" y="8308847"/>
            <a:ext cx="1828800" cy="6350"/>
          </a:xfrm>
          <a:custGeom>
            <a:avLst/>
            <a:gdLst/>
            <a:ahLst/>
            <a:cxnLst/>
            <a:rect l="l" t="t" r="r" b="b"/>
            <a:pathLst>
              <a:path w="1828800" h="6350">
                <a:moveTo>
                  <a:pt x="1828800" y="0"/>
                </a:moveTo>
                <a:lnTo>
                  <a:pt x="0" y="0"/>
                </a:lnTo>
                <a:lnTo>
                  <a:pt x="0" y="6096"/>
                </a:lnTo>
                <a:lnTo>
                  <a:pt x="1828800" y="6096"/>
                </a:lnTo>
                <a:lnTo>
                  <a:pt x="1828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038740" y="8351011"/>
            <a:ext cx="5695315" cy="56388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algn="just" marL="38100" marR="30480" indent="1905">
              <a:lnSpc>
                <a:spcPct val="97100"/>
              </a:lnSpc>
              <a:spcBef>
                <a:spcPts val="140"/>
              </a:spcBef>
            </a:pPr>
            <a:r>
              <a:rPr dirty="0" baseline="27777" sz="900">
                <a:latin typeface="Arial MT"/>
                <a:cs typeface="Arial MT"/>
              </a:rPr>
              <a:t>2</a:t>
            </a:r>
            <a:r>
              <a:rPr dirty="0" baseline="27777" sz="900" spc="112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CÓDIGO</a:t>
            </a:r>
            <a:r>
              <a:rPr dirty="0" sz="900" spc="3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FISCAL</a:t>
            </a:r>
            <a:r>
              <a:rPr dirty="0" sz="900" spc="1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</a:t>
            </a:r>
            <a:r>
              <a:rPr dirty="0" sz="900" spc="-1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LA</a:t>
            </a:r>
            <a:r>
              <a:rPr dirty="0" sz="900" spc="1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FEDERACIÓN.</a:t>
            </a:r>
            <a:r>
              <a:rPr dirty="0" sz="900" spc="35">
                <a:latin typeface="Arial MT"/>
                <a:cs typeface="Arial MT"/>
              </a:rPr>
              <a:t> </a:t>
            </a:r>
            <a:r>
              <a:rPr dirty="0" sz="900" i="1">
                <a:latin typeface="Arial"/>
                <a:cs typeface="Arial"/>
              </a:rPr>
              <a:t>Nuevo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Código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publicado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en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el</a:t>
            </a:r>
            <a:r>
              <a:rPr dirty="0" sz="900" spc="15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Diario</a:t>
            </a:r>
            <a:r>
              <a:rPr dirty="0" sz="900" spc="-5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Oficial</a:t>
            </a:r>
            <a:r>
              <a:rPr dirty="0" sz="900" spc="10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de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la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Federación</a:t>
            </a:r>
            <a:r>
              <a:rPr dirty="0" sz="900" spc="-5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el</a:t>
            </a:r>
            <a:r>
              <a:rPr dirty="0" sz="900" spc="10" i="1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31 </a:t>
            </a:r>
            <a:r>
              <a:rPr dirty="0" sz="900" i="1">
                <a:latin typeface="Arial"/>
                <a:cs typeface="Arial"/>
              </a:rPr>
              <a:t>de</a:t>
            </a:r>
            <a:r>
              <a:rPr dirty="0" sz="900" spc="180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diciembre</a:t>
            </a:r>
            <a:r>
              <a:rPr dirty="0" sz="900" spc="160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de</a:t>
            </a:r>
            <a:r>
              <a:rPr dirty="0" sz="900" spc="155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1981.</a:t>
            </a:r>
            <a:r>
              <a:rPr dirty="0" sz="900" spc="175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TEXTO</a:t>
            </a:r>
            <a:r>
              <a:rPr dirty="0" sz="900" spc="170" i="1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VIGENTE.</a:t>
            </a:r>
            <a:r>
              <a:rPr dirty="0" sz="900" spc="200" i="1">
                <a:latin typeface="Arial"/>
                <a:cs typeface="Arial"/>
              </a:rPr>
              <a:t> </a:t>
            </a:r>
            <a:r>
              <a:rPr dirty="0" sz="900">
                <a:latin typeface="Arial MT"/>
                <a:cs typeface="Arial MT"/>
              </a:rPr>
              <a:t>Última</a:t>
            </a:r>
            <a:r>
              <a:rPr dirty="0" sz="900" spc="15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Reforma</a:t>
            </a:r>
            <a:r>
              <a:rPr dirty="0" sz="900" spc="16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publicada</a:t>
            </a:r>
            <a:r>
              <a:rPr dirty="0" sz="900" spc="16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en</a:t>
            </a:r>
            <a:r>
              <a:rPr dirty="0" sz="900" spc="15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el</a:t>
            </a:r>
            <a:r>
              <a:rPr dirty="0" sz="900" spc="15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DOF:</a:t>
            </a:r>
            <a:r>
              <a:rPr dirty="0" sz="900" spc="175">
                <a:latin typeface="Arial MT"/>
                <a:cs typeface="Arial MT"/>
              </a:rPr>
              <a:t> </a:t>
            </a:r>
            <a:r>
              <a:rPr dirty="0" sz="900" spc="-10">
                <a:latin typeface="Arial MT"/>
                <a:cs typeface="Arial MT"/>
              </a:rPr>
              <a:t>17-06-</a:t>
            </a:r>
            <a:r>
              <a:rPr dirty="0" sz="900">
                <a:latin typeface="Arial MT"/>
                <a:cs typeface="Arial MT"/>
              </a:rPr>
              <a:t>2016.</a:t>
            </a:r>
            <a:r>
              <a:rPr dirty="0" sz="900" spc="17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Cámara</a:t>
            </a:r>
            <a:r>
              <a:rPr dirty="0" sz="900" spc="160">
                <a:latin typeface="Arial MT"/>
                <a:cs typeface="Arial MT"/>
              </a:rPr>
              <a:t> </a:t>
            </a:r>
            <a:r>
              <a:rPr dirty="0" sz="900" spc="-25">
                <a:latin typeface="Arial MT"/>
                <a:cs typeface="Arial MT"/>
              </a:rPr>
              <a:t>de </a:t>
            </a:r>
            <a:r>
              <a:rPr dirty="0" sz="900">
                <a:latin typeface="Arial MT"/>
                <a:cs typeface="Arial MT"/>
              </a:rPr>
              <a:t>Diputados</a:t>
            </a:r>
            <a:r>
              <a:rPr dirty="0" sz="900" spc="-2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del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H. Congreso</a:t>
            </a:r>
            <a:r>
              <a:rPr dirty="0" sz="900" spc="-2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</a:t>
            </a:r>
            <a:r>
              <a:rPr dirty="0" sz="900" spc="-2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la</a:t>
            </a:r>
            <a:r>
              <a:rPr dirty="0" sz="900" spc="-1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Unión.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 spc="-10">
                <a:latin typeface="Arial MT"/>
                <a:cs typeface="Arial MT"/>
              </a:rPr>
              <a:t>Secretaría</a:t>
            </a:r>
            <a:r>
              <a:rPr dirty="0" sz="900" spc="-4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General.</a:t>
            </a:r>
            <a:r>
              <a:rPr dirty="0" sz="900" spc="-5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Secretaría</a:t>
            </a:r>
            <a:r>
              <a:rPr dirty="0" sz="900" spc="-2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</a:t>
            </a:r>
            <a:r>
              <a:rPr dirty="0" sz="900" spc="-1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Servicios</a:t>
            </a:r>
            <a:r>
              <a:rPr dirty="0" sz="900" spc="-20">
                <a:latin typeface="Arial MT"/>
                <a:cs typeface="Arial MT"/>
              </a:rPr>
              <a:t> </a:t>
            </a:r>
            <a:r>
              <a:rPr dirty="0" sz="900" spc="-10">
                <a:latin typeface="Arial MT"/>
                <a:cs typeface="Arial MT"/>
              </a:rPr>
              <a:t>Parlamentarios.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pp. </a:t>
            </a:r>
            <a:r>
              <a:rPr dirty="0" sz="900" spc="-10">
                <a:latin typeface="Arial MT"/>
                <a:cs typeface="Arial MT"/>
              </a:rPr>
              <a:t>14-</a:t>
            </a:r>
            <a:r>
              <a:rPr dirty="0" sz="900" spc="-25">
                <a:latin typeface="Arial MT"/>
                <a:cs typeface="Arial MT"/>
              </a:rPr>
              <a:t>15, </a:t>
            </a:r>
            <a:r>
              <a:rPr dirty="0" sz="900">
                <a:latin typeface="Arial MT"/>
                <a:cs typeface="Arial MT"/>
              </a:rPr>
              <a:t>22,</a:t>
            </a:r>
            <a:r>
              <a:rPr dirty="0" sz="900" spc="-1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43-46,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 spc="-25">
                <a:latin typeface="Arial MT"/>
                <a:cs typeface="Arial MT"/>
              </a:rPr>
              <a:t>88.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106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107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78" y="1051088"/>
            <a:ext cx="5655310" cy="76422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mencionados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párrafo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certificado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confirme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vínculo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firmante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electrónica </a:t>
            </a:r>
            <a:r>
              <a:rPr dirty="0" sz="1100">
                <a:latin typeface="Arial MT"/>
                <a:cs typeface="Arial MT"/>
              </a:rPr>
              <a:t>avanzada,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expedido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Tributaria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trate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morales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previstos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el artículo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29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Código,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por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prestador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certificación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autorizado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Banco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México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cuando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trate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físicas.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Banco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México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publicará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Diario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denominación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prestadores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mencionados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autorice y,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caso,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revocación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correspondiente.</a:t>
            </a:r>
            <a:endParaRPr sz="1100">
              <a:latin typeface="Arial MT"/>
              <a:cs typeface="Arial MT"/>
            </a:endParaRPr>
          </a:p>
          <a:p>
            <a:pPr algn="just" marL="12700" indent="76454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avanzada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amparada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</a:t>
            </a:r>
            <a:endParaRPr sz="1100">
              <a:latin typeface="Arial MT"/>
              <a:cs typeface="Arial MT"/>
            </a:endParaRPr>
          </a:p>
          <a:p>
            <a:pPr algn="just" marL="18415" marR="5080" indent="-63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certificado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sustituirá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autógrafa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firmante,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garantizará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integridad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producirá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otorgan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autógrafa,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teniendo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probatorio.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entiende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mensaje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contiene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escritura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generada,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enviada,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recibida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archivada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ópticos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tecnología.</a:t>
            </a:r>
            <a:endParaRPr sz="1100">
              <a:latin typeface="Arial MT"/>
              <a:cs typeface="Arial MT"/>
            </a:endParaRPr>
          </a:p>
          <a:p>
            <a:pPr algn="just" marL="12700" marR="5080" indent="819785">
              <a:lnSpc>
                <a:spcPct val="193200"/>
              </a:lnSpc>
              <a:spcBef>
                <a:spcPts val="15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17-E.-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remitan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 spc="-10">
                <a:latin typeface="Arial MT"/>
                <a:cs typeface="Arial MT"/>
              </a:rPr>
              <a:t>autoridades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fiscales,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recibirán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recibo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contenga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sello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digital.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sello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 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mensaje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acredita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un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recibido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4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autoridad </a:t>
            </a:r>
            <a:r>
              <a:rPr dirty="0" sz="1100">
                <a:latin typeface="Arial MT"/>
                <a:cs typeface="Arial MT"/>
              </a:rPr>
              <a:t>correspondiente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estará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regulación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aplicable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firma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avanzada.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identificará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dependencia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recibió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presumirá,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salvo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prueba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contrario,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fue </a:t>
            </a:r>
            <a:r>
              <a:rPr dirty="0" sz="1100">
                <a:latin typeface="Arial MT"/>
                <a:cs typeface="Arial MT"/>
              </a:rPr>
              <a:t>recibido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hora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fecha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consignen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mencionado.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Tributaria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establecerá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puedan </a:t>
            </a:r>
            <a:r>
              <a:rPr dirty="0" sz="1100">
                <a:latin typeface="Arial MT"/>
                <a:cs typeface="Arial MT"/>
              </a:rPr>
              <a:t>verificar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autenticidad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acuses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sello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108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6580" cy="76333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52069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4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30.</a:t>
            </a:r>
            <a:r>
              <a:rPr dirty="0" sz="1100" spc="45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obligadas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conservarla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</a:t>
            </a:r>
            <a:endParaRPr sz="1100">
              <a:latin typeface="Arial MT"/>
              <a:cs typeface="Arial MT"/>
            </a:endParaRPr>
          </a:p>
          <a:p>
            <a:pPr algn="just" marL="18415" marR="698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disposición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conformidad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fracción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III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28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Código.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estén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obligadas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llevar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contabilidad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 </a:t>
            </a:r>
            <a:r>
              <a:rPr dirty="0" sz="1100" spc="-10">
                <a:latin typeface="Arial MT"/>
                <a:cs typeface="Arial MT"/>
              </a:rPr>
              <a:t>conservar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domicilio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disposición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autoridades,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relacionada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cumplimiento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disposiciones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fiscales.</a:t>
            </a:r>
            <a:endParaRPr sz="1100">
              <a:latin typeface="Arial MT"/>
              <a:cs typeface="Arial MT"/>
            </a:endParaRPr>
          </a:p>
          <a:p>
            <a:pPr algn="just" marL="12700" marR="8255" indent="447675">
              <a:lnSpc>
                <a:spcPct val="1930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párrafo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contabilidad,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durante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cinco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años,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fecha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presentaron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debieron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haberse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declaraciones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10">
                <a:latin typeface="Arial MT"/>
                <a:cs typeface="Arial MT"/>
              </a:rPr>
              <a:t> ellas relacionadas.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Tratándose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contabilidad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 correspondiente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actos </a:t>
            </a:r>
            <a:r>
              <a:rPr dirty="0" sz="1100">
                <a:latin typeface="Arial MT"/>
                <a:cs typeface="Arial MT"/>
              </a:rPr>
              <a:t>cuyos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prolonguen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referencia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comenzará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computarse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día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declaración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fiscal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último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ejercicio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producido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efectos.</a:t>
            </a:r>
            <a:endParaRPr sz="1100">
              <a:latin typeface="Arial MT"/>
              <a:cs typeface="Arial MT"/>
            </a:endParaRPr>
          </a:p>
          <a:p>
            <a:pPr algn="just" marL="12700" marR="8255" indent="44767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trate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correspondiente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aquellos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conceptos </a:t>
            </a: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cuales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hubiera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promovido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juicio,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conservarla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computará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fecha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resolución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les </a:t>
            </a:r>
            <a:r>
              <a:rPr dirty="0" sz="1100">
                <a:latin typeface="Arial MT"/>
                <a:cs typeface="Arial MT"/>
              </a:rPr>
              <a:t>ponga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fin.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Tratándose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constitutivas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morales,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contratos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asociación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participación,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actas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haga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constar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aumento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disminución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capital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social,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fusión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escisión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sociedades,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constancias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emitan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reciban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morales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términos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Impuesto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Renta al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distribuir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dividendos o utilidades,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necesaria para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determinar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 spc="-10">
                <a:latin typeface="Arial MT"/>
                <a:cs typeface="Arial MT"/>
              </a:rPr>
              <a:t>ajustes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refieren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artículos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22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23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citada,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declaraciones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pagos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provisionales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ejercicio,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contribuciones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federales,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dicha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conservarse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subsista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sociedad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contrato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 spc="-10">
                <a:latin typeface="Arial MT"/>
                <a:cs typeface="Arial MT"/>
              </a:rPr>
              <a:t>trate.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10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318" y="877370"/>
            <a:ext cx="5655945" cy="798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9265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Arial MT"/>
                <a:cs typeface="Arial MT"/>
              </a:rPr>
              <a:t>Aunado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anterior,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decir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administrativos,</a:t>
            </a:r>
            <a:endParaRPr sz="1100">
              <a:latin typeface="Arial MT"/>
              <a:cs typeface="Arial MT"/>
            </a:endParaRPr>
          </a:p>
          <a:p>
            <a:pPr algn="just" marL="18415" marR="825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generada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oficina </a:t>
            </a:r>
            <a:r>
              <a:rPr dirty="0" sz="1100">
                <a:latin typeface="Arial MT"/>
                <a:cs typeface="Arial MT"/>
              </a:rPr>
              <a:t>administrativa,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clasificada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manipulada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computadora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consultada.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convertir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papel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imagen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digital.</a:t>
            </a:r>
            <a:endParaRPr sz="1100">
              <a:latin typeface="Arial MT"/>
              <a:cs typeface="Arial MT"/>
            </a:endParaRPr>
          </a:p>
          <a:p>
            <a:pPr algn="just" marL="18415" marR="8255" indent="450850">
              <a:lnSpc>
                <a:spcPct val="1931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consiste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ahorrar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espacio,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además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optimiza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búsqueda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primer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suponer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inversión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dinero,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embargo,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optimizan espacios.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segundo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caso,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mejorar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acceso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obtendremos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retorno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inversión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momento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reduzcamos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búsqueda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era</a:t>
            </a:r>
            <a:r>
              <a:rPr dirty="0" sz="1100" spc="-10">
                <a:latin typeface="Arial MT"/>
                <a:cs typeface="Arial MT"/>
              </a:rPr>
              <a:t> físico.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Existe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multitud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factores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documentos, </a:t>
            </a:r>
            <a:r>
              <a:rPr dirty="0" sz="1100">
                <a:latin typeface="Arial MT"/>
                <a:cs typeface="Arial MT"/>
              </a:rPr>
              <a:t>uno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ahorro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espacio,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razón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fundamental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sería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disponer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mucho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rápida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encontrar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desea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buscar </a:t>
            </a:r>
            <a:r>
              <a:rPr dirty="0" sz="1100">
                <a:latin typeface="Arial MT"/>
                <a:cs typeface="Arial MT"/>
              </a:rPr>
              <a:t>tan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 teclear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palabras,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 ayudar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ahorrar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tiempo.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1.2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Tipos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1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digitalización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8890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Existen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tipos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digitalización,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dependiendo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cada </a:t>
            </a:r>
            <a:r>
              <a:rPr dirty="0" sz="1100">
                <a:latin typeface="Arial MT"/>
                <a:cs typeface="Arial MT"/>
              </a:rPr>
              <a:t>institución,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adecúe.</a:t>
            </a:r>
            <a:endParaRPr sz="1100">
              <a:latin typeface="Arial MT"/>
              <a:cs typeface="Arial MT"/>
            </a:endParaRPr>
          </a:p>
          <a:p>
            <a:pPr algn="just" marL="18415" marR="635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Vélez,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Zapata,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Cárdenas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(2010)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Digitalización</a:t>
            </a:r>
            <a:r>
              <a:rPr dirty="0" sz="1100" spc="7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7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documentos</a:t>
            </a:r>
            <a:r>
              <a:rPr dirty="0" sz="1100" spc="9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mencionan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responden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términos: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“Retrospectiva: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objetivo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garantizar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conservación 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facilitar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difusión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línea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 </a:t>
            </a:r>
            <a:r>
              <a:rPr dirty="0" sz="1100" spc="-10">
                <a:latin typeface="Arial MT"/>
                <a:cs typeface="Arial MT"/>
              </a:rPr>
              <a:t>fondo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eliminar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originales”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(p.7).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concepto,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autores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proponen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línea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facilitar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difusión,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eliminar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conservarlos.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109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78" y="877370"/>
            <a:ext cx="5655310" cy="77857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2069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avanzada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sello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conservarse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marL="12700" marR="619760" indent="5715">
              <a:lnSpc>
                <a:spcPts val="2570"/>
              </a:lnSpc>
              <a:spcBef>
                <a:spcPts val="270"/>
              </a:spcBef>
            </a:pPr>
            <a:r>
              <a:rPr dirty="0" sz="1100">
                <a:latin typeface="Arial MT"/>
                <a:cs typeface="Arial MT"/>
              </a:rPr>
              <a:t>conformidad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carácter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emita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Tributaria.</a:t>
            </a:r>
            <a:endParaRPr sz="1100">
              <a:latin typeface="Arial MT"/>
              <a:cs typeface="Arial MT"/>
            </a:endParaRPr>
          </a:p>
          <a:p>
            <a:pPr algn="just" marL="18415" marR="6350" indent="450850">
              <a:lnSpc>
                <a:spcPts val="2540"/>
              </a:lnSpc>
              <a:spcBef>
                <a:spcPts val="21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esté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ejerciendo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facultades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comprobación </a:t>
            </a: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ejercicios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disminuyan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pérdidas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ejercicios </a:t>
            </a:r>
            <a:r>
              <a:rPr dirty="0" sz="1100">
                <a:latin typeface="Arial MT"/>
                <a:cs typeface="Arial MT"/>
              </a:rPr>
              <a:t>anteriores,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reciban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cantidades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concepto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préstamo,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otorgado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recibido, </a:t>
            </a:r>
            <a:r>
              <a:rPr dirty="0" sz="1100">
                <a:latin typeface="Arial MT"/>
                <a:cs typeface="Arial MT"/>
              </a:rPr>
              <a:t>independientemente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contrato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contribuyentes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proporcionar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acredite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origen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procedencia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pérdida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documentación </a:t>
            </a:r>
            <a:r>
              <a:rPr dirty="0" sz="1100" spc="-10">
                <a:latin typeface="Arial MT"/>
                <a:cs typeface="Arial MT"/>
              </a:rPr>
              <a:t>comprobatoria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préstamo, </a:t>
            </a:r>
            <a:r>
              <a:rPr dirty="0" sz="1100" spc="-10">
                <a:latin typeface="Arial MT"/>
                <a:cs typeface="Arial MT"/>
              </a:rPr>
              <a:t>independientemente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ejercicio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se </a:t>
            </a:r>
            <a:r>
              <a:rPr dirty="0" sz="1100">
                <a:latin typeface="Arial MT"/>
                <a:cs typeface="Arial MT"/>
              </a:rPr>
              <a:t>haya originado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pérdida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préstamo.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ts val="2540"/>
              </a:lnSpc>
              <a:spcBef>
                <a:spcPts val="50"/>
              </a:spcBef>
            </a:pP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aplicará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caso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contratación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deudas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acreedores,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créditos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deudores.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particular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estará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proporcionar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documentación antes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solicitada cuando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anterioridad al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ejercicio de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facultades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comprobación,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ejercido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dichas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facultades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 spc="-10">
                <a:latin typeface="Arial MT"/>
                <a:cs typeface="Arial MT"/>
              </a:rPr>
              <a:t>ejercicio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 spc="-35">
                <a:latin typeface="Arial MT"/>
                <a:cs typeface="Arial MT"/>
              </a:rPr>
              <a:t>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generaron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pérdidas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fiscales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solicita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comprobación, </a:t>
            </a:r>
            <a:r>
              <a:rPr dirty="0" sz="1100">
                <a:latin typeface="Arial MT"/>
                <a:cs typeface="Arial MT"/>
              </a:rPr>
              <a:t>salvo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se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hechos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revisados.</a:t>
            </a:r>
            <a:endParaRPr sz="1100">
              <a:latin typeface="Arial MT"/>
              <a:cs typeface="Arial MT"/>
            </a:endParaRPr>
          </a:p>
          <a:p>
            <a:pPr algn="just" marL="18415" marR="8255" indent="450850">
              <a:lnSpc>
                <a:spcPts val="2540"/>
              </a:lnSpc>
              <a:spcBef>
                <a:spcPts val="50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proporcionada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autoridades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supuesto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determinación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pérdidas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no </a:t>
            </a:r>
            <a:r>
              <a:rPr dirty="0" sz="1100">
                <a:latin typeface="Arial MT"/>
                <a:cs typeface="Arial MT"/>
              </a:rPr>
              <a:t>coincida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 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hechos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manifestados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declaraciones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presentadas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efectos.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700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31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30-</a:t>
            </a:r>
            <a:r>
              <a:rPr dirty="0" sz="1100" b="1">
                <a:latin typeface="Arial"/>
                <a:cs typeface="Arial"/>
              </a:rPr>
              <a:t>A.</a:t>
            </a:r>
            <a:r>
              <a:rPr dirty="0" sz="1100" spc="32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lleven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ella </a:t>
            </a:r>
            <a:r>
              <a:rPr dirty="0" sz="1100">
                <a:latin typeface="Arial MT"/>
                <a:cs typeface="Arial MT"/>
              </a:rPr>
              <a:t>utilizando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proporcionar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autoridades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fiscales,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cuando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soliciten,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procesables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utilicen,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 sus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clientes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proveedores,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relacionada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dichos medios.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110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898" y="877370"/>
            <a:ext cx="5655310" cy="7880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únicamente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realicen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operaciones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general,</a:t>
            </a:r>
            <a:endParaRPr sz="1100">
              <a:latin typeface="Arial MT"/>
              <a:cs typeface="Arial MT"/>
            </a:endParaRPr>
          </a:p>
          <a:p>
            <a:pPr algn="just" marL="12700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sólo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tendrán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proporcionar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proveedores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relacionada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contabilidad.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presten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reglas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carácter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general </a:t>
            </a:r>
            <a:r>
              <a:rPr dirty="0" sz="1100">
                <a:latin typeface="Arial MT"/>
                <a:cs typeface="Arial MT"/>
              </a:rPr>
              <a:t>determine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Tributaria,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estarán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obligadas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proporcionar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al </a:t>
            </a:r>
            <a:r>
              <a:rPr dirty="0" sz="1100">
                <a:latin typeface="Arial MT"/>
                <a:cs typeface="Arial MT"/>
              </a:rPr>
              <a:t>citado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órgano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desconcentrado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relacionándola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clave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Registro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Federal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Contribuyentes.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prestadores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solicitarán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requieran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clave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citada,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misma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ella.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900"/>
              </a:lnSpc>
              <a:spcBef>
                <a:spcPts val="985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31.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solicitudes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Registro </a:t>
            </a:r>
            <a:r>
              <a:rPr dirty="0" sz="1100">
                <a:latin typeface="Arial MT"/>
                <a:cs typeface="Arial MT"/>
              </a:rPr>
              <a:t>Federal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declaraciones,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avisos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informes,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avanzada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medios,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formatos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señale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Tributaria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mediante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carácter general,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enviándolos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autoridades correspondientes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10">
                <a:latin typeface="Arial MT"/>
                <a:cs typeface="Arial MT"/>
              </a:rPr>
              <a:t> oficinas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autorizadas,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según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debiendo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cumplir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requisitos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establezcan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reglas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tal </a:t>
            </a:r>
            <a:r>
              <a:rPr dirty="0" sz="1100">
                <a:latin typeface="Arial MT"/>
                <a:cs typeface="Arial MT"/>
              </a:rPr>
              <a:t>efecto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pagar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transferencia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fondos.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disposiciones fiscales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establezcan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acompañe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distinto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escrituras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o </a:t>
            </a:r>
            <a:r>
              <a:rPr dirty="0" sz="1100">
                <a:latin typeface="Arial MT"/>
                <a:cs typeface="Arial MT"/>
              </a:rPr>
              <a:t>poderes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notariales,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éste no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digitalizado,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solicitud 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aviso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 presentar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impresos.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3200"/>
              </a:lnSpc>
              <a:spcBef>
                <a:spcPts val="95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cumplir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obligación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párrafo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asistencia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 </a:t>
            </a:r>
            <a:r>
              <a:rPr dirty="0" sz="1100">
                <a:latin typeface="Arial MT"/>
                <a:cs typeface="Arial MT"/>
              </a:rPr>
              <a:t>Tributaria,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proporcionando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enviada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medios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direcciones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correspondientes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ordenando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transferencia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fondos.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Tributaria,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mediante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111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4675" cy="8002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reglas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carácter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general,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autorizar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organizaciones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agrupen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2700" marR="6350">
              <a:lnSpc>
                <a:spcPct val="192700"/>
              </a:lnSpc>
            </a:pPr>
            <a:r>
              <a:rPr dirty="0" sz="1100" spc="-10">
                <a:latin typeface="Arial MT"/>
                <a:cs typeface="Arial MT"/>
              </a:rPr>
              <a:t>contribuyentes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mismas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reglas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señalen,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nombre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éstos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presenten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declaraciones,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avisos,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solicitudes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demás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exijan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disposiciones fiscales.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30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 el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tercer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párrafo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este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podrán </a:t>
            </a:r>
            <a:r>
              <a:rPr dirty="0" sz="1100" spc="-10">
                <a:latin typeface="Arial MT"/>
                <a:cs typeface="Arial MT"/>
              </a:rPr>
              <a:t>enviar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solicitudes,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declaraciones,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avisos,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informes,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constancias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documentos, que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exijan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 spc="-10">
                <a:latin typeface="Arial MT"/>
                <a:cs typeface="Arial MT"/>
              </a:rPr>
              <a:t>disposiciones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fiscales,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postal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pieza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certificada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propio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Tributaria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autorice,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 reglas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generales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expida;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 último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tendrá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fecha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presentación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día </a:t>
            </a:r>
            <a:r>
              <a:rPr dirty="0" sz="1100">
                <a:latin typeface="Arial MT"/>
                <a:cs typeface="Arial MT"/>
              </a:rPr>
              <a:t>en 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haga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entrega 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correos.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las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que se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 </a:t>
            </a:r>
            <a:r>
              <a:rPr dirty="0" sz="1100" spc="-20">
                <a:latin typeface="Arial MT"/>
                <a:cs typeface="Arial MT"/>
              </a:rPr>
              <a:t>este </a:t>
            </a:r>
            <a:r>
              <a:rPr dirty="0" sz="1100">
                <a:latin typeface="Arial MT"/>
                <a:cs typeface="Arial MT"/>
              </a:rPr>
              <a:t>artículo,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recibirán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declaraciones,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avisos,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solicitudes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demás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exhiban,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observaciones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ni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objeciones.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3000"/>
              </a:lnSpc>
              <a:spcBef>
                <a:spcPts val="955"/>
              </a:spcBef>
            </a:pPr>
            <a:r>
              <a:rPr dirty="0" sz="1100">
                <a:latin typeface="Arial MT"/>
                <a:cs typeface="Arial MT"/>
              </a:rPr>
              <a:t>Únicamente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rechazar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presentarse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través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contengan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nombre,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denominación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razón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social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>
                <a:latin typeface="Arial MT"/>
                <a:cs typeface="Arial MT"/>
              </a:rPr>
              <a:t>contribuyente,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clave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Contribuyentes,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domicilio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no </a:t>
            </a:r>
            <a:r>
              <a:rPr dirty="0" sz="1100">
                <a:latin typeface="Arial MT"/>
                <a:cs typeface="Arial MT"/>
              </a:rPr>
              <a:t>contengan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representante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legal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cite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clave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representante </a:t>
            </a:r>
            <a:r>
              <a:rPr dirty="0" sz="1100">
                <a:latin typeface="Arial MT"/>
                <a:cs typeface="Arial MT"/>
              </a:rPr>
              <a:t>legal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presenten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tachaduras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enmendaduras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tratándose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declaraciones,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éstas </a:t>
            </a:r>
            <a:r>
              <a:rPr dirty="0" sz="1100">
                <a:latin typeface="Arial MT"/>
                <a:cs typeface="Arial MT"/>
              </a:rPr>
              <a:t>contengan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errores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aritméticos.</a:t>
            </a:r>
            <a:endParaRPr sz="1100">
              <a:latin typeface="Arial MT"/>
              <a:cs typeface="Arial MT"/>
            </a:endParaRPr>
          </a:p>
          <a:p>
            <a:pPr algn="just" marL="12700" marR="6985" indent="447675">
              <a:lnSpc>
                <a:spcPct val="1927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último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cobrar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contribuciones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corregir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errores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aritméticos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10">
                <a:latin typeface="Arial MT"/>
                <a:cs typeface="Arial MT"/>
              </a:rPr>
              <a:t> accesorios.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63.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hechos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conozcan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motivo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ejercicio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facultades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comprobación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previstas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Código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expedientes,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lleven,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112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898" y="877370"/>
            <a:ext cx="5655945" cy="75666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Arial MT"/>
                <a:cs typeface="Arial MT"/>
              </a:rPr>
              <a:t>autoridades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fiscales,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aquéllos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proporcionados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autoridades,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podrán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servir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motivar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resoluciones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Hacienda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Crédito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cualquier </a:t>
            </a: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organismo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descentralizado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competente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contribuciones federales.</a:t>
            </a:r>
            <a:endParaRPr sz="1100">
              <a:latin typeface="Arial MT"/>
              <a:cs typeface="Arial MT"/>
            </a:endParaRPr>
          </a:p>
          <a:p>
            <a:pPr algn="just" marL="27940" marR="10160" indent="432434">
              <a:lnSpc>
                <a:spcPct val="191600"/>
              </a:lnSpc>
              <a:spcBef>
                <a:spcPts val="40"/>
              </a:spcBef>
            </a:pP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otras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autoridades</a:t>
            </a:r>
            <a:r>
              <a:rPr dirty="0" sz="1100" spc="16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proporcionen</a:t>
            </a:r>
            <a:r>
              <a:rPr dirty="0" sz="1100" spc="16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16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6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autoridades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dispuesto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párrafo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últimas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deberán </a:t>
            </a:r>
            <a:r>
              <a:rPr dirty="0" sz="1100">
                <a:latin typeface="Arial MT"/>
                <a:cs typeface="Arial MT"/>
              </a:rPr>
              <a:t>conceder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quince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días,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contado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fecha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 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documentos,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manifestar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escrito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1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derecho</a:t>
            </a:r>
            <a:r>
              <a:rPr dirty="0" sz="1100" spc="21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convenga,</a:t>
            </a:r>
            <a:r>
              <a:rPr dirty="0" sz="1100" spc="2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1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204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formará</a:t>
            </a:r>
            <a:r>
              <a:rPr dirty="0" sz="1100" spc="2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21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04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expediente</a:t>
            </a:r>
            <a:r>
              <a:rPr dirty="0" sz="1100" spc="210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administrativo correspondiente.</a:t>
            </a:r>
            <a:endParaRPr sz="1100">
              <a:latin typeface="Arial MT"/>
              <a:cs typeface="Arial MT"/>
            </a:endParaRPr>
          </a:p>
          <a:p>
            <a:pPr algn="just" marL="12700" marR="6985" indent="447675">
              <a:lnSpc>
                <a:spcPct val="192700"/>
              </a:lnSpc>
              <a:spcBef>
                <a:spcPts val="1155"/>
              </a:spcBef>
            </a:pP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mencionadas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estarán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dispuesto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párrafo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este </a:t>
            </a:r>
            <a:r>
              <a:rPr dirty="0" sz="1100">
                <a:latin typeface="Arial MT"/>
                <a:cs typeface="Arial MT"/>
              </a:rPr>
              <a:t>artículo,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perjuicio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obligación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mantener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confidencialidad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 </a:t>
            </a:r>
            <a:r>
              <a:rPr dirty="0" sz="1100">
                <a:latin typeface="Arial MT"/>
                <a:cs typeface="Arial MT"/>
              </a:rPr>
              <a:t>proporcionada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terceros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independientes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afecte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posición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competitiva,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69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Código.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copias,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impresiones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reproducciones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deriven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microfilm,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disco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óptico,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magnéticos,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magneto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ópticos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tengan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autoridades,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probatorio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tendrían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originales,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copias,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impresiones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 reproducciones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sean</a:t>
            </a:r>
            <a:r>
              <a:rPr dirty="0" sz="1100" spc="-10">
                <a:latin typeface="Arial MT"/>
                <a:cs typeface="Arial MT"/>
              </a:rPr>
              <a:t> certificadas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funcionario </a:t>
            </a:r>
            <a:r>
              <a:rPr dirty="0" sz="1100">
                <a:latin typeface="Arial MT"/>
                <a:cs typeface="Arial MT"/>
              </a:rPr>
              <a:t>competente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cotejo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originales.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servir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motivar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resoluciones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Hacienda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Crédito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cualquier </a:t>
            </a: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organismo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descentralizado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competente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contribuciones </a:t>
            </a:r>
            <a:r>
              <a:rPr dirty="0" sz="1100">
                <a:latin typeface="Arial MT"/>
                <a:cs typeface="Arial MT"/>
              </a:rPr>
              <a:t>federales,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actuaciones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levantadas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petición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autoridades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oficinas </a:t>
            </a:r>
            <a:r>
              <a:rPr dirty="0" sz="1100">
                <a:latin typeface="Arial MT"/>
                <a:cs typeface="Arial MT"/>
              </a:rPr>
              <a:t>consulares.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autoridades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presumirán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cierta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contenida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113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5785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comprobantes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fiscales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Internet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</a:t>
            </a:r>
            <a:r>
              <a:rPr dirty="0" sz="1100" spc="-10">
                <a:latin typeface="Arial MT"/>
                <a:cs typeface="Arial MT"/>
              </a:rPr>
              <a:t>lleven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tengan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acceso.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57239" y="1051034"/>
            <a:ext cx="5650865" cy="7912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5715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ANEXO</a:t>
            </a:r>
            <a:r>
              <a:rPr dirty="0" sz="1100" spc="-50" b="1">
                <a:latin typeface="Arial"/>
                <a:cs typeface="Arial"/>
              </a:rPr>
              <a:t> 3</a:t>
            </a:r>
            <a:endParaRPr sz="1100">
              <a:latin typeface="Arial"/>
              <a:cs typeface="Arial"/>
            </a:endParaRPr>
          </a:p>
          <a:p>
            <a:pPr algn="ctr" marL="12700" marR="5080">
              <a:lnSpc>
                <a:spcPct val="147300"/>
              </a:lnSpc>
              <a:spcBef>
                <a:spcPts val="820"/>
              </a:spcBef>
            </a:pPr>
            <a:r>
              <a:rPr dirty="0" sz="1100" b="1">
                <a:latin typeface="Arial"/>
                <a:cs typeface="Arial"/>
              </a:rPr>
              <a:t>Ley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General</a:t>
            </a:r>
            <a:r>
              <a:rPr dirty="0" sz="1100" spc="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Archivos.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Texto Vigente.</a:t>
            </a:r>
            <a:r>
              <a:rPr dirty="0" sz="1100" spc="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Nueva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Ley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publicada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en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Diario</a:t>
            </a:r>
            <a:r>
              <a:rPr dirty="0" sz="1100" spc="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Oficial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de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15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junio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2018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892419" y="2331273"/>
            <a:ext cx="5956300" cy="5941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7716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Ley</a:t>
            </a:r>
            <a:r>
              <a:rPr dirty="0" sz="1100" spc="1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General</a:t>
            </a:r>
            <a:r>
              <a:rPr dirty="0" sz="1100" spc="1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1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Archivos,</a:t>
            </a:r>
            <a:r>
              <a:rPr dirty="0" sz="1100" spc="15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algn="just" marL="1835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siguiente: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objetivos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(IV,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V).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CAPÍTULO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V</a:t>
            </a:r>
            <a:endParaRPr sz="1100">
              <a:latin typeface="Arial MT"/>
              <a:cs typeface="Arial MT"/>
            </a:endParaRPr>
          </a:p>
          <a:p>
            <a:pPr algn="just" marL="177800" marR="20129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PLANEACIÓN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ARCHIVÍSTICA.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Art.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25.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CAPÍTULO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IX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Arts.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42;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43;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44;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46;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47;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48;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49;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62;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63.</a:t>
            </a:r>
            <a:r>
              <a:rPr dirty="0" baseline="35714" sz="1050" spc="-30">
                <a:latin typeface="Arial MT"/>
                <a:cs typeface="Arial MT"/>
              </a:rPr>
              <a:t>3</a:t>
            </a:r>
            <a:endParaRPr baseline="35714" sz="1050">
              <a:latin typeface="Arial MT"/>
              <a:cs typeface="Arial MT"/>
            </a:endParaRPr>
          </a:p>
          <a:p>
            <a:pPr marL="182880" marR="141605" indent="-6350">
              <a:lnSpc>
                <a:spcPct val="190900"/>
              </a:lnSpc>
              <a:spcBef>
                <a:spcPts val="1030"/>
              </a:spcBef>
            </a:pPr>
            <a:r>
              <a:rPr dirty="0" sz="1100" b="1">
                <a:latin typeface="Arial"/>
                <a:cs typeface="Arial"/>
              </a:rPr>
              <a:t>Ley</a:t>
            </a:r>
            <a:r>
              <a:rPr dirty="0" sz="1100" spc="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General</a:t>
            </a:r>
            <a:r>
              <a:rPr dirty="0" sz="1100" spc="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Archivos.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Texto</a:t>
            </a:r>
            <a:r>
              <a:rPr dirty="0" sz="1100" spc="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Vigente.</a:t>
            </a:r>
            <a:r>
              <a:rPr dirty="0" sz="1100" spc="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Nueva</a:t>
            </a:r>
            <a:r>
              <a:rPr dirty="0" sz="1100" spc="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Ley</a:t>
            </a:r>
            <a:r>
              <a:rPr dirty="0" sz="1100" spc="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publicada</a:t>
            </a:r>
            <a:r>
              <a:rPr dirty="0" sz="1100" spc="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en</a:t>
            </a:r>
            <a:r>
              <a:rPr dirty="0" sz="1100" spc="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Diario</a:t>
            </a:r>
            <a:r>
              <a:rPr dirty="0" sz="1100" spc="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Oficial</a:t>
            </a:r>
            <a:r>
              <a:rPr dirty="0" sz="1100" spc="40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de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Federación.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15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junio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2018.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44"/>
              </a:spcBef>
            </a:pPr>
            <a:endParaRPr sz="1100">
              <a:latin typeface="Arial"/>
              <a:cs typeface="Arial"/>
            </a:endParaRPr>
          </a:p>
          <a:p>
            <a:pPr marL="177165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2.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Son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objetivos de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esta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Ley:</a:t>
            </a:r>
            <a:endParaRPr sz="1100">
              <a:latin typeface="Arial"/>
              <a:cs typeface="Arial"/>
            </a:endParaRPr>
          </a:p>
          <a:p>
            <a:pPr algn="just" marL="192405" marR="145415" indent="-6350">
              <a:lnSpc>
                <a:spcPct val="192700"/>
              </a:lnSpc>
              <a:buFont typeface="Arial"/>
              <a:buAutoNum type="romanUcPeriod" startAt="4"/>
              <a:tabLst>
                <a:tab pos="192405" algn="l"/>
                <a:tab pos="628015" algn="l"/>
              </a:tabLst>
            </a:pP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Promover el uso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aprovechamiento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mejorar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obligados;</a:t>
            </a:r>
            <a:endParaRPr sz="1100">
              <a:latin typeface="Arial MT"/>
              <a:cs typeface="Arial MT"/>
            </a:endParaRPr>
          </a:p>
          <a:p>
            <a:pPr algn="just" marL="192405" marR="143510" indent="-6350">
              <a:lnSpc>
                <a:spcPct val="192700"/>
              </a:lnSpc>
              <a:spcBef>
                <a:spcPts val="25"/>
              </a:spcBef>
              <a:buFont typeface="Arial"/>
              <a:buAutoNum type="romanUcPeriod" startAt="4"/>
              <a:tabLst>
                <a:tab pos="192405" algn="l"/>
                <a:tab pos="627380" algn="l"/>
              </a:tabLst>
            </a:pP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Sentar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implementación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encaminado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establecimiento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gobiernos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abiertos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federal,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estatal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municipal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beneficien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ciudadanía;</a:t>
            </a:r>
            <a:endParaRPr sz="1100">
              <a:latin typeface="Arial MT"/>
              <a:cs typeface="Arial MT"/>
            </a:endParaRPr>
          </a:p>
          <a:p>
            <a:pPr marL="177165">
              <a:lnSpc>
                <a:spcPct val="100000"/>
              </a:lnSpc>
              <a:spcBef>
                <a:spcPts val="1225"/>
              </a:spcBef>
            </a:pPr>
            <a:r>
              <a:rPr dirty="0" sz="1100" b="1">
                <a:latin typeface="Arial"/>
                <a:cs typeface="Arial"/>
              </a:rPr>
              <a:t>CAPÍTULO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V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PLANEACIÓN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EN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MATERIA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ARCHIVÍSTICA</a:t>
            </a:r>
            <a:endParaRPr sz="1100">
              <a:latin typeface="Arial"/>
              <a:cs typeface="Arial"/>
            </a:endParaRPr>
          </a:p>
          <a:p>
            <a:pPr algn="just" marL="182880" marR="142875" indent="-6350">
              <a:lnSpc>
                <a:spcPct val="192700"/>
              </a:lnSpc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28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25.</a:t>
            </a:r>
            <a:r>
              <a:rPr dirty="0" sz="1100" spc="28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programa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anual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definirá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prioridades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institucionales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integrando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económicos,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operativos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disponibles;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deberá contener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programas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>
                <a:latin typeface="Arial MT"/>
                <a:cs typeface="Arial MT"/>
              </a:rPr>
              <a:t> 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capacitación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gestión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incluyan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mecanismos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consulta,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seguridad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1078991" y="8583168"/>
            <a:ext cx="1828800" cy="6350"/>
          </a:xfrm>
          <a:custGeom>
            <a:avLst/>
            <a:gdLst/>
            <a:ahLst/>
            <a:cxnLst/>
            <a:rect l="l" t="t" r="r" b="b"/>
            <a:pathLst>
              <a:path w="1828800" h="6350">
                <a:moveTo>
                  <a:pt x="1828800" y="0"/>
                </a:moveTo>
                <a:lnTo>
                  <a:pt x="0" y="0"/>
                </a:lnTo>
                <a:lnTo>
                  <a:pt x="0" y="6095"/>
                </a:lnTo>
                <a:lnTo>
                  <a:pt x="1828800" y="6095"/>
                </a:lnTo>
                <a:lnTo>
                  <a:pt x="1828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039782" y="8625331"/>
            <a:ext cx="5695950" cy="43878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just" marL="38100" marR="30480" indent="635">
              <a:lnSpc>
                <a:spcPct val="100000"/>
              </a:lnSpc>
              <a:spcBef>
                <a:spcPts val="110"/>
              </a:spcBef>
            </a:pPr>
            <a:r>
              <a:rPr dirty="0" baseline="27777" sz="900">
                <a:latin typeface="Arial MT"/>
                <a:cs typeface="Arial MT"/>
              </a:rPr>
              <a:t>3</a:t>
            </a:r>
            <a:r>
              <a:rPr dirty="0" baseline="27777" sz="900" spc="104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LEY</a:t>
            </a:r>
            <a:r>
              <a:rPr dirty="0" sz="900" spc="-3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GENERAL</a:t>
            </a:r>
            <a:r>
              <a:rPr dirty="0" sz="900" spc="-1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</a:t>
            </a:r>
            <a:r>
              <a:rPr dirty="0" sz="900" spc="-1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ARCHIVOS.</a:t>
            </a:r>
            <a:r>
              <a:rPr dirty="0" sz="900" spc="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Texto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Vigente.</a:t>
            </a:r>
            <a:r>
              <a:rPr dirty="0" sz="900" spc="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Nueva</a:t>
            </a:r>
            <a:r>
              <a:rPr dirty="0" sz="900" spc="-1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Ley</a:t>
            </a:r>
            <a:r>
              <a:rPr dirty="0" sz="900" spc="-3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publicada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en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el</a:t>
            </a:r>
            <a:r>
              <a:rPr dirty="0" sz="900" spc="-1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Diario</a:t>
            </a:r>
            <a:r>
              <a:rPr dirty="0" sz="900" spc="-3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Oficial</a:t>
            </a:r>
            <a:r>
              <a:rPr dirty="0" sz="900" spc="-1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la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Federación. </a:t>
            </a:r>
            <a:r>
              <a:rPr dirty="0" sz="900" spc="-25">
                <a:latin typeface="Arial MT"/>
                <a:cs typeface="Arial MT"/>
              </a:rPr>
              <a:t>El </a:t>
            </a:r>
            <a:r>
              <a:rPr dirty="0" sz="900">
                <a:latin typeface="Arial MT"/>
                <a:cs typeface="Arial MT"/>
              </a:rPr>
              <a:t>15</a:t>
            </a:r>
            <a:r>
              <a:rPr dirty="0" sz="900" spc="6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</a:t>
            </a:r>
            <a:r>
              <a:rPr dirty="0" sz="900" spc="6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junio</a:t>
            </a:r>
            <a:r>
              <a:rPr dirty="0" sz="900" spc="4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del</a:t>
            </a:r>
            <a:r>
              <a:rPr dirty="0" sz="900" spc="6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2018.</a:t>
            </a:r>
            <a:r>
              <a:rPr dirty="0" sz="900" spc="5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Cámara</a:t>
            </a:r>
            <a:r>
              <a:rPr dirty="0" sz="900" spc="4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</a:t>
            </a:r>
            <a:r>
              <a:rPr dirty="0" sz="900" spc="4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Diputados</a:t>
            </a:r>
            <a:r>
              <a:rPr dirty="0" sz="900" spc="7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del</a:t>
            </a:r>
            <a:r>
              <a:rPr dirty="0" sz="900" spc="3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H.</a:t>
            </a:r>
            <a:r>
              <a:rPr dirty="0" sz="900" spc="8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Congreso</a:t>
            </a:r>
            <a:r>
              <a:rPr dirty="0" sz="900" spc="7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de</a:t>
            </a:r>
            <a:r>
              <a:rPr dirty="0" sz="900" spc="6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la</a:t>
            </a:r>
            <a:r>
              <a:rPr dirty="0" sz="900" spc="4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Unión.</a:t>
            </a:r>
            <a:r>
              <a:rPr dirty="0" sz="900" spc="6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Secretaría</a:t>
            </a:r>
            <a:r>
              <a:rPr dirty="0" sz="900" spc="4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General.</a:t>
            </a:r>
            <a:r>
              <a:rPr dirty="0" sz="900" spc="6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Secretaría</a:t>
            </a:r>
            <a:r>
              <a:rPr dirty="0" sz="900" spc="65">
                <a:latin typeface="Arial MT"/>
                <a:cs typeface="Arial MT"/>
              </a:rPr>
              <a:t> </a:t>
            </a:r>
            <a:r>
              <a:rPr dirty="0" sz="900" spc="-25">
                <a:latin typeface="Arial MT"/>
                <a:cs typeface="Arial MT"/>
              </a:rPr>
              <a:t>de </a:t>
            </a:r>
            <a:r>
              <a:rPr dirty="0" sz="900">
                <a:latin typeface="Arial MT"/>
                <a:cs typeface="Arial MT"/>
              </a:rPr>
              <a:t>Servicios</a:t>
            </a:r>
            <a:r>
              <a:rPr dirty="0" sz="900" spc="-2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Parlamentarios.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Estados</a:t>
            </a:r>
            <a:r>
              <a:rPr dirty="0" sz="900" spc="-4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Unidos</a:t>
            </a:r>
            <a:r>
              <a:rPr dirty="0" sz="900" spc="-3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Mexicanos.</a:t>
            </a:r>
            <a:r>
              <a:rPr dirty="0" sz="900" spc="-2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p.</a:t>
            </a:r>
            <a:r>
              <a:rPr dirty="0" sz="900" spc="-2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2,</a:t>
            </a:r>
            <a:r>
              <a:rPr dirty="0" sz="900" spc="-2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11,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16,</a:t>
            </a:r>
            <a:r>
              <a:rPr dirty="0" sz="900" spc="-2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17,</a:t>
            </a:r>
            <a:r>
              <a:rPr dirty="0" sz="900" spc="-10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21,</a:t>
            </a:r>
            <a:r>
              <a:rPr dirty="0" sz="900" spc="-25">
                <a:latin typeface="Arial MT"/>
                <a:cs typeface="Arial MT"/>
              </a:rPr>
              <a:t> </a:t>
            </a:r>
            <a:r>
              <a:rPr dirty="0" sz="900">
                <a:latin typeface="Arial MT"/>
                <a:cs typeface="Arial MT"/>
              </a:rPr>
              <a:t>24,</a:t>
            </a:r>
            <a:r>
              <a:rPr dirty="0" sz="900" spc="-5">
                <a:latin typeface="Arial MT"/>
                <a:cs typeface="Arial MT"/>
              </a:rPr>
              <a:t> </a:t>
            </a:r>
            <a:r>
              <a:rPr dirty="0" sz="900" spc="-25">
                <a:latin typeface="Arial MT"/>
                <a:cs typeface="Arial MT"/>
              </a:rPr>
              <a:t>27.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114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115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5310" cy="7313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procedimientos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generación,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administración,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uso,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control,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migración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formatos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largo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electrónicos.</a:t>
            </a: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250"/>
              </a:spcBef>
            </a:pPr>
            <a:r>
              <a:rPr dirty="0" sz="1100" b="1">
                <a:latin typeface="Arial"/>
                <a:cs typeface="Arial"/>
              </a:rPr>
              <a:t>CAPÍTULO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IX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DOCUMENTOS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ELECTRÓNICOS</a:t>
            </a:r>
            <a:endParaRPr sz="1100">
              <a:latin typeface="Arial"/>
              <a:cs typeface="Arial"/>
            </a:endParaRPr>
          </a:p>
          <a:p>
            <a:pPr algn="just" marL="12700" indent="447675">
              <a:lnSpc>
                <a:spcPct val="100000"/>
              </a:lnSpc>
              <a:spcBef>
                <a:spcPts val="1200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409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42.</a:t>
            </a:r>
            <a:r>
              <a:rPr dirty="0" sz="1100" spc="42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establecerán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programa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anual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2700" marR="571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procedimientos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generación,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uso,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migración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formatos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planes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largo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contemplen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migración,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emulación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método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apoyándose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disposiciones </a:t>
            </a:r>
            <a:r>
              <a:rPr dirty="0" sz="1100">
                <a:latin typeface="Arial MT"/>
                <a:cs typeface="Arial MT"/>
              </a:rPr>
              <a:t>emanadas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Consejo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Nacional.</a:t>
            </a:r>
            <a:endParaRPr sz="1100">
              <a:latin typeface="Arial MT"/>
              <a:cs typeface="Arial MT"/>
            </a:endParaRPr>
          </a:p>
          <a:p>
            <a:pPr algn="just" marL="18415" indent="33020">
              <a:lnSpc>
                <a:spcPct val="100000"/>
              </a:lnSpc>
              <a:spcBef>
                <a:spcPts val="1220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1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43.</a:t>
            </a:r>
            <a:r>
              <a:rPr dirty="0" sz="1100" spc="12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establecerán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programa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anual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estrategia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8415" marR="825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largo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acciones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garanticen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electrónica.</a:t>
            </a:r>
            <a:endParaRPr sz="1100">
              <a:latin typeface="Arial MT"/>
              <a:cs typeface="Arial MT"/>
            </a:endParaRPr>
          </a:p>
          <a:p>
            <a:pPr algn="just" marL="12700" marR="8255" indent="447675">
              <a:lnSpc>
                <a:spcPct val="192700"/>
              </a:lnSpc>
            </a:pPr>
            <a:r>
              <a:rPr dirty="0" sz="1100" spc="5">
                <a:latin typeface="Arial MT"/>
                <a:cs typeface="Arial MT"/>
              </a:rPr>
              <a:t>Lo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documentos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electrónicos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qu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pertenezcan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series</a:t>
            </a:r>
            <a:r>
              <a:rPr dirty="0" sz="1100" spc="-9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documentales</a:t>
            </a:r>
            <a:r>
              <a:rPr dirty="0" sz="1100" spc="-9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</a:t>
            </a:r>
            <a:r>
              <a:rPr dirty="0" sz="1100" spc="-15">
                <a:latin typeface="Arial MT"/>
                <a:cs typeface="Arial MT"/>
              </a:rPr>
              <a:t>o</a:t>
            </a:r>
            <a:r>
              <a:rPr dirty="0" sz="1100">
                <a:latin typeface="Arial MT"/>
                <a:cs typeface="Arial MT"/>
              </a:rPr>
              <a:t>n </a:t>
            </a:r>
            <a:r>
              <a:rPr dirty="0" sz="1100" spc="-5">
                <a:latin typeface="Arial MT"/>
                <a:cs typeface="Arial MT"/>
              </a:rPr>
              <a:t>valor histórico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deberán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conservar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formatos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originales,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así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</a:t>
            </a:r>
            <a:r>
              <a:rPr dirty="0" sz="1100" spc="5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m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 spc="-15">
                <a:latin typeface="Arial MT"/>
                <a:cs typeface="Arial MT"/>
              </a:rPr>
              <a:t>n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copia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su representación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gráfica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 visual,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m</a:t>
            </a:r>
            <a:r>
              <a:rPr dirty="0" sz="1100" spc="5">
                <a:latin typeface="Arial MT"/>
                <a:cs typeface="Arial MT"/>
              </a:rPr>
              <a:t>á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metadatos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descriptivos.</a:t>
            </a:r>
            <a:endParaRPr sz="1100">
              <a:latin typeface="Arial MT"/>
              <a:cs typeface="Arial MT"/>
            </a:endParaRPr>
          </a:p>
          <a:p>
            <a:pPr algn="just" marL="18415" marR="6985" indent="33020">
              <a:lnSpc>
                <a:spcPct val="192700"/>
              </a:lnSpc>
              <a:spcBef>
                <a:spcPts val="25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1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44</a:t>
            </a:r>
            <a:r>
              <a:rPr dirty="0" sz="1100">
                <a:latin typeface="Arial MT"/>
                <a:cs typeface="Arial MT"/>
              </a:rPr>
              <a:t>.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adoptarán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medidas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organización,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técnicas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tecnológicas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garantizar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archivo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producidos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recibidos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automatizado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largo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ciclo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vital.</a:t>
            </a:r>
            <a:endParaRPr sz="1100">
              <a:latin typeface="Arial MT"/>
              <a:cs typeface="Arial MT"/>
            </a:endParaRPr>
          </a:p>
          <a:p>
            <a:pPr algn="just" marL="19050" marR="5715" indent="3302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herramientas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informáticas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desarrollen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adquieran, </a:t>
            </a:r>
            <a:r>
              <a:rPr dirty="0" sz="1100">
                <a:latin typeface="Arial MT"/>
                <a:cs typeface="Arial MT"/>
              </a:rPr>
              <a:t>deberán cumplir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lineamientos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 se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emitan.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116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347" y="877370"/>
            <a:ext cx="5649595" cy="76422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572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46.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Consejo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Nacional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emitirá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lineamientos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establezcan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bases</a:t>
            </a:r>
            <a:r>
              <a:rPr dirty="0" sz="1100" spc="-20">
                <a:latin typeface="Arial MT"/>
                <a:cs typeface="Arial MT"/>
              </a:rPr>
              <a:t> para</a:t>
            </a:r>
            <a:endParaRPr sz="1100">
              <a:latin typeface="Arial MT"/>
              <a:cs typeface="Arial MT"/>
            </a:endParaRPr>
          </a:p>
          <a:p>
            <a:pPr algn="just" marL="12700" marR="825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automatizados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repositorios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10">
                <a:latin typeface="Arial MT"/>
                <a:cs typeface="Arial MT"/>
              </a:rPr>
              <a:t> mínimo:</a:t>
            </a:r>
            <a:endParaRPr sz="1100">
              <a:latin typeface="Arial MT"/>
              <a:cs typeface="Arial MT"/>
            </a:endParaRPr>
          </a:p>
          <a:p>
            <a:pPr algn="just" marL="21590" marR="8890" indent="-6350">
              <a:lnSpc>
                <a:spcPct val="192700"/>
              </a:lnSpc>
              <a:spcBef>
                <a:spcPts val="25"/>
              </a:spcBef>
              <a:buAutoNum type="romanUcPeriod"/>
              <a:tabLst>
                <a:tab pos="21590" algn="l"/>
                <a:tab pos="455295" algn="l"/>
              </a:tabLst>
            </a:pP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Asegurar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accesibilidad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inteligibilidad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archivo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largo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plazo;</a:t>
            </a:r>
            <a:endParaRPr sz="1100">
              <a:latin typeface="Arial MT"/>
              <a:cs typeface="Arial MT"/>
            </a:endParaRPr>
          </a:p>
          <a:p>
            <a:pPr algn="just" marL="21590" marR="10795" indent="-6350">
              <a:lnSpc>
                <a:spcPct val="192700"/>
              </a:lnSpc>
              <a:spcBef>
                <a:spcPts val="25"/>
              </a:spcBef>
              <a:buAutoNum type="romanUcPeriod"/>
              <a:tabLst>
                <a:tab pos="21590" algn="l"/>
                <a:tab pos="457200" algn="l"/>
              </a:tabLst>
            </a:pP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Aplicar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instrumentos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técnicos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correspondan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documentales;</a:t>
            </a:r>
            <a:endParaRPr sz="1100">
              <a:latin typeface="Arial MT"/>
              <a:cs typeface="Arial MT"/>
            </a:endParaRPr>
          </a:p>
          <a:p>
            <a:pPr algn="just" marL="21590" marR="6350" indent="-6350">
              <a:lnSpc>
                <a:spcPct val="192700"/>
              </a:lnSpc>
              <a:spcBef>
                <a:spcPts val="25"/>
              </a:spcBef>
              <a:buAutoNum type="romanUcPeriod"/>
              <a:tabLst>
                <a:tab pos="21590" algn="l"/>
                <a:tab pos="457834" algn="l"/>
              </a:tabLst>
            </a:pP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Preservar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describen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contenido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estructura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fomentando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generación,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uso, </a:t>
            </a:r>
            <a:r>
              <a:rPr dirty="0" sz="1100">
                <a:latin typeface="Arial MT"/>
                <a:cs typeface="Arial MT"/>
              </a:rPr>
              <a:t>reutilización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distribución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abiertos;</a:t>
            </a:r>
            <a:endParaRPr sz="1100">
              <a:latin typeface="Arial MT"/>
              <a:cs typeface="Arial MT"/>
            </a:endParaRPr>
          </a:p>
          <a:p>
            <a:pPr algn="just" marL="21590" marR="5080" indent="-6350">
              <a:lnSpc>
                <a:spcPct val="192700"/>
              </a:lnSpc>
              <a:buAutoNum type="romanUcPeriod" startAt="5"/>
              <a:tabLst>
                <a:tab pos="21590" algn="l"/>
                <a:tab pos="456565" algn="l"/>
              </a:tabLst>
            </a:pP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procedimientos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registrar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trazabilidad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acciones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actualización,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respaldo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cualquier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afecte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contenido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endParaRPr sz="1100">
              <a:latin typeface="Arial MT"/>
              <a:cs typeface="Arial MT"/>
            </a:endParaRPr>
          </a:p>
          <a:p>
            <a:pPr algn="just" marL="2159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algn="just" marL="457200" indent="-441325">
              <a:lnSpc>
                <a:spcPct val="100000"/>
              </a:lnSpc>
              <a:spcBef>
                <a:spcPts val="1220"/>
              </a:spcBef>
              <a:buAutoNum type="romanUcPeriod" startAt="6"/>
              <a:tabLst>
                <a:tab pos="457200" algn="l"/>
              </a:tabLst>
            </a:pPr>
            <a:r>
              <a:rPr dirty="0" sz="1100" spc="-10">
                <a:latin typeface="Arial MT"/>
                <a:cs typeface="Arial MT"/>
              </a:rPr>
              <a:t>Permitir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adecuaciones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actualizaciones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sistemas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refiere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artículo.</a:t>
            </a:r>
            <a:endParaRPr sz="1100">
              <a:latin typeface="Arial MT"/>
              <a:cs typeface="Arial MT"/>
            </a:endParaRPr>
          </a:p>
          <a:p>
            <a:pPr algn="just" marL="21590" marR="8255">
              <a:lnSpc>
                <a:spcPct val="192700"/>
              </a:lnSpc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10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47.</a:t>
            </a:r>
            <a:r>
              <a:rPr dirty="0" sz="1100" spc="10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conservarán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cuando </a:t>
            </a:r>
            <a:r>
              <a:rPr dirty="0" sz="1100">
                <a:latin typeface="Arial MT"/>
                <a:cs typeface="Arial MT"/>
              </a:rPr>
              <a:t>hayan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digitalizados,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previstos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disposiciones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jurídicas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aplicables.</a:t>
            </a:r>
            <a:endParaRPr sz="1100">
              <a:latin typeface="Arial MT"/>
              <a:cs typeface="Arial MT"/>
            </a:endParaRPr>
          </a:p>
          <a:p>
            <a:pPr algn="just" marL="12700" marR="7620" indent="33020">
              <a:lnSpc>
                <a:spcPct val="192700"/>
              </a:lnSpc>
              <a:spcBef>
                <a:spcPts val="25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48.</a:t>
            </a:r>
            <a:r>
              <a:rPr dirty="0" sz="1100" spc="4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que,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atribuciones,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utilicen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electrónica </a:t>
            </a:r>
            <a:r>
              <a:rPr dirty="0" sz="1100">
                <a:latin typeface="Arial MT"/>
                <a:cs typeface="Arial MT"/>
              </a:rPr>
              <a:t>avanzada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proporcionar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impliquen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certificación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identidad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solicitante,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generarán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validez </a:t>
            </a:r>
            <a:r>
              <a:rPr dirty="0" sz="1100" spc="-10">
                <a:latin typeface="Arial MT"/>
                <a:cs typeface="Arial MT"/>
              </a:rPr>
              <a:t>jurídica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 con 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normativa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aplicable 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disposiciones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 se </a:t>
            </a:r>
            <a:r>
              <a:rPr dirty="0" sz="1100" spc="-10">
                <a:latin typeface="Arial MT"/>
                <a:cs typeface="Arial MT"/>
              </a:rPr>
              <a:t>emitan.</a:t>
            </a:r>
            <a:endParaRPr sz="1100">
              <a:latin typeface="Arial MT"/>
              <a:cs typeface="Arial MT"/>
            </a:endParaRPr>
          </a:p>
          <a:p>
            <a:pPr algn="just" marL="12700" marR="5080" indent="33020">
              <a:lnSpc>
                <a:spcPct val="192700"/>
              </a:lnSpc>
              <a:spcBef>
                <a:spcPts val="25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49.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proteger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validez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jurídica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documentos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electrónico,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automatizados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 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avanzada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obsolescencia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tecnológica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actualización,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infraestructura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117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458" y="877370"/>
            <a:ext cx="5654040" cy="69964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incluyan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programas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términos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disposiciones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jurídicas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aplicables.</a:t>
            </a:r>
            <a:endParaRPr sz="1100">
              <a:latin typeface="Arial MT"/>
              <a:cs typeface="Arial MT"/>
            </a:endParaRPr>
          </a:p>
          <a:p>
            <a:pPr algn="just" marL="18415" marR="6985" indent="33020">
              <a:lnSpc>
                <a:spcPct val="192700"/>
              </a:lnSpc>
              <a:spcBef>
                <a:spcPts val="25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47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62.</a:t>
            </a:r>
            <a:r>
              <a:rPr dirty="0" sz="1100" spc="484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podrán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gestionar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 </a:t>
            </a:r>
            <a:r>
              <a:rPr dirty="0" sz="1100" spc="-10">
                <a:latin typeface="Arial MT"/>
                <a:cs typeface="Arial MT"/>
              </a:rPr>
              <a:t>servicio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nube.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nube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permitir:</a:t>
            </a:r>
            <a:endParaRPr sz="1100">
              <a:latin typeface="Arial MT"/>
              <a:cs typeface="Arial MT"/>
            </a:endParaRPr>
          </a:p>
          <a:p>
            <a:pPr algn="just" marL="27305" marR="8255" indent="-6350">
              <a:lnSpc>
                <a:spcPct val="192700"/>
              </a:lnSpc>
              <a:spcBef>
                <a:spcPts val="25"/>
              </a:spcBef>
              <a:buAutoNum type="romanUcPeriod" startAt="7"/>
              <a:tabLst>
                <a:tab pos="27305" algn="l"/>
                <a:tab pos="463550" algn="l"/>
              </a:tabLst>
            </a:pPr>
            <a:r>
              <a:rPr dirty="0" sz="1100" spc="-5">
                <a:latin typeface="Arial MT"/>
                <a:cs typeface="Arial MT"/>
              </a:rPr>
              <a:t>	</a:t>
            </a:r>
            <a:r>
              <a:rPr dirty="0" sz="1100" spc="-5">
                <a:latin typeface="Arial MT"/>
                <a:cs typeface="Arial MT"/>
              </a:rPr>
              <a:t>Establecer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estándares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adaptación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normas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calidad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para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gestionar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documentos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archivo </a:t>
            </a:r>
            <a:r>
              <a:rPr dirty="0" sz="1100" spc="-5">
                <a:latin typeface="Arial MT"/>
                <a:cs typeface="Arial MT"/>
              </a:rPr>
              <a:t>electrónicos;</a:t>
            </a:r>
            <a:endParaRPr sz="1100">
              <a:latin typeface="Arial MT"/>
              <a:cs typeface="Arial MT"/>
            </a:endParaRPr>
          </a:p>
          <a:p>
            <a:pPr algn="just" marL="27305" marR="10160" indent="-6350">
              <a:lnSpc>
                <a:spcPts val="2570"/>
              </a:lnSpc>
              <a:spcBef>
                <a:spcPts val="265"/>
              </a:spcBef>
              <a:buAutoNum type="romanUcPeriod" startAt="7"/>
              <a:tabLst>
                <a:tab pos="27305" algn="l"/>
                <a:tab pos="464184" algn="l"/>
              </a:tabLst>
            </a:pP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Posibilitar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interoperabilidad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aplicaciones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internos,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intranets, </a:t>
            </a:r>
            <a:r>
              <a:rPr dirty="0" sz="1100">
                <a:latin typeface="Arial MT"/>
                <a:cs typeface="Arial MT"/>
              </a:rPr>
              <a:t>portales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redes,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algn="just" marL="52069">
              <a:lnSpc>
                <a:spcPct val="100000"/>
              </a:lnSpc>
              <a:spcBef>
                <a:spcPts val="930"/>
              </a:spcBef>
            </a:pPr>
            <a:r>
              <a:rPr dirty="0" sz="1100" spc="-10" b="1">
                <a:latin typeface="Arial"/>
                <a:cs typeface="Arial"/>
              </a:rPr>
              <a:t>Artículo</a:t>
            </a:r>
            <a:r>
              <a:rPr dirty="0" sz="1100" spc="-6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63.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sujetos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obligados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desarrollarán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medidas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interoperabilidad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permitan</a:t>
            </a:r>
            <a:endParaRPr sz="1100">
              <a:latin typeface="Arial MT"/>
              <a:cs typeface="Arial MT"/>
            </a:endParaRPr>
          </a:p>
          <a:p>
            <a:pPr algn="just" marL="18415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integral,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considerando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digitalización,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copiado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auténtico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conversión;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política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electrónica,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intermediación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modelo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conexión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comunicaciones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obligados.</a:t>
            </a:r>
            <a:endParaRPr sz="1100">
              <a:latin typeface="Arial MT"/>
              <a:cs typeface="Arial MT"/>
            </a:endParaRPr>
          </a:p>
          <a:p>
            <a:pPr algn="just" marL="18415" marR="5080" indent="33020">
              <a:lnSpc>
                <a:spcPct val="192700"/>
              </a:lnSpc>
            </a:pPr>
            <a:r>
              <a:rPr dirty="0" sz="1100" b="1">
                <a:latin typeface="Arial"/>
                <a:cs typeface="Arial"/>
              </a:rPr>
              <a:t>VI.</a:t>
            </a:r>
            <a:r>
              <a:rPr dirty="0" sz="1100" spc="14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Aprobar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acciones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difusión,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divulgación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promoción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fuente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esencial,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abiertos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memoria</a:t>
            </a:r>
            <a:r>
              <a:rPr dirty="0" sz="1100" spc="-10">
                <a:latin typeface="Arial MT"/>
                <a:cs typeface="Arial MT"/>
              </a:rPr>
              <a:t> colectiva.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20"/>
              </a:spcBef>
            </a:pP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2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19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General</a:t>
            </a:r>
            <a:r>
              <a:rPr dirty="0" sz="1100" spc="2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2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229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Nación</a:t>
            </a:r>
            <a:r>
              <a:rPr dirty="0" sz="1100" spc="19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convendrá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particulares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quien </a:t>
            </a:r>
            <a:r>
              <a:rPr dirty="0" sz="1100">
                <a:latin typeface="Arial MT"/>
                <a:cs typeface="Arial MT"/>
              </a:rPr>
              <a:t>legalmente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represente,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bases,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procedimientos,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condicionantes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garantías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versión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facsimilar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interés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posesión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particulares.</a:t>
            </a:r>
            <a:endParaRPr sz="1100">
              <a:latin typeface="Arial MT"/>
              <a:cs typeface="Arial MT"/>
            </a:endParaRPr>
          </a:p>
          <a:p>
            <a:pPr algn="just" marL="18415" marR="7620" indent="3302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artículos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menciona,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Archivos, </a:t>
            </a:r>
            <a:r>
              <a:rPr dirty="0" sz="1100">
                <a:latin typeface="Arial MT"/>
                <a:cs typeface="Arial MT"/>
              </a:rPr>
              <a:t>referentes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11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4675" cy="8100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sistemática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donde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Zambrano,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E.</a:t>
            </a:r>
            <a:r>
              <a:rPr dirty="0" sz="1100" spc="-10">
                <a:latin typeface="Arial MT"/>
                <a:cs typeface="Arial MT"/>
              </a:rPr>
              <a:t> (2016)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titulación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previo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obtención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título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Ingeniería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Sistemas </a:t>
            </a:r>
            <a:r>
              <a:rPr dirty="0" sz="1100">
                <a:latin typeface="Arial MT"/>
                <a:cs typeface="Arial MT"/>
              </a:rPr>
              <a:t>computacionales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siguiente: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“Digitalización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sistemática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consiste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generación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copia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 contenido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escaneado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 una</a:t>
            </a:r>
            <a:r>
              <a:rPr dirty="0" sz="1100" spc="-10">
                <a:latin typeface="Arial MT"/>
                <a:cs typeface="Arial MT"/>
              </a:rPr>
              <a:t> firma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autentique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veracidad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original</a:t>
            </a: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descartado”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(p.25).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Estefanie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Zambrano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Serrano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referencia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 sistemática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consiste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copia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escaneado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</a:t>
            </a:r>
            <a:r>
              <a:rPr dirty="0" sz="1100" spc="-20">
                <a:latin typeface="Arial MT"/>
                <a:cs typeface="Arial MT"/>
              </a:rPr>
              <a:t> la </a:t>
            </a:r>
            <a:r>
              <a:rPr dirty="0" sz="1100" spc="-10">
                <a:latin typeface="Arial MT"/>
                <a:cs typeface="Arial MT"/>
              </a:rPr>
              <a:t>información </a:t>
            </a:r>
            <a:r>
              <a:rPr dirty="0" sz="1100">
                <a:latin typeface="Arial MT"/>
                <a:cs typeface="Arial MT"/>
              </a:rPr>
              <a:t>incluida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autenticidad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ende,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descartado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eliminado.</a:t>
            </a:r>
            <a:endParaRPr sz="1100">
              <a:latin typeface="Arial MT"/>
              <a:cs typeface="Arial MT"/>
            </a:endParaRPr>
          </a:p>
          <a:p>
            <a:pPr algn="just" marL="12700" marR="6985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También el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 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>
                <a:latin typeface="Arial MT"/>
                <a:cs typeface="Arial MT"/>
              </a:rPr>
              <a:t> 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 sistemática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práctico,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se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puede utilizar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organizaciones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tienen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sistema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electrónicos, </a:t>
            </a:r>
            <a:r>
              <a:rPr dirty="0" sz="1100">
                <a:latin typeface="Arial MT"/>
                <a:cs typeface="Arial MT"/>
              </a:rPr>
              <a:t>convirtiendo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copia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auténticos.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 spc="-10">
                <a:latin typeface="Arial MT"/>
                <a:cs typeface="Arial MT"/>
              </a:rPr>
              <a:t>Existen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mercado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diferentes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tipos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escáner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variedad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formatos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adaptan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resolución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escaneo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dada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 spc="-10">
                <a:latin typeface="Arial MT"/>
                <a:cs typeface="Arial MT"/>
              </a:rPr>
              <a:t>dispositivo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utilice,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varía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precio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calidad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aparato.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rendimiento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transmisión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ordenador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conexión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PC,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trasmiten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escaneados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más </a:t>
            </a:r>
            <a:r>
              <a:rPr dirty="0" sz="1100">
                <a:latin typeface="Arial MT"/>
                <a:cs typeface="Arial MT"/>
              </a:rPr>
              <a:t>rápidamente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conexión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SCSI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FireWire</a:t>
            </a:r>
            <a:r>
              <a:rPr dirty="0" sz="1100" spc="6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hasta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lentas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USB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puerto</a:t>
            </a:r>
            <a:r>
              <a:rPr dirty="0" sz="1100" spc="-10">
                <a:latin typeface="Arial MT"/>
                <a:cs typeface="Arial MT"/>
              </a:rPr>
              <a:t> paralelo.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“Llevando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Teoría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práctica”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(2002)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mesa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100">
              <a:latin typeface="Arial MT"/>
              <a:cs typeface="Arial MT"/>
            </a:endParaRPr>
          </a:p>
          <a:p>
            <a:pPr algn="just" marL="915035" marR="391795" indent="-3175">
              <a:lnSpc>
                <a:spcPct val="99000"/>
              </a:lnSpc>
            </a:pP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planos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conocido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vendido,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por </a:t>
            </a:r>
            <a:r>
              <a:rPr dirty="0" sz="1000">
                <a:latin typeface="Arial MT"/>
                <a:cs typeface="Arial MT"/>
              </a:rPr>
              <a:t>buenas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razones,</a:t>
            </a:r>
            <a:r>
              <a:rPr dirty="0" sz="1000" spc="3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versátiles,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fáciles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manejar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amplia disponibilidad.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otro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extremo,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las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unidades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profesionales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mercado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12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66" y="877315"/>
            <a:ext cx="5653405" cy="456565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just" marL="914400" marR="390525">
              <a:lnSpc>
                <a:spcPct val="99100"/>
              </a:lnSpc>
              <a:spcBef>
                <a:spcPts val="114"/>
              </a:spcBef>
            </a:pP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gráficos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ahora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compiten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escáneres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tambor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cuanto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calidad.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Todos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utilizan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</a:t>
            </a:r>
            <a:r>
              <a:rPr dirty="0" sz="1000" spc="-10">
                <a:latin typeface="Arial MT"/>
                <a:cs typeface="Arial MT"/>
              </a:rPr>
              <a:t>i</a:t>
            </a:r>
            <a:r>
              <a:rPr dirty="0" sz="1000" spc="-5">
                <a:latin typeface="Arial MT"/>
                <a:cs typeface="Arial MT"/>
              </a:rPr>
              <a:t>sm</a:t>
            </a:r>
            <a:r>
              <a:rPr dirty="0" sz="1000">
                <a:latin typeface="Arial MT"/>
                <a:cs typeface="Arial MT"/>
              </a:rPr>
              <a:t>a </a:t>
            </a:r>
            <a:r>
              <a:rPr dirty="0" sz="1000" spc="-5">
                <a:latin typeface="Arial MT"/>
                <a:cs typeface="Arial MT"/>
              </a:rPr>
              <a:t>tecnología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básica,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cual</a:t>
            </a:r>
            <a:r>
              <a:rPr dirty="0" sz="1000">
                <a:latin typeface="Arial MT"/>
                <a:cs typeface="Arial MT"/>
              </a:rPr>
              <a:t> un </a:t>
            </a:r>
            <a:r>
              <a:rPr dirty="0" sz="1000" spc="-5">
                <a:latin typeface="Arial MT"/>
                <a:cs typeface="Arial MT"/>
              </a:rPr>
              <a:t>sensor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 </a:t>
            </a:r>
            <a:r>
              <a:rPr dirty="0" sz="1000" spc="-10">
                <a:latin typeface="Arial MT"/>
                <a:cs typeface="Arial MT"/>
              </a:rPr>
              <a:t>luz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(</a:t>
            </a:r>
            <a:r>
              <a:rPr dirty="0" sz="1000" spc="-20">
                <a:latin typeface="Arial MT"/>
                <a:cs typeface="Arial MT"/>
              </a:rPr>
              <a:t>p</a:t>
            </a:r>
            <a:r>
              <a:rPr dirty="0" sz="1000" spc="-10">
                <a:latin typeface="Arial MT"/>
                <a:cs typeface="Arial MT"/>
              </a:rPr>
              <a:t>o</a:t>
            </a:r>
            <a:r>
              <a:rPr dirty="0" sz="1000">
                <a:latin typeface="Arial MT"/>
                <a:cs typeface="Arial MT"/>
              </a:rPr>
              <a:t>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lo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general,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CCD)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una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fuente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luz,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ambos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montados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sobre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brazo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móvil,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pasan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sobre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documento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que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está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fijo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sobre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placa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vidrio.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Algunos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modelos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poseen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manipuladores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documento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automáticos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(A</a:t>
            </a:r>
            <a:r>
              <a:rPr dirty="0" sz="1000" spc="-10">
                <a:latin typeface="Arial MT"/>
                <a:cs typeface="Arial MT"/>
              </a:rPr>
              <a:t>DH</a:t>
            </a:r>
            <a:r>
              <a:rPr dirty="0" sz="1000">
                <a:latin typeface="Arial MT"/>
                <a:cs typeface="Arial MT"/>
              </a:rPr>
              <a:t>),</a:t>
            </a:r>
            <a:r>
              <a:rPr dirty="0" sz="1000" spc="3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que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pueden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aumentar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rendimiento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disminuir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>
                <a:latin typeface="Arial MT"/>
                <a:cs typeface="Arial MT"/>
              </a:rPr>
              <a:t> fatiga </a:t>
            </a:r>
            <a:r>
              <a:rPr dirty="0" sz="1000" spc="-15">
                <a:latin typeface="Arial MT"/>
                <a:cs typeface="Arial MT"/>
              </a:rPr>
              <a:t>del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operador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caso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grupos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documentos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uniformes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que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encuentran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condiciones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razonablemente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buenas.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variante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especializada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escáner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plano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es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 escáner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libros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trayectoria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aérea,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cual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fuente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luz,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selección</a:t>
            </a:r>
            <a:r>
              <a:rPr dirty="0" sz="1000">
                <a:latin typeface="Arial MT"/>
                <a:cs typeface="Arial MT"/>
              </a:rPr>
              <a:t> de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sensores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óptica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trasladados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a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ensamble</a:t>
            </a:r>
            <a:r>
              <a:rPr dirty="0" sz="1000" spc="-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brazo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trayectoria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aérea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bajo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cual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puede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colocarse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volumen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encuadernado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hojas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hacia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arriba,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ser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escaneado</a:t>
            </a:r>
            <a:r>
              <a:rPr dirty="0" sz="1000">
                <a:latin typeface="Arial MT"/>
                <a:cs typeface="Arial MT"/>
              </a:rPr>
              <a:t> (s/p).</a:t>
            </a:r>
            <a:endParaRPr sz="1000">
              <a:latin typeface="Arial MT"/>
              <a:cs typeface="Arial MT"/>
            </a:endParaRPr>
          </a:p>
          <a:p>
            <a:pPr algn="just" marL="18415" marR="5080" indent="-6350">
              <a:lnSpc>
                <a:spcPct val="192700"/>
              </a:lnSpc>
              <a:spcBef>
                <a:spcPts val="14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plano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poco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complicado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poniendo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cristal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cubrirlo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tapa,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cerrado,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podría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alterar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documento.</a:t>
            </a:r>
            <a:endParaRPr sz="1100">
              <a:latin typeface="Arial MT"/>
              <a:cs typeface="Arial MT"/>
            </a:endParaRPr>
          </a:p>
          <a:p>
            <a:pPr algn="just" marL="12700" marR="5715" indent="44450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Enciclopedia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Clasificaciones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(2017)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mano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100">
              <a:latin typeface="Arial MT"/>
              <a:cs typeface="Arial MT"/>
            </a:endParaRPr>
          </a:p>
          <a:p>
            <a:pPr algn="just" marL="914400" marR="390525" indent="-3175">
              <a:lnSpc>
                <a:spcPct val="99000"/>
              </a:lnSpc>
            </a:pP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mano: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dispositivos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muy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económicos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prácticos.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Normalmente </a:t>
            </a:r>
            <a:r>
              <a:rPr dirty="0" sz="1000">
                <a:latin typeface="Arial MT"/>
                <a:cs typeface="Arial MT"/>
              </a:rPr>
              <a:t>poseen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propia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tarjeta,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caso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sea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así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pueden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conectados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a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impresoras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computadora.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resolución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muy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baja,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máximo </a:t>
            </a:r>
            <a:r>
              <a:rPr dirty="0" sz="1000">
                <a:latin typeface="Arial MT"/>
                <a:cs typeface="Arial MT"/>
              </a:rPr>
              <a:t>cuatrocientos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PPP.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obtener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buenos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resultados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necesario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mucha </a:t>
            </a:r>
            <a:r>
              <a:rPr dirty="0" sz="1000">
                <a:latin typeface="Arial MT"/>
                <a:cs typeface="Arial MT"/>
              </a:rPr>
              <a:t>práctica”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(s/p).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84" y="5909612"/>
            <a:ext cx="5654040" cy="14890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tampoco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parece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idóneo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aunque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son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económicos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prácticos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limitaciones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tamaño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cierta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lenta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baja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velocidad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 spc="-10">
                <a:latin typeface="Arial MT"/>
                <a:cs typeface="Arial MT"/>
              </a:rPr>
              <a:t>resolución.</a:t>
            </a:r>
            <a:endParaRPr sz="1100">
              <a:latin typeface="Arial MT"/>
              <a:cs typeface="Arial MT"/>
            </a:endParaRPr>
          </a:p>
          <a:p>
            <a:pPr algn="just" marL="469265">
              <a:lnSpc>
                <a:spcPct val="100000"/>
              </a:lnSpc>
              <a:spcBef>
                <a:spcPts val="1245"/>
              </a:spcBef>
            </a:pP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alimentador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hojas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956307" y="7832852"/>
            <a:ext cx="4368800" cy="12369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just" marL="15240" marR="5080" indent="-3175">
              <a:lnSpc>
                <a:spcPct val="99100"/>
              </a:lnSpc>
              <a:spcBef>
                <a:spcPts val="114"/>
              </a:spcBef>
            </a:pPr>
            <a:r>
              <a:rPr dirty="0" sz="1000" spc="-10">
                <a:latin typeface="Arial MT"/>
                <a:cs typeface="Arial MT"/>
              </a:rPr>
              <a:t>Utilizan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la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misma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tecnología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básica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que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escáneres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planos,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pero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maximizan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rendimiento,</a:t>
            </a:r>
            <a:r>
              <a:rPr dirty="0" sz="1000" spc="4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4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general,</a:t>
            </a:r>
            <a:r>
              <a:rPr dirty="0" sz="1000" spc="4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expensas</a:t>
            </a:r>
            <a:r>
              <a:rPr dirty="0" sz="1000" spc="4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calidad.</a:t>
            </a:r>
            <a:r>
              <a:rPr dirty="0" sz="1000" spc="4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Diseñados generalmente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entornos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negocios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grandes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volúmenes, típicamente </a:t>
            </a:r>
            <a:r>
              <a:rPr dirty="0" sz="1000">
                <a:latin typeface="Arial MT"/>
                <a:cs typeface="Arial MT"/>
              </a:rPr>
              <a:t>escanean</a:t>
            </a:r>
            <a:r>
              <a:rPr dirty="0" sz="1000" spc="12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3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blanco</a:t>
            </a:r>
            <a:r>
              <a:rPr dirty="0" sz="1000" spc="13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3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negro</a:t>
            </a:r>
            <a:r>
              <a:rPr dirty="0" sz="1000" spc="13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14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escala</a:t>
            </a:r>
            <a:r>
              <a:rPr dirty="0" sz="1000" spc="13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14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grises</a:t>
            </a:r>
            <a:r>
              <a:rPr dirty="0" sz="1000" spc="13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130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resoluciones </a:t>
            </a:r>
            <a:r>
              <a:rPr dirty="0" sz="1000">
                <a:latin typeface="Arial MT"/>
                <a:cs typeface="Arial MT"/>
              </a:rPr>
              <a:t>relativamente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bajas.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espera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sean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tamaño </a:t>
            </a:r>
            <a:r>
              <a:rPr dirty="0" sz="1000">
                <a:latin typeface="Arial MT"/>
                <a:cs typeface="Arial MT"/>
              </a:rPr>
              <a:t>uniforme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solidez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suficiente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soportar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manipulación </a:t>
            </a:r>
            <a:r>
              <a:rPr dirty="0" sz="1000">
                <a:latin typeface="Arial MT"/>
                <a:cs typeface="Arial MT"/>
              </a:rPr>
              <a:t>bastante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brusca,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aunque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mecanismos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transporte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algunos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modelos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nuevos reducen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tensión.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utilicen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transporte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rodillos,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13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60" y="877315"/>
            <a:ext cx="5652135" cy="666242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914400" marR="389255">
              <a:lnSpc>
                <a:spcPct val="990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cinta,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tambor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vacío,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sensor de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luz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fuente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luz permanecen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fijos </a:t>
            </a:r>
            <a:r>
              <a:rPr dirty="0" sz="1000">
                <a:latin typeface="Arial MT"/>
                <a:cs typeface="Arial MT"/>
              </a:rPr>
              <a:t>mientras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mueve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documento.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subclase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con </a:t>
            </a:r>
            <a:r>
              <a:rPr dirty="0" sz="1000" spc="-10">
                <a:latin typeface="Arial MT"/>
                <a:cs typeface="Arial MT"/>
              </a:rPr>
              <a:t>alimentador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hojas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modelos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pie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específicamente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diseñados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para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5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15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5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gran</a:t>
            </a:r>
            <a:r>
              <a:rPr dirty="0" sz="1000" spc="15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formato,</a:t>
            </a:r>
            <a:r>
              <a:rPr dirty="0" sz="1000" spc="16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15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5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mapas</a:t>
            </a:r>
            <a:r>
              <a:rPr dirty="0" sz="1000" spc="15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5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55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planos. </a:t>
            </a:r>
            <a:r>
              <a:rPr dirty="0" sz="1000">
                <a:latin typeface="Arial MT"/>
                <a:cs typeface="Arial MT"/>
              </a:rPr>
              <a:t>Arquitectónicos.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(“Llevando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Teoría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práctica”,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s/p).</a:t>
            </a:r>
            <a:endParaRPr sz="1000">
              <a:latin typeface="Arial MT"/>
              <a:cs typeface="Arial MT"/>
            </a:endParaRPr>
          </a:p>
          <a:p>
            <a:pPr algn="just" marL="18415" marR="395605" indent="-6350">
              <a:lnSpc>
                <a:spcPct val="192900"/>
              </a:lnSpc>
              <a:spcBef>
                <a:spcPts val="880"/>
              </a:spcBef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parecido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tecnología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utilizados,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básicamente,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negocios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manejen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grandes volúmenes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escanean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blanco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negro;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inconveniente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las </a:t>
            </a:r>
            <a:r>
              <a:rPr dirty="0" sz="1100">
                <a:latin typeface="Arial MT"/>
                <a:cs typeface="Arial MT"/>
              </a:rPr>
              <a:t>resoluciones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bajas,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tamaño </a:t>
            </a:r>
            <a:r>
              <a:rPr dirty="0" sz="1100">
                <a:latin typeface="Arial MT"/>
                <a:cs typeface="Arial MT"/>
              </a:rPr>
              <a:t>uniforme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manipulación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brusca,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aunque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destacar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mecanismos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transporte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modelos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reducen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tensión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transporte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rodillos,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cinta,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tambor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vacío,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sensor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fuente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luz </a:t>
            </a:r>
            <a:r>
              <a:rPr dirty="0" sz="1100">
                <a:latin typeface="Arial MT"/>
                <a:cs typeface="Arial MT"/>
              </a:rPr>
              <a:t>permanecen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fijos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mientras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manipulado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documento.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subclase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modelos,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específicamente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diseñados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mapas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planos.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podemos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notar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utilizado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 tamaño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</a:t>
            </a:r>
            <a:r>
              <a:rPr dirty="0" sz="1100" spc="-10">
                <a:latin typeface="Arial MT"/>
                <a:cs typeface="Arial MT"/>
              </a:rPr>
              <a:t>formato.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79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“Recomendaciones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Documentos”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(2008)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rodillo: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30"/>
              </a:spcBef>
            </a:pPr>
            <a:endParaRPr sz="1100">
              <a:latin typeface="Arial MT"/>
              <a:cs typeface="Arial MT"/>
            </a:endParaRPr>
          </a:p>
          <a:p>
            <a:pPr algn="just" marL="914400" marR="390525" indent="-3175">
              <a:lnSpc>
                <a:spcPct val="100000"/>
              </a:lnSpc>
              <a:spcBef>
                <a:spcPts val="5"/>
              </a:spcBef>
            </a:pP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rodillo: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originales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introducidos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elemento transportador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velocidad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constante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(alimentador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automático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documentos</a:t>
            </a:r>
            <a:endParaRPr sz="1000">
              <a:latin typeface="Arial MT"/>
              <a:cs typeface="Arial MT"/>
            </a:endParaRPr>
          </a:p>
          <a:p>
            <a:pPr algn="just" marL="914400">
              <a:lnSpc>
                <a:spcPts val="1175"/>
              </a:lnSpc>
            </a:pPr>
            <a:r>
              <a:rPr dirty="0" sz="1000" spc="-10">
                <a:latin typeface="Arial MT"/>
                <a:cs typeface="Arial MT"/>
              </a:rPr>
              <a:t>-ADF-</a:t>
            </a:r>
            <a:r>
              <a:rPr dirty="0" sz="1000">
                <a:latin typeface="Arial MT"/>
                <a:cs typeface="Arial MT"/>
              </a:rPr>
              <a:t>)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fuente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luz/sensores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ópticos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escáner.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páginas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pueden</a:t>
            </a:r>
            <a:endParaRPr sz="1000">
              <a:latin typeface="Arial MT"/>
              <a:cs typeface="Arial MT"/>
            </a:endParaRPr>
          </a:p>
          <a:p>
            <a:pPr algn="just" marL="914400" marR="389255">
              <a:lnSpc>
                <a:spcPct val="99000"/>
              </a:lnSpc>
              <a:spcBef>
                <a:spcPts val="10"/>
              </a:spcBef>
            </a:pPr>
            <a:r>
              <a:rPr dirty="0" sz="1000">
                <a:latin typeface="Arial MT"/>
                <a:cs typeface="Arial MT"/>
              </a:rPr>
              <a:t>recorrer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mecanismo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lector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horizontal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“u”,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pero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en </a:t>
            </a:r>
            <a:r>
              <a:rPr dirty="0" sz="1000">
                <a:latin typeface="Arial MT"/>
                <a:cs typeface="Arial MT"/>
              </a:rPr>
              <a:t>cualquier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caso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serán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recogidas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mismo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orden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introducción.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Pueden </a:t>
            </a:r>
            <a:r>
              <a:rPr dirty="0" sz="1000">
                <a:latin typeface="Arial MT"/>
                <a:cs typeface="Arial MT"/>
              </a:rPr>
              <a:t>escanearse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directamente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múltiples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páginas,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tiempos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respuesta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rápidos.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Desventajas: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originales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hojas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sueltas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no </a:t>
            </a:r>
            <a:r>
              <a:rPr dirty="0" sz="1000">
                <a:latin typeface="Arial MT"/>
                <a:cs typeface="Arial MT"/>
              </a:rPr>
              <a:t>admite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grosores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papel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superiores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150g/m²</a:t>
            </a:r>
            <a:r>
              <a:rPr dirty="0" sz="1000" spc="-10">
                <a:latin typeface="Arial MT"/>
                <a:cs typeface="Arial MT"/>
              </a:rPr>
              <a:t> (p.2).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41" y="8006636"/>
            <a:ext cx="5655310" cy="840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rodillo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introducen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alimentador</a:t>
            </a:r>
            <a:endParaRPr sz="1100">
              <a:latin typeface="Arial MT"/>
              <a:cs typeface="Arial MT"/>
            </a:endParaRPr>
          </a:p>
          <a:p>
            <a:pPr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automático,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páginas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recorrer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mecanismo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lector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horizontal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“u”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recogidas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introducción.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escanear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14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4040" cy="18091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múltiples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páginas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respuesta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rápida,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inconveniente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originales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 ser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hojas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sueltas.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puede </a:t>
            </a:r>
            <a:r>
              <a:rPr dirty="0" sz="1100">
                <a:latin typeface="Arial MT"/>
                <a:cs typeface="Arial MT"/>
              </a:rPr>
              <a:t>ver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velocidad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orden,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malo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originales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hojas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sueltas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grosores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150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g/m².</a:t>
            </a:r>
            <a:endParaRPr sz="1100">
              <a:latin typeface="Arial MT"/>
              <a:cs typeface="Arial MT"/>
            </a:endParaRPr>
          </a:p>
          <a:p>
            <a:pPr algn="just" marL="12700" marR="8255" indent="682625">
              <a:lnSpc>
                <a:spcPct val="190900"/>
              </a:lnSpc>
              <a:spcBef>
                <a:spcPts val="50"/>
              </a:spcBef>
            </a:pP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producción,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“Información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Digitalización: </a:t>
            </a:r>
            <a:r>
              <a:rPr dirty="0" sz="1100">
                <a:latin typeface="Arial MT"/>
                <a:cs typeface="Arial MT"/>
              </a:rPr>
              <a:t>Introducción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Digitales” </a:t>
            </a:r>
            <a:r>
              <a:rPr dirty="0" sz="1100">
                <a:latin typeface="Arial MT"/>
                <a:cs typeface="Arial MT"/>
              </a:rPr>
              <a:t>(s/f),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siguiente: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3123691"/>
            <a:ext cx="4368165" cy="12369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just" marL="15240" marR="5080" indent="-3175">
              <a:lnSpc>
                <a:spcPct val="99100"/>
              </a:lnSpc>
              <a:spcBef>
                <a:spcPts val="114"/>
              </a:spcBef>
            </a:pPr>
            <a:r>
              <a:rPr dirty="0" sz="1000">
                <a:latin typeface="Arial MT"/>
                <a:cs typeface="Arial MT"/>
              </a:rPr>
              <a:t>Escáner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alta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producción: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gama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equipos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utilizada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digitalizar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manera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masiva,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teniendo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ventaja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menor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tiempo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 spc="-10">
                <a:latin typeface="Arial MT"/>
                <a:cs typeface="Arial MT"/>
              </a:rPr>
              <a:t>procesamiento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para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altos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volúmenes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producción, se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utilizan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principalmente </a:t>
            </a:r>
            <a:r>
              <a:rPr dirty="0" sz="1000">
                <a:latin typeface="Arial MT"/>
                <a:cs typeface="Arial MT"/>
              </a:rPr>
              <a:t>cuando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requiere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digitalizar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información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manera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masiva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sistemática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empresas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instituciones.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utilizar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escáneres,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debe </a:t>
            </a:r>
            <a:r>
              <a:rPr dirty="0" sz="1000">
                <a:latin typeface="Arial MT"/>
                <a:cs typeface="Arial MT"/>
              </a:rPr>
              <a:t>realizar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preparación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manera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preliminar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minuciosa,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>
                <a:latin typeface="Arial MT"/>
                <a:cs typeface="Arial MT"/>
              </a:rPr>
              <a:t>cual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retira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cualquier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elemento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pudiera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impedir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paso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los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alta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velocidad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(s/p).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84" y="4827572"/>
            <a:ext cx="5654040" cy="11633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Producción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recomendable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grandes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volúmenes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instituciones.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Cabe </a:t>
            </a:r>
            <a:r>
              <a:rPr dirty="0" sz="1100">
                <a:latin typeface="Arial MT"/>
                <a:cs typeface="Arial MT"/>
              </a:rPr>
              <a:t>señalar 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utilizar este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 se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preparar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minuciosamente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velocidad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empezar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proceso.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956307" y="6430772"/>
            <a:ext cx="4367530" cy="138620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90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Ahora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bien,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cámaras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combinan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óptica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cámara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formar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herramienta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versátil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producir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imágenes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calidad </a:t>
            </a:r>
            <a:r>
              <a:rPr dirty="0" sz="1000">
                <a:latin typeface="Arial MT"/>
                <a:cs typeface="Arial MT"/>
              </a:rPr>
              <a:t>superior.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pesar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25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lentas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25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difíciles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utilizar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los </a:t>
            </a:r>
            <a:r>
              <a:rPr dirty="0" sz="1000">
                <a:latin typeface="Arial MT"/>
                <a:cs typeface="Arial MT"/>
              </a:rPr>
              <a:t>escáneres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planos,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cámaras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adaptan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amplia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variedad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objetos.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pueden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capturar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segura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materiales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frágiles,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aunque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necesidad</a:t>
            </a:r>
            <a:r>
              <a:rPr dirty="0" sz="1000" spc="3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proporcionar</a:t>
            </a:r>
            <a:r>
              <a:rPr dirty="0" sz="1000" spc="3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iluminación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externa </a:t>
            </a:r>
            <a:r>
              <a:rPr dirty="0" sz="1000">
                <a:latin typeface="Arial MT"/>
                <a:cs typeface="Arial MT"/>
              </a:rPr>
              <a:t>significa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daño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causado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luz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preocupación.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>
                <a:latin typeface="Arial MT"/>
                <a:cs typeface="Arial MT"/>
              </a:rPr>
              <a:t>tecnología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cámaras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digitales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continúa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mejorando,</a:t>
            </a:r>
            <a:r>
              <a:rPr dirty="0" sz="1000" spc="25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ayudada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el </a:t>
            </a:r>
            <a:r>
              <a:rPr dirty="0" sz="1000">
                <a:latin typeface="Arial MT"/>
                <a:cs typeface="Arial MT"/>
              </a:rPr>
              <a:t>creciente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mercado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consumidores.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(“Llevando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Teoría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práctica”,</a:t>
            </a:r>
            <a:r>
              <a:rPr dirty="0" sz="1000" spc="-10">
                <a:latin typeface="Arial MT"/>
                <a:cs typeface="Arial MT"/>
              </a:rPr>
              <a:t> s/p).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757" y="877370"/>
            <a:ext cx="5654675" cy="70796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Estas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cámaras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combinan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óptica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8415" marR="762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cámara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producen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imágenes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superior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adaptan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variedad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aunque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lentas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difíciles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plano.</a:t>
            </a:r>
            <a:endParaRPr sz="1100">
              <a:latin typeface="Arial MT"/>
              <a:cs typeface="Arial MT"/>
            </a:endParaRPr>
          </a:p>
          <a:p>
            <a:pPr algn="just" marL="18415" marR="5080" indent="33020">
              <a:lnSpc>
                <a:spcPct val="1930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primero </a:t>
            </a:r>
            <a:r>
              <a:rPr dirty="0" sz="1100" spc="-10">
                <a:latin typeface="Arial MT"/>
                <a:cs typeface="Arial MT"/>
              </a:rPr>
              <a:t>realizar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estudio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previo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saber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 exactitud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 es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realmente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debemos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tomar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factores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como: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resolución,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etc.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tendría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ver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conviene 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mencionadas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institución,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óptimo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convendría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usar,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nos </a:t>
            </a:r>
            <a:r>
              <a:rPr dirty="0" sz="1100">
                <a:latin typeface="Arial MT"/>
                <a:cs typeface="Arial MT"/>
              </a:rPr>
              <a:t>ofrecen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rapidez,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etc.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uno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cubra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institución.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mercado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variedad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marcas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modelos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escáneres </a:t>
            </a:r>
            <a:r>
              <a:rPr dirty="0" sz="1100">
                <a:latin typeface="Arial MT"/>
                <a:cs typeface="Arial MT"/>
              </a:rPr>
              <a:t>como: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plana,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ranura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cámaras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digitales;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por </a:t>
            </a:r>
            <a:r>
              <a:rPr dirty="0" sz="1100">
                <a:latin typeface="Arial MT"/>
                <a:cs typeface="Arial MT"/>
              </a:rPr>
              <a:t>ello,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preciso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conocer las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características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posibilidades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ellos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seleccionar</a:t>
            </a:r>
            <a:r>
              <a:rPr dirty="0" sz="1100" spc="4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4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momento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>
                <a:latin typeface="Arial MT"/>
                <a:cs typeface="Arial MT"/>
              </a:rPr>
              <a:t> 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satisfacer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institución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0900"/>
              </a:lnSpc>
              <a:spcBef>
                <a:spcPts val="4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libro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-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5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colecciones: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Texto</a:t>
            </a:r>
            <a:r>
              <a:rPr dirty="0" sz="1100" spc="-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imagen</a:t>
            </a:r>
            <a:r>
              <a:rPr dirty="0" sz="1100" spc="-5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Vol.</a:t>
            </a:r>
            <a:r>
              <a:rPr dirty="0" sz="1100" spc="-6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1.</a:t>
            </a:r>
            <a:r>
              <a:rPr dirty="0" sz="1100" spc="-6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(2008)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mencionan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definiciones: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100">
              <a:latin typeface="Arial MT"/>
              <a:cs typeface="Arial MT"/>
            </a:endParaRPr>
          </a:p>
          <a:p>
            <a:pPr algn="just" marL="915035" marR="391160" indent="-3175">
              <a:lnSpc>
                <a:spcPct val="99000"/>
              </a:lnSpc>
              <a:spcBef>
                <a:spcPts val="5"/>
              </a:spcBef>
            </a:pP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cama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plana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regularmente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bajo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costo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0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fácil </a:t>
            </a:r>
            <a:r>
              <a:rPr dirty="0" sz="1000">
                <a:latin typeface="Arial MT"/>
                <a:cs typeface="Arial MT"/>
              </a:rPr>
              <a:t>operación.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utilizados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cubrir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necesidades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personales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pequeñas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empresas,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así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procesar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fotografías,</a:t>
            </a:r>
            <a:r>
              <a:rPr dirty="0" sz="1000" spc="-10">
                <a:latin typeface="Arial MT"/>
                <a:cs typeface="Arial MT"/>
              </a:rPr>
              <a:t> libros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otros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impresos,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cuando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pequeña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colección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digitalizar.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mejor contar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escáner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especializado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la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intención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digitalizar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una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colección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tamaño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considerable.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Pueden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alcanzar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resoluciones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1600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dpi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o </a:t>
            </a:r>
            <a:r>
              <a:rPr dirty="0" sz="1000">
                <a:latin typeface="Arial MT"/>
                <a:cs typeface="Arial MT"/>
              </a:rPr>
              <a:t>superiores.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(Lara,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Castro,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López,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pp.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26-</a:t>
            </a:r>
            <a:r>
              <a:rPr dirty="0" sz="1000" spc="-20">
                <a:latin typeface="Arial MT"/>
                <a:cs typeface="Arial MT"/>
              </a:rPr>
              <a:t>27).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16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898" y="877370"/>
            <a:ext cx="5654675" cy="58972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recomendable,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bajo,</a:t>
            </a:r>
            <a:endParaRPr sz="1100">
              <a:latin typeface="Arial MT"/>
              <a:cs typeface="Arial MT"/>
            </a:endParaRPr>
          </a:p>
          <a:p>
            <a:pPr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además,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procesar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fotografías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libros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utilizado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por </a:t>
            </a:r>
            <a:r>
              <a:rPr dirty="0" sz="1100">
                <a:latin typeface="Arial MT"/>
                <a:cs typeface="Arial MT"/>
              </a:rPr>
              <a:t>pequeñas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colecciones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tamaño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considerable.</a:t>
            </a:r>
            <a:endParaRPr sz="1100">
              <a:latin typeface="Arial MT"/>
              <a:cs typeface="Arial MT"/>
            </a:endParaRPr>
          </a:p>
          <a:p>
            <a:pPr marL="460375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“Digitalización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información”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(2012)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plano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  <a:p>
            <a:pPr marL="911860" marR="392430">
              <a:lnSpc>
                <a:spcPct val="99500"/>
              </a:lnSpc>
              <a:spcBef>
                <a:spcPts val="1260"/>
              </a:spcBef>
            </a:pP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coloca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sobre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cristal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luego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cubre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tapa,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el </a:t>
            </a:r>
            <a:r>
              <a:rPr dirty="0" sz="1000">
                <a:latin typeface="Arial MT"/>
                <a:cs typeface="Arial MT"/>
              </a:rPr>
              <a:t>dispositivo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digitalización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(CCD)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mueve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debajo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cristal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iluminando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original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digitalizar.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tapa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estar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bien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cerrada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luz </a:t>
            </a:r>
            <a:r>
              <a:rPr dirty="0" sz="1000" spc="-25">
                <a:latin typeface="Arial MT"/>
                <a:cs typeface="Arial MT"/>
              </a:rPr>
              <a:t>no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filtre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 los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costados,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altere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calidad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0">
                <a:latin typeface="Arial MT"/>
                <a:cs typeface="Arial MT"/>
              </a:rPr>
              <a:t> digitalización. (https://sylviaretana.wordpress.com/2012/11/20/tipos-de-</a:t>
            </a:r>
            <a:r>
              <a:rPr dirty="0" sz="1000">
                <a:latin typeface="Arial MT"/>
                <a:cs typeface="Arial MT"/>
              </a:rPr>
              <a:t>escaner/,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s/p).</a:t>
            </a:r>
            <a:endParaRPr sz="1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40"/>
              </a:spcBef>
            </a:pPr>
            <a:endParaRPr sz="1000">
              <a:latin typeface="Arial MT"/>
              <a:cs typeface="Arial MT"/>
            </a:endParaRPr>
          </a:p>
          <a:p>
            <a:pPr algn="just" marL="19050" marR="5715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plano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fácil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manejar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manipulado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cualquier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persona,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manipular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 bastante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cuidado,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 no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hacerlo;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ejemplo,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no </a:t>
            </a:r>
            <a:r>
              <a:rPr dirty="0" sz="1100">
                <a:latin typeface="Arial MT"/>
                <a:cs typeface="Arial MT"/>
              </a:rPr>
              <a:t>cerrar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tapa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alterar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resultado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sería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fotocopiadora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cierra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cubierta,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fotocopiamos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verse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claridad.</a:t>
            </a:r>
            <a:endParaRPr sz="1100">
              <a:latin typeface="Arial MT"/>
              <a:cs typeface="Arial MT"/>
            </a:endParaRPr>
          </a:p>
          <a:p>
            <a:pPr algn="just" marL="46990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Curso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(s/f)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Arial MT"/>
              <a:cs typeface="Arial MT"/>
            </a:endParaRPr>
          </a:p>
          <a:p>
            <a:pPr algn="just" marL="915035" marR="392430" indent="-3175">
              <a:lnSpc>
                <a:spcPct val="99000"/>
              </a:lnSpc>
            </a:pP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funcionamiento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parecido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fotocopiadoras: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introduce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el </a:t>
            </a:r>
            <a:r>
              <a:rPr dirty="0" sz="1000">
                <a:latin typeface="Arial MT"/>
                <a:cs typeface="Arial MT"/>
              </a:rPr>
              <a:t>original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revés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cristal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soporte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documentos,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cierra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tapa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>
                <a:latin typeface="Arial MT"/>
                <a:cs typeface="Arial MT"/>
              </a:rPr>
              <a:t>fuente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luz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recorre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totalidad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longitud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papel.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Tamaños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normales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A4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 A3.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Desde el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punto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vista de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SGED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permite </a:t>
            </a:r>
            <a:r>
              <a:rPr dirty="0" sz="1000">
                <a:latin typeface="Arial MT"/>
                <a:cs typeface="Arial MT"/>
              </a:rPr>
              <a:t>digitalizar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cualquier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original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plano,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voluminoso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(libro, </a:t>
            </a:r>
            <a:r>
              <a:rPr dirty="0" sz="1000">
                <a:latin typeface="Arial MT"/>
                <a:cs typeface="Arial MT"/>
              </a:rPr>
              <a:t>revista,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etc.).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 contrario,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 manipulación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manual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 los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originales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hace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utilización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lenta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(p.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11).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11" y="7229330"/>
            <a:ext cx="5655945" cy="18091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Curso</a:t>
            </a:r>
            <a:r>
              <a:rPr dirty="0" sz="1100" spc="2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2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Digitalización</a:t>
            </a:r>
            <a:r>
              <a:rPr dirty="0" sz="1100" spc="229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digitalizar</a:t>
            </a:r>
            <a:endParaRPr sz="1100">
              <a:latin typeface="Arial MT"/>
              <a:cs typeface="Arial MT"/>
            </a:endParaRPr>
          </a:p>
          <a:p>
            <a:pPr algn="just" marL="18415" marR="698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plano,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llámese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revista,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única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desventaja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manipulación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manual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lenta,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parecido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fotocopiadora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permite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plano,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voluminoso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ellos </a:t>
            </a:r>
            <a:r>
              <a:rPr dirty="0" sz="1100">
                <a:latin typeface="Arial MT"/>
                <a:cs typeface="Arial MT"/>
              </a:rPr>
              <a:t>podemos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nombrar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libros,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revistas,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etc.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plano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funciones </a:t>
            </a:r>
            <a:r>
              <a:rPr dirty="0" sz="1100">
                <a:latin typeface="Arial MT"/>
                <a:cs typeface="Arial MT"/>
              </a:rPr>
              <a:t>parecidas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fotocopiadora,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que,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digitalización,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9595" cy="843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Arial MT"/>
                <a:cs typeface="Arial MT"/>
              </a:rPr>
              <a:t>cubierta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tapa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cerrada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contrario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obtendrán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resultados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saldrá mal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escaneado.</a:t>
            </a:r>
            <a:endParaRPr sz="1100">
              <a:latin typeface="Arial MT"/>
              <a:cs typeface="Arial MT"/>
            </a:endParaRPr>
          </a:p>
          <a:p>
            <a:pPr marL="46355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Ahora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alimentación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múltiple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2197100"/>
            <a:ext cx="4366895" cy="153860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just" marL="15240" marR="5080" indent="-3175">
              <a:lnSpc>
                <a:spcPct val="99100"/>
              </a:lnSpc>
              <a:spcBef>
                <a:spcPts val="114"/>
              </a:spcBef>
            </a:pPr>
            <a:r>
              <a:rPr dirty="0" sz="1000" spc="-5">
                <a:latin typeface="Arial MT"/>
                <a:cs typeface="Arial MT"/>
              </a:rPr>
              <a:t>Los</a:t>
            </a:r>
            <a:r>
              <a:rPr dirty="0" sz="1000" spc="5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escáneres</a:t>
            </a:r>
            <a:r>
              <a:rPr dirty="0" sz="1000" spc="5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alimentación</a:t>
            </a:r>
            <a:r>
              <a:rPr dirty="0" sz="1000" spc="5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múltiple</a:t>
            </a:r>
            <a:r>
              <a:rPr dirty="0" sz="1000" spc="5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permiten</a:t>
            </a:r>
            <a:r>
              <a:rPr dirty="0" sz="1000" spc="57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digitalizar</a:t>
            </a:r>
            <a:r>
              <a:rPr dirty="0" sz="1000" spc="5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grandes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volúmenes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documentos.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Cuentan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bandeja</a:t>
            </a:r>
            <a:r>
              <a:rPr dirty="0" sz="1000">
                <a:latin typeface="Arial MT"/>
                <a:cs typeface="Arial MT"/>
              </a:rPr>
              <a:t> en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que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depositan </a:t>
            </a:r>
            <a:r>
              <a:rPr dirty="0" sz="1000" spc="-10">
                <a:latin typeface="Arial MT"/>
                <a:cs typeface="Arial MT"/>
              </a:rPr>
              <a:t>las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hojas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sueltas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aparato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las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ingresa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una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por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una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hasta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terminar;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los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documentos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pueden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ser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digitalizados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por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uno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o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ambos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lados.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recomiendan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para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digitalización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documentos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como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facturas,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notas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o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documentos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similares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conformados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por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hojas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sueltas.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gran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ayuda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para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digitalizar</a:t>
            </a:r>
            <a:r>
              <a:rPr dirty="0" sz="1000" spc="-5">
                <a:latin typeface="Arial MT"/>
                <a:cs typeface="Arial MT"/>
              </a:rPr>
              <a:t> documentos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como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libros,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revistas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similares,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siempre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cuando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puedan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desencuadernar.</a:t>
            </a:r>
            <a:r>
              <a:rPr dirty="0" sz="1000" spc="254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Tiene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costo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relativamente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bajo,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resolución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es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 </a:t>
            </a:r>
            <a:r>
              <a:rPr dirty="0" sz="1000" spc="-5">
                <a:latin typeface="Arial MT"/>
                <a:cs typeface="Arial MT"/>
              </a:rPr>
              <a:t>apenas</a:t>
            </a:r>
            <a:r>
              <a:rPr dirty="0" sz="1000" spc="4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600</a:t>
            </a:r>
            <a:r>
              <a:rPr dirty="0" sz="1000" spc="4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dpi</a:t>
            </a:r>
            <a:r>
              <a:rPr dirty="0" sz="1000" spc="4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4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color</a:t>
            </a:r>
            <a:r>
              <a:rPr dirty="0" sz="1000" spc="48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o</a:t>
            </a:r>
            <a:r>
              <a:rPr dirty="0" sz="1000" spc="4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escala</a:t>
            </a:r>
            <a:r>
              <a:rPr dirty="0" sz="1000" spc="4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grises.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(Lara,</a:t>
            </a:r>
            <a:r>
              <a:rPr dirty="0" sz="1000" spc="4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Castro,</a:t>
            </a:r>
            <a:r>
              <a:rPr dirty="0" sz="1000" spc="4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López,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10" i="1">
                <a:latin typeface="Arial"/>
                <a:cs typeface="Arial"/>
              </a:rPr>
              <a:t>Digitalización</a:t>
            </a:r>
            <a:r>
              <a:rPr dirty="0" sz="1000" i="1">
                <a:latin typeface="Arial"/>
                <a:cs typeface="Arial"/>
              </a:rPr>
              <a:t> de </a:t>
            </a:r>
            <a:r>
              <a:rPr dirty="0" sz="1000" spc="-5" i="1">
                <a:latin typeface="Arial"/>
                <a:cs typeface="Arial"/>
              </a:rPr>
              <a:t>colecciones:</a:t>
            </a:r>
            <a:r>
              <a:rPr dirty="0" sz="1000" spc="1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Texto </a:t>
            </a:r>
            <a:r>
              <a:rPr dirty="0" sz="1000" spc="5" i="1">
                <a:latin typeface="Arial"/>
                <a:cs typeface="Arial"/>
              </a:rPr>
              <a:t>e</a:t>
            </a:r>
            <a:r>
              <a:rPr dirty="0" sz="1000" spc="-25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imagen</a:t>
            </a:r>
            <a:r>
              <a:rPr dirty="0" sz="1000" spc="-10">
                <a:latin typeface="Arial MT"/>
                <a:cs typeface="Arial MT"/>
              </a:rPr>
              <a:t>,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pp.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27-</a:t>
            </a:r>
            <a:r>
              <a:rPr dirty="0" sz="1000" spc="-10">
                <a:latin typeface="Arial MT"/>
                <a:cs typeface="Arial MT"/>
              </a:rPr>
              <a:t>28).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60" y="4190473"/>
            <a:ext cx="5655310" cy="37534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alimentación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múltiple son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recomendables,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permiten</a:t>
            </a:r>
            <a:endParaRPr sz="1100">
              <a:latin typeface="Arial MT"/>
              <a:cs typeface="Arial MT"/>
            </a:endParaRPr>
          </a:p>
          <a:p>
            <a:pPr algn="just" marL="18415" marR="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volúmenes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bandeja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donde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pueden </a:t>
            </a:r>
            <a:r>
              <a:rPr dirty="0" sz="1100">
                <a:latin typeface="Arial MT"/>
                <a:cs typeface="Arial MT"/>
              </a:rPr>
              <a:t>depositar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hojas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sueltas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aparato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ingresa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una.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ser </a:t>
            </a:r>
            <a:r>
              <a:rPr dirty="0" sz="1100" spc="-10">
                <a:latin typeface="Arial MT"/>
                <a:cs typeface="Arial MT"/>
              </a:rPr>
              <a:t>digitalizados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uno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ambos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lados,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además,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recomendables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facturas,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notas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similares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conformados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hojas </a:t>
            </a:r>
            <a:r>
              <a:rPr dirty="0" sz="1100">
                <a:latin typeface="Arial MT"/>
                <a:cs typeface="Arial MT"/>
              </a:rPr>
              <a:t>sueltas,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revistas,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relativamente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bajo.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18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“Digitalización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Información”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(2012)</a:t>
            </a:r>
            <a:r>
              <a:rPr dirty="0" sz="1100" spc="17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8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funcionamiento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rodillo: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introducidos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alimentador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automático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(ADF)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fuente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luz/sensores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ópticos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>
                <a:latin typeface="Arial MT"/>
                <a:cs typeface="Arial MT"/>
              </a:rPr>
              <a:t>escáner.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desventaja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equipo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hojas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desprender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(s/p)”.</a:t>
            </a:r>
            <a:endParaRPr sz="1100">
              <a:latin typeface="Arial MT"/>
              <a:cs typeface="Arial MT"/>
            </a:endParaRPr>
          </a:p>
          <a:p>
            <a:pPr algn="just" marL="47879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Ahora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mixto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(aéreo)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Curso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Digitalización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(s/f)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956307" y="8378444"/>
            <a:ext cx="4366895" cy="6305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87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desde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posición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superior,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situada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cierta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distancia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del </a:t>
            </a:r>
            <a:r>
              <a:rPr dirty="0" sz="1000">
                <a:latin typeface="Arial MT"/>
                <a:cs typeface="Arial MT"/>
              </a:rPr>
              <a:t>documento.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algunos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aéreos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cabeza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lectura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fuente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luz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viajan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través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longitud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documento.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otros,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ésta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fija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puede </a:t>
            </a:r>
            <a:r>
              <a:rPr dirty="0" sz="1000">
                <a:latin typeface="Arial MT"/>
                <a:cs typeface="Arial MT"/>
              </a:rPr>
              <a:t>utilizarse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fuente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luz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externa.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tamaño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normal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A4.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escáner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18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959355" y="877315"/>
            <a:ext cx="4361815" cy="481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2700" marR="5080">
              <a:lnSpc>
                <a:spcPct val="990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permite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digitalización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todo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originales (libros,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revistas,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incunables, </a:t>
            </a:r>
            <a:r>
              <a:rPr dirty="0" sz="1000">
                <a:latin typeface="Arial MT"/>
                <a:cs typeface="Arial MT"/>
              </a:rPr>
              <a:t>etc.)</a:t>
            </a:r>
            <a:r>
              <a:rPr dirty="0" sz="1000" spc="15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</a:t>
            </a:r>
            <a:r>
              <a:rPr dirty="0" sz="1000" spc="15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incluso</a:t>
            </a:r>
            <a:r>
              <a:rPr dirty="0" sz="1000" spc="15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objetos</a:t>
            </a:r>
            <a:r>
              <a:rPr dirty="0" sz="1000" spc="15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3D</a:t>
            </a:r>
            <a:r>
              <a:rPr dirty="0" sz="1000" spc="15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(tridimensionales).</a:t>
            </a:r>
            <a:r>
              <a:rPr dirty="0" sz="1000" spc="16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15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desventaja</a:t>
            </a:r>
            <a:r>
              <a:rPr dirty="0" sz="1000" spc="15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155">
                <a:latin typeface="Arial MT"/>
                <a:cs typeface="Arial MT"/>
              </a:rPr>
              <a:t> 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 spc="-10">
                <a:latin typeface="Arial MT"/>
                <a:cs typeface="Arial MT"/>
              </a:rPr>
              <a:t>manipulación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manual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originales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lento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(pp.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12-</a:t>
            </a:r>
            <a:r>
              <a:rPr dirty="0" sz="1000" spc="-20">
                <a:latin typeface="Arial MT"/>
                <a:cs typeface="Arial MT"/>
              </a:rPr>
              <a:t>13).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66" y="1813034"/>
            <a:ext cx="5652770" cy="181228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aéreo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permitir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originales</a:t>
            </a:r>
            <a:endParaRPr sz="1100">
              <a:latin typeface="Arial MT"/>
              <a:cs typeface="Arial MT"/>
            </a:endParaRPr>
          </a:p>
          <a:p>
            <a:pPr algn="just" marL="18415" marR="825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revistas,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incunables, </a:t>
            </a:r>
            <a:r>
              <a:rPr dirty="0" sz="1100">
                <a:latin typeface="Arial MT"/>
                <a:cs typeface="Arial MT"/>
              </a:rPr>
              <a:t>etc.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única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desventaja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manipulación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manual,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lenta.</a:t>
            </a:r>
            <a:endParaRPr sz="1100">
              <a:latin typeface="Arial MT"/>
              <a:cs typeface="Arial MT"/>
            </a:endParaRPr>
          </a:p>
          <a:p>
            <a:pPr algn="just" marL="18415" marR="6985" indent="49022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mixto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reúne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características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alimentación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múltiple;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única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desventaja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velocidad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alimentador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más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baja </a:t>
            </a:r>
            <a:r>
              <a:rPr dirty="0" sz="1100">
                <a:latin typeface="Arial MT"/>
                <a:cs typeface="Arial MT"/>
              </a:rPr>
              <a:t>comparado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alimentación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múltiple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medio.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956307" y="4105148"/>
            <a:ext cx="4368165" cy="123380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89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ranura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están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diseñados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digitalizar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transparencias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diapositivas,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negativos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exposiciones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35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mm,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entre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otros</a:t>
            </a:r>
            <a:r>
              <a:rPr dirty="0" sz="1000" spc="-10">
                <a:latin typeface="Arial MT"/>
                <a:cs typeface="Arial MT"/>
              </a:rPr>
              <a:t> formatos. </a:t>
            </a:r>
            <a:r>
              <a:rPr dirty="0" sz="1000">
                <a:latin typeface="Arial MT"/>
                <a:cs typeface="Arial MT"/>
              </a:rPr>
              <a:t>Aunque</a:t>
            </a:r>
            <a:r>
              <a:rPr dirty="0" sz="1000" spc="4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elevado</a:t>
            </a:r>
            <a:r>
              <a:rPr dirty="0" sz="1000" spc="4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costo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escáneres,</a:t>
            </a:r>
            <a:r>
              <a:rPr dirty="0" sz="1000" spc="4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esto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ve </a:t>
            </a:r>
            <a:r>
              <a:rPr dirty="0" sz="1000">
                <a:latin typeface="Arial MT"/>
                <a:cs typeface="Arial MT"/>
              </a:rPr>
              <a:t>compensado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calidad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producto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final,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alcanzan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resoluciones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hasta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4,000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dpi.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Generalmente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estos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producen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imagen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más </a:t>
            </a:r>
            <a:r>
              <a:rPr dirty="0" sz="1000">
                <a:latin typeface="Arial MT"/>
                <a:cs typeface="Arial MT"/>
              </a:rPr>
              <a:t>refinada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detallada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cama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plana.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Esto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las </a:t>
            </a:r>
            <a:r>
              <a:rPr dirty="0" sz="1000">
                <a:latin typeface="Arial MT"/>
                <a:cs typeface="Arial MT"/>
              </a:rPr>
              <a:t>transparencias</a:t>
            </a:r>
            <a:r>
              <a:rPr dirty="0" sz="1000" spc="3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reciben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mayores</a:t>
            </a:r>
            <a:r>
              <a:rPr dirty="0" sz="1000" spc="3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cantidades</a:t>
            </a:r>
            <a:r>
              <a:rPr dirty="0" sz="1000" spc="3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luz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tienen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mejor </a:t>
            </a:r>
            <a:r>
              <a:rPr dirty="0" sz="1000">
                <a:latin typeface="Arial MT"/>
                <a:cs typeface="Arial MT"/>
              </a:rPr>
              <a:t>definición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impresos.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(Lara,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Castro,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López,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pp.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28-</a:t>
            </a:r>
            <a:r>
              <a:rPr dirty="0" sz="1000" spc="-20">
                <a:latin typeface="Arial MT"/>
                <a:cs typeface="Arial MT"/>
              </a:rPr>
              <a:t>29).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57166" y="5967457"/>
            <a:ext cx="5653405" cy="21355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ranura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diapositivas,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negativos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exposiciones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formatos,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elevado,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compensando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calidad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producto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imagen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refinada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detallada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cama </a:t>
            </a:r>
            <a:r>
              <a:rPr dirty="0" sz="1100">
                <a:latin typeface="Arial MT"/>
                <a:cs typeface="Arial MT"/>
              </a:rPr>
              <a:t>plana,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reciben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cantidad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luz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 spc="-10">
                <a:latin typeface="Arial MT"/>
                <a:cs typeface="Arial MT"/>
              </a:rPr>
              <a:t>impresos.</a:t>
            </a:r>
            <a:endParaRPr sz="1100">
              <a:latin typeface="Arial MT"/>
              <a:cs typeface="Arial MT"/>
            </a:endParaRPr>
          </a:p>
          <a:p>
            <a:pPr algn="just" marL="12700" marR="6985" indent="447675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“Digitalización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Información”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(2012)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 spc="-10">
                <a:latin typeface="Arial MT"/>
                <a:cs typeface="Arial MT"/>
              </a:rPr>
              <a:t>alimentación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automática: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956307" y="8543035"/>
            <a:ext cx="4366895" cy="481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90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plano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agrega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alimentador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automático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papel,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sistema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funciona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rodillo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goma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porosa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arrastra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el </a:t>
            </a:r>
            <a:r>
              <a:rPr dirty="0" sz="1000">
                <a:latin typeface="Arial MT"/>
                <a:cs typeface="Arial MT"/>
              </a:rPr>
              <a:t>documento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hasta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cristal. La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ventaja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equipo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carga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todos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los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348486" y="1540509"/>
            <a:ext cx="5073015" cy="284099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2296795">
              <a:lnSpc>
                <a:spcPts val="1380"/>
              </a:lnSpc>
              <a:spcBef>
                <a:spcPts val="195"/>
              </a:spcBef>
            </a:pPr>
            <a:r>
              <a:rPr dirty="0" sz="1200" b="1">
                <a:latin typeface="Times New Roman"/>
                <a:cs typeface="Times New Roman"/>
              </a:rPr>
              <a:t>UNAM</a:t>
            </a:r>
            <a:r>
              <a:rPr dirty="0" sz="1200" spc="-3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–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Dirección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General</a:t>
            </a:r>
            <a:r>
              <a:rPr dirty="0" sz="1200" spc="-2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de</a:t>
            </a:r>
            <a:r>
              <a:rPr dirty="0" sz="1200" spc="-25" b="1">
                <a:latin typeface="Times New Roman"/>
                <a:cs typeface="Times New Roman"/>
              </a:rPr>
              <a:t> </a:t>
            </a:r>
            <a:r>
              <a:rPr dirty="0" sz="1200" spc="-10" b="1">
                <a:latin typeface="Times New Roman"/>
                <a:cs typeface="Times New Roman"/>
              </a:rPr>
              <a:t>Bibliotecas </a:t>
            </a:r>
            <a:r>
              <a:rPr dirty="0" sz="1200" b="1">
                <a:latin typeface="Times New Roman"/>
                <a:cs typeface="Times New Roman"/>
              </a:rPr>
              <a:t>Tesis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spc="-10" b="1">
                <a:latin typeface="Times New Roman"/>
                <a:cs typeface="Times New Roman"/>
              </a:rPr>
              <a:t>Digitales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45"/>
              </a:lnSpc>
            </a:pPr>
            <a:r>
              <a:rPr dirty="0" sz="1200" spc="-10" b="1">
                <a:latin typeface="Times New Roman"/>
                <a:cs typeface="Times New Roman"/>
              </a:rPr>
              <a:t>Restricciones</a:t>
            </a:r>
            <a:r>
              <a:rPr dirty="0" sz="1200" spc="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de</a:t>
            </a:r>
            <a:r>
              <a:rPr dirty="0" sz="1200" spc="20" b="1">
                <a:latin typeface="Times New Roman"/>
                <a:cs typeface="Times New Roman"/>
              </a:rPr>
              <a:t> </a:t>
            </a:r>
            <a:r>
              <a:rPr dirty="0" sz="1200" spc="-25" b="1">
                <a:latin typeface="Times New Roman"/>
                <a:cs typeface="Times New Roman"/>
              </a:rPr>
              <a:t>uso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  <a:spcBef>
                <a:spcPts val="1320"/>
              </a:spcBef>
            </a:pPr>
            <a:r>
              <a:rPr dirty="0" sz="1200" b="1">
                <a:latin typeface="Times New Roman"/>
                <a:cs typeface="Times New Roman"/>
              </a:rPr>
              <a:t>DERECHOS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RESERVADOS</a:t>
            </a:r>
            <a:r>
              <a:rPr dirty="0" sz="1200" spc="-5" b="1">
                <a:latin typeface="Times New Roman"/>
                <a:cs typeface="Times New Roman"/>
              </a:rPr>
              <a:t> </a:t>
            </a:r>
            <a:r>
              <a:rPr dirty="0" sz="1200" spc="-50" b="1">
                <a:latin typeface="Times New Roman"/>
                <a:cs typeface="Times New Roman"/>
              </a:rPr>
              <a:t>©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</a:pPr>
            <a:r>
              <a:rPr dirty="0" sz="1200" b="1">
                <a:latin typeface="Times New Roman"/>
                <a:cs typeface="Times New Roman"/>
              </a:rPr>
              <a:t>PROHIBIDA</a:t>
            </a:r>
            <a:r>
              <a:rPr dirty="0" sz="1200" spc="-2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SU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REPRODUCCIÓN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TOTAL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O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spc="-10" b="1">
                <a:latin typeface="Times New Roman"/>
                <a:cs typeface="Times New Roman"/>
              </a:rPr>
              <a:t>PARCIAL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ts val="1380"/>
              </a:lnSpc>
            </a:pPr>
            <a:r>
              <a:rPr dirty="0" sz="1200">
                <a:latin typeface="Arial MT"/>
                <a:cs typeface="Arial MT"/>
              </a:rPr>
              <a:t>Todo</a:t>
            </a:r>
            <a:r>
              <a:rPr dirty="0" sz="1200" spc="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el</a:t>
            </a:r>
            <a:r>
              <a:rPr dirty="0" sz="1200" spc="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material</a:t>
            </a:r>
            <a:r>
              <a:rPr dirty="0" sz="1200" spc="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contenido</a:t>
            </a:r>
            <a:r>
              <a:rPr dirty="0" sz="1200" spc="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esta</a:t>
            </a:r>
            <a:r>
              <a:rPr dirty="0" sz="1200" spc="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tesis</a:t>
            </a:r>
            <a:r>
              <a:rPr dirty="0" sz="1200" spc="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esta</a:t>
            </a:r>
            <a:r>
              <a:rPr dirty="0" sz="1200" spc="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protegido</a:t>
            </a:r>
            <a:r>
              <a:rPr dirty="0" sz="1200" spc="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por</a:t>
            </a:r>
            <a:r>
              <a:rPr dirty="0" sz="1200" spc="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Ley</a:t>
            </a:r>
            <a:r>
              <a:rPr dirty="0" sz="1200" spc="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Federal </a:t>
            </a:r>
            <a:r>
              <a:rPr dirty="0" sz="1200">
                <a:latin typeface="Arial MT"/>
                <a:cs typeface="Arial MT"/>
              </a:rPr>
              <a:t>del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Derecho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Autor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(LFDA)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 los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Estados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Unidos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Mexicanos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(México).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 MT"/>
              <a:cs typeface="Arial MT"/>
            </a:endParaRPr>
          </a:p>
          <a:p>
            <a:pPr algn="just" marL="12700" marR="5080">
              <a:lnSpc>
                <a:spcPts val="1380"/>
              </a:lnSpc>
              <a:spcBef>
                <a:spcPts val="5"/>
              </a:spcBef>
            </a:pPr>
            <a:r>
              <a:rPr dirty="0" sz="1200">
                <a:latin typeface="Arial MT"/>
                <a:cs typeface="Arial MT"/>
              </a:rPr>
              <a:t>El</a:t>
            </a:r>
            <a:r>
              <a:rPr dirty="0" sz="1200" spc="2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uso</a:t>
            </a:r>
            <a:r>
              <a:rPr dirty="0" sz="1200" spc="22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22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imágenes,</a:t>
            </a:r>
            <a:r>
              <a:rPr dirty="0" sz="1200" spc="2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fragmentos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22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videos,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2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demás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material</a:t>
            </a:r>
            <a:r>
              <a:rPr dirty="0" sz="1200" spc="2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que</a:t>
            </a:r>
            <a:r>
              <a:rPr dirty="0" sz="1200" spc="229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sea </a:t>
            </a:r>
            <a:r>
              <a:rPr dirty="0" sz="1200">
                <a:latin typeface="Arial MT"/>
                <a:cs typeface="Arial MT"/>
              </a:rPr>
              <a:t>objeto</a:t>
            </a:r>
            <a:r>
              <a:rPr dirty="0" sz="1200" spc="8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8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protección</a:t>
            </a:r>
            <a:r>
              <a:rPr dirty="0" sz="1200" spc="8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9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8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derechos</a:t>
            </a:r>
            <a:r>
              <a:rPr dirty="0" sz="1200" spc="8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9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autor,</a:t>
            </a:r>
            <a:r>
              <a:rPr dirty="0" sz="1200" spc="8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será</a:t>
            </a:r>
            <a:r>
              <a:rPr dirty="0" sz="1200" spc="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exclusivamente</a:t>
            </a:r>
            <a:r>
              <a:rPr dirty="0" sz="1200" spc="85">
                <a:latin typeface="Arial MT"/>
                <a:cs typeface="Arial MT"/>
              </a:rPr>
              <a:t> </a:t>
            </a:r>
            <a:r>
              <a:rPr dirty="0" sz="1200" spc="-20">
                <a:latin typeface="Arial MT"/>
                <a:cs typeface="Arial MT"/>
              </a:rPr>
              <a:t>para </a:t>
            </a:r>
            <a:r>
              <a:rPr dirty="0" sz="1200">
                <a:latin typeface="Arial MT"/>
                <a:cs typeface="Arial MT"/>
              </a:rPr>
              <a:t>fines</a:t>
            </a:r>
            <a:r>
              <a:rPr dirty="0" sz="1200" spc="1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educativos</a:t>
            </a:r>
            <a:r>
              <a:rPr dirty="0" sz="1200" spc="1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</a:t>
            </a:r>
            <a:r>
              <a:rPr dirty="0" sz="1200" spc="1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informativos</a:t>
            </a:r>
            <a:r>
              <a:rPr dirty="0" sz="1200" spc="1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1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deberá</a:t>
            </a:r>
            <a:r>
              <a:rPr dirty="0" sz="1200" spc="1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citar</a:t>
            </a:r>
            <a:r>
              <a:rPr dirty="0" sz="1200" spc="1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1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fuente</a:t>
            </a:r>
            <a:r>
              <a:rPr dirty="0" sz="1200" spc="1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donde</a:t>
            </a:r>
            <a:r>
              <a:rPr dirty="0" sz="1200" spc="1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14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obtuvo </a:t>
            </a:r>
            <a:r>
              <a:rPr dirty="0" sz="1200">
                <a:latin typeface="Arial MT"/>
                <a:cs typeface="Arial MT"/>
              </a:rPr>
              <a:t>mencionando</a:t>
            </a:r>
            <a:r>
              <a:rPr dirty="0" sz="1200" spc="2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el</a:t>
            </a:r>
            <a:r>
              <a:rPr dirty="0" sz="1200" spc="2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autor</a:t>
            </a:r>
            <a:r>
              <a:rPr dirty="0" sz="1200" spc="2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</a:t>
            </a:r>
            <a:r>
              <a:rPr dirty="0" sz="1200" spc="28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autores.</a:t>
            </a:r>
            <a:r>
              <a:rPr dirty="0" sz="1200" spc="2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Cualquier</a:t>
            </a:r>
            <a:r>
              <a:rPr dirty="0" sz="1200" spc="2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uso</a:t>
            </a:r>
            <a:r>
              <a:rPr dirty="0" sz="1200" spc="2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distinto</a:t>
            </a:r>
            <a:r>
              <a:rPr dirty="0" sz="1200" spc="28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como</a:t>
            </a:r>
            <a:r>
              <a:rPr dirty="0" sz="1200" spc="2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el</a:t>
            </a:r>
            <a:r>
              <a:rPr dirty="0" sz="1200" spc="26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lucro, </a:t>
            </a:r>
            <a:r>
              <a:rPr dirty="0" sz="1200">
                <a:latin typeface="Arial MT"/>
                <a:cs typeface="Arial MT"/>
              </a:rPr>
              <a:t>reproducción,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edición o</a:t>
            </a:r>
            <a:r>
              <a:rPr dirty="0" sz="1200" spc="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modificación,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será perseguido</a:t>
            </a:r>
            <a:r>
              <a:rPr dirty="0" sz="1200" spc="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 sancionado</a:t>
            </a:r>
            <a:r>
              <a:rPr dirty="0" sz="1200" spc="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por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el </a:t>
            </a:r>
            <a:r>
              <a:rPr dirty="0" sz="1200">
                <a:latin typeface="Arial MT"/>
                <a:cs typeface="Arial MT"/>
              </a:rPr>
              <a:t>respectivo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titular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Derechos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Autor.</a:t>
            </a:r>
            <a:endParaRPr sz="1200">
              <a:latin typeface="Arial MT"/>
              <a:cs typeface="Arial MT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750" y="720090"/>
            <a:ext cx="6701282" cy="69087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19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959355" y="877315"/>
            <a:ext cx="4365625" cy="481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2700" marR="5080">
              <a:lnSpc>
                <a:spcPct val="990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juntos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6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bandeja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7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alimentador</a:t>
            </a:r>
            <a:r>
              <a:rPr dirty="0" sz="1000" spc="18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transporta </a:t>
            </a:r>
            <a:r>
              <a:rPr dirty="0" sz="1000">
                <a:latin typeface="Arial MT"/>
                <a:cs typeface="Arial MT"/>
              </a:rPr>
              <a:t>automáticamente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superficie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necesario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abrir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cerrar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tapa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colocar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(s/p).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66" y="1809949"/>
            <a:ext cx="5654675" cy="1489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ventaja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funcionamiento,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carga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juntos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bandeja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alimentador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transporta </a:t>
            </a:r>
            <a:r>
              <a:rPr dirty="0" sz="1100">
                <a:latin typeface="Arial MT"/>
                <a:cs typeface="Arial MT"/>
              </a:rPr>
              <a:t>automáticamente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superficie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abrir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cerrar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tapa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colocar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ahorrar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mucho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al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956307" y="3736340"/>
            <a:ext cx="4367530" cy="6330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just" marL="15240" marR="5080" indent="-3175">
              <a:lnSpc>
                <a:spcPct val="99300"/>
              </a:lnSpc>
              <a:spcBef>
                <a:spcPts val="114"/>
              </a:spcBef>
            </a:pP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aéreos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superiores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varios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aspectos,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empezando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el </a:t>
            </a:r>
            <a:r>
              <a:rPr dirty="0" sz="1000">
                <a:latin typeface="Arial MT"/>
                <a:cs typeface="Arial MT"/>
              </a:rPr>
              <a:t>precio.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Pero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también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pueden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alcanzar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resoluciones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mayores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600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dpi.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dispositivos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está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enfocado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digitalización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libros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y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antiguos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gran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tamaño”.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(Lara,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Castro,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López,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p.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29).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57184" y="4836722"/>
            <a:ext cx="5652770" cy="516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aéreos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caros,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alcanzar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resoluciones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están</a:t>
            </a:r>
            <a:endParaRPr sz="1100">
              <a:latin typeface="Arial MT"/>
              <a:cs typeface="Arial MT"/>
            </a:endParaRPr>
          </a:p>
          <a:p>
            <a:pPr marL="18415">
              <a:lnSpc>
                <a:spcPct val="100000"/>
              </a:lnSpc>
              <a:spcBef>
                <a:spcPts val="1220"/>
              </a:spcBef>
            </a:pPr>
            <a:r>
              <a:rPr dirty="0" sz="1100">
                <a:latin typeface="Arial MT"/>
                <a:cs typeface="Arial MT"/>
              </a:rPr>
              <a:t>enfocados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libros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antiguos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tamaño.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956307" y="5793740"/>
            <a:ext cx="4367530" cy="7829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90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 i="1">
                <a:latin typeface="Arial"/>
                <a:cs typeface="Arial"/>
              </a:rPr>
              <a:t>film</a:t>
            </a:r>
            <a:r>
              <a:rPr dirty="0" sz="1000" spc="175" i="1">
                <a:latin typeface="Arial"/>
                <a:cs typeface="Arial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diapositivas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permiten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digitalización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tanto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diapositivas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negativos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 i="1">
                <a:latin typeface="Arial"/>
                <a:cs typeface="Arial"/>
              </a:rPr>
              <a:t>film</a:t>
            </a:r>
            <a:r>
              <a:rPr dirty="0" sz="1000" spc="45" i="1">
                <a:latin typeface="Arial"/>
                <a:cs typeface="Arial"/>
              </a:rPr>
              <a:t> </a:t>
            </a:r>
            <a:r>
              <a:rPr dirty="0" sz="1000">
                <a:latin typeface="Arial MT"/>
                <a:cs typeface="Arial MT"/>
              </a:rPr>
              <a:t>fotográfico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35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mm.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Pueden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tener </a:t>
            </a:r>
            <a:r>
              <a:rPr dirty="0" sz="1000">
                <a:latin typeface="Arial MT"/>
                <a:cs typeface="Arial MT"/>
              </a:rPr>
              <a:t>altísimas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resoluciones:</a:t>
            </a:r>
            <a:r>
              <a:rPr dirty="0" sz="1000" spc="3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3000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x</a:t>
            </a:r>
            <a:r>
              <a:rPr dirty="0" sz="1000" spc="2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3000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ppp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superiores.</a:t>
            </a:r>
            <a:r>
              <a:rPr dirty="0" sz="1000" spc="3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Existen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también </a:t>
            </a:r>
            <a:r>
              <a:rPr dirty="0" sz="1000">
                <a:latin typeface="Arial MT"/>
                <a:cs typeface="Arial MT"/>
              </a:rPr>
              <a:t>modelos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específicos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digitalización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micrografías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formatos </a:t>
            </a:r>
            <a:r>
              <a:rPr dirty="0" sz="1000" i="1">
                <a:latin typeface="Arial"/>
                <a:cs typeface="Arial"/>
              </a:rPr>
              <a:t>microfilm</a:t>
            </a:r>
            <a:r>
              <a:rPr dirty="0" sz="1000" spc="-5" i="1">
                <a:latin typeface="Arial"/>
                <a:cs typeface="Arial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microfichas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</a:t>
            </a:r>
            <a:r>
              <a:rPr dirty="0" sz="1000" i="1">
                <a:latin typeface="Arial"/>
                <a:cs typeface="Arial"/>
              </a:rPr>
              <a:t>Curso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de</a:t>
            </a:r>
            <a:r>
              <a:rPr dirty="0" sz="1000" spc="-15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Digitalización</a:t>
            </a:r>
            <a:r>
              <a:rPr dirty="0" sz="1000" spc="-10">
                <a:latin typeface="Arial MT"/>
                <a:cs typeface="Arial MT"/>
              </a:rPr>
              <a:t>,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p.13).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057026" y="7028161"/>
            <a:ext cx="5654675" cy="181228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film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diapositivas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 altas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resoluciones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existen</a:t>
            </a:r>
            <a:endParaRPr sz="1100">
              <a:latin typeface="Arial MT"/>
              <a:cs typeface="Arial MT"/>
            </a:endParaRPr>
          </a:p>
          <a:p>
            <a:pPr algn="just" marL="18415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modelos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específicos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fotografía,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 las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micrografías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microfichas,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refiere </a:t>
            </a:r>
            <a:r>
              <a:rPr dirty="0" sz="1100">
                <a:latin typeface="Arial MT"/>
                <a:cs typeface="Arial MT"/>
              </a:rPr>
              <a:t>a 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fotografía,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existen modelos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específicos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 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micrografías.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Gómez,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Jennifer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(s/f)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“Tipos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características”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nos </a:t>
            </a:r>
            <a:r>
              <a:rPr dirty="0" sz="1100">
                <a:latin typeface="Arial MT"/>
                <a:cs typeface="Arial MT"/>
              </a:rPr>
              <a:t>explica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Tambor: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20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956307" y="1185164"/>
            <a:ext cx="4368165" cy="184023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just" marL="15240" marR="5080" indent="-3175">
              <a:lnSpc>
                <a:spcPct val="99100"/>
              </a:lnSpc>
              <a:spcBef>
                <a:spcPts val="114"/>
              </a:spcBef>
            </a:pP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tipos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recomendado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cuando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quiere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escanear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con </a:t>
            </a:r>
            <a:r>
              <a:rPr dirty="0" sz="1000">
                <a:latin typeface="Arial MT"/>
                <a:cs typeface="Arial MT"/>
              </a:rPr>
              <a:t>alta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calidad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resolución,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funcionamiento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lento,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requiere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operador </a:t>
            </a:r>
            <a:r>
              <a:rPr dirty="0" sz="1000">
                <a:latin typeface="Arial MT"/>
                <a:cs typeface="Arial MT"/>
              </a:rPr>
              <a:t>experimentado.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 materiales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fijados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especie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tambor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10">
                <a:latin typeface="Arial MT"/>
                <a:cs typeface="Arial MT"/>
              </a:rPr>
              <a:t> rodillo,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cual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gira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efectúe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digitalización,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están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descartados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los </a:t>
            </a:r>
            <a:r>
              <a:rPr dirty="0" sz="1000">
                <a:latin typeface="Arial MT"/>
                <a:cs typeface="Arial MT"/>
              </a:rPr>
              <a:t>materiales</a:t>
            </a:r>
            <a:r>
              <a:rPr dirty="0" sz="1000" spc="18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delicados</a:t>
            </a:r>
            <a:r>
              <a:rPr dirty="0" sz="1000" spc="18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captura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estos</a:t>
            </a:r>
            <a:r>
              <a:rPr dirty="0" sz="1000" spc="17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tipos</a:t>
            </a:r>
            <a:r>
              <a:rPr dirty="0" sz="1000" spc="18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70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escáner. </a:t>
            </a:r>
            <a:r>
              <a:rPr dirty="0" sz="1000">
                <a:latin typeface="Arial MT"/>
                <a:cs typeface="Arial MT"/>
              </a:rPr>
              <a:t>Generalmente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utilizado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trabajo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preprensa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diseño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gráfico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materiales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uso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corriente.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También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recomienda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capturar </a:t>
            </a:r>
            <a:r>
              <a:rPr dirty="0" sz="1000">
                <a:latin typeface="Arial MT"/>
                <a:cs typeface="Arial MT"/>
              </a:rPr>
              <a:t>materiales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transparencias</a:t>
            </a:r>
            <a:r>
              <a:rPr dirty="0" sz="1000" spc="25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negativos</a:t>
            </a:r>
            <a:r>
              <a:rPr dirty="0" sz="1000" spc="25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gran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tamaño.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puede </a:t>
            </a:r>
            <a:r>
              <a:rPr dirty="0" sz="1000">
                <a:latin typeface="Arial MT"/>
                <a:cs typeface="Arial MT"/>
              </a:rPr>
              <a:t>obtener</a:t>
            </a:r>
            <a:r>
              <a:rPr dirty="0" sz="1000" spc="4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4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digitalización</a:t>
            </a:r>
            <a:r>
              <a:rPr dirty="0" sz="1000" spc="4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gran</a:t>
            </a:r>
            <a:r>
              <a:rPr dirty="0" sz="1000" spc="4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precisión,</a:t>
            </a:r>
            <a:r>
              <a:rPr dirty="0" sz="1000" spc="4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alcanzando</a:t>
            </a:r>
            <a:r>
              <a:rPr dirty="0" sz="1000" spc="4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resoluciones </a:t>
            </a:r>
            <a:r>
              <a:rPr dirty="0" sz="1000">
                <a:latin typeface="Arial MT"/>
                <a:cs typeface="Arial MT"/>
              </a:rPr>
              <a:t>superiores</a:t>
            </a:r>
            <a:r>
              <a:rPr dirty="0" sz="1000" spc="3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3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3,000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dpi.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Requiere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mayores</a:t>
            </a:r>
            <a:r>
              <a:rPr dirty="0" sz="1000" spc="3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conocimientos</a:t>
            </a:r>
            <a:r>
              <a:rPr dirty="0" sz="1000" spc="3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su </a:t>
            </a:r>
            <a:r>
              <a:rPr dirty="0" sz="1000">
                <a:latin typeface="Arial MT"/>
                <a:cs typeface="Arial MT"/>
              </a:rPr>
              <a:t>operación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mantenimiento.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costo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adquisición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alto.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muy </a:t>
            </a:r>
            <a:r>
              <a:rPr dirty="0" sz="1000">
                <a:latin typeface="Arial MT"/>
                <a:cs typeface="Arial MT"/>
              </a:rPr>
              <a:t>importante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realizar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limpieza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fondo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cilindro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exploración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(s/p).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026" y="3480289"/>
            <a:ext cx="5656580" cy="35229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rodillo gira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efectúe 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frecuentemente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es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usado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preprensa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diseño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gráfico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corriente,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recomendable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capturar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transparencias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negativos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tamaño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obtener una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precisión,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además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entendimiento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operación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mantenimiento,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costo </a:t>
            </a:r>
            <a:r>
              <a:rPr dirty="0" sz="1100">
                <a:latin typeface="Arial MT"/>
                <a:cs typeface="Arial MT"/>
              </a:rPr>
              <a:t>es </a:t>
            </a:r>
            <a:r>
              <a:rPr dirty="0" sz="1100" spc="-10">
                <a:latin typeface="Arial MT"/>
                <a:cs typeface="Arial MT"/>
              </a:rPr>
              <a:t>alto.</a:t>
            </a:r>
            <a:endParaRPr sz="1100">
              <a:latin typeface="Arial MT"/>
              <a:cs typeface="Arial MT"/>
            </a:endParaRPr>
          </a:p>
          <a:p>
            <a:pPr algn="just" marL="460375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cámaras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“Digitalización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Información”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(2012)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  <a:p>
            <a:pPr algn="just" marL="915035" marR="396875" indent="-3175">
              <a:lnSpc>
                <a:spcPct val="99200"/>
              </a:lnSpc>
              <a:spcBef>
                <a:spcPts val="1240"/>
              </a:spcBef>
            </a:pPr>
            <a:r>
              <a:rPr dirty="0" sz="1000" spc="-5">
                <a:latin typeface="Arial MT"/>
                <a:cs typeface="Arial MT"/>
              </a:rPr>
              <a:t>Las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cámaras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digitales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combinación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escáner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una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óptica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 </a:t>
            </a:r>
            <a:r>
              <a:rPr dirty="0" sz="1000" spc="-5">
                <a:latin typeface="Arial MT"/>
                <a:cs typeface="Arial MT"/>
              </a:rPr>
              <a:t>cámara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formar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herramienta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versátil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que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puede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producir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imágenes</a:t>
            </a:r>
            <a:r>
              <a:rPr dirty="0" sz="1000">
                <a:latin typeface="Arial MT"/>
                <a:cs typeface="Arial MT"/>
              </a:rPr>
              <a:t> de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calidad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superior.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cámaras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adaptan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a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una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amplia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variedad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 </a:t>
            </a:r>
            <a:r>
              <a:rPr dirty="0" sz="1000" spc="-5">
                <a:latin typeface="Arial MT"/>
                <a:cs typeface="Arial MT"/>
              </a:rPr>
              <a:t>documentos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objetos,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ventaja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capturar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forma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segura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los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materiales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</a:t>
            </a:r>
            <a:r>
              <a:rPr dirty="0" sz="1000" spc="-10">
                <a:latin typeface="Arial MT"/>
                <a:cs typeface="Arial MT"/>
              </a:rPr>
              <a:t>á</a:t>
            </a:r>
            <a:r>
              <a:rPr dirty="0" sz="1000">
                <a:latin typeface="Arial MT"/>
                <a:cs typeface="Arial MT"/>
              </a:rPr>
              <a:t>s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frágiles.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Sin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embargo,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</a:t>
            </a:r>
            <a:r>
              <a:rPr dirty="0" sz="1000" spc="-10">
                <a:latin typeface="Arial MT"/>
                <a:cs typeface="Arial MT"/>
              </a:rPr>
              <a:t>á</a:t>
            </a:r>
            <a:r>
              <a:rPr dirty="0" sz="1000">
                <a:latin typeface="Arial MT"/>
                <a:cs typeface="Arial MT"/>
              </a:rPr>
              <a:t>s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lentas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</a:t>
            </a:r>
            <a:r>
              <a:rPr dirty="0" sz="1000" spc="-10">
                <a:latin typeface="Arial MT"/>
                <a:cs typeface="Arial MT"/>
              </a:rPr>
              <a:t>á</a:t>
            </a:r>
            <a:r>
              <a:rPr dirty="0" sz="1000">
                <a:latin typeface="Arial MT"/>
                <a:cs typeface="Arial MT"/>
              </a:rPr>
              <a:t>s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difíciles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utilizar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(s/p).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66" y="7457930"/>
            <a:ext cx="5652770" cy="1163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imágenes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superior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adaptan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gran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variedad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objetos,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embargo,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lentas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difíciles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manejar. </a:t>
            </a:r>
            <a:r>
              <a:rPr dirty="0" sz="1100">
                <a:latin typeface="Arial MT"/>
                <a:cs typeface="Arial MT"/>
              </a:rPr>
              <a:t>Ahora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bien,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dimensiones.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21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202" y="877315"/>
            <a:ext cx="5654675" cy="349186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914400" marR="392430" indent="-3175">
              <a:lnSpc>
                <a:spcPct val="990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grandes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dimensiones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fueron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diseñados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procesar </a:t>
            </a:r>
            <a:r>
              <a:rPr dirty="0" sz="1000">
                <a:latin typeface="Arial MT"/>
                <a:cs typeface="Arial MT"/>
              </a:rPr>
              <a:t>planos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cartas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geográficas,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además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otros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materiales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gran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tamaño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en </a:t>
            </a:r>
            <a:r>
              <a:rPr dirty="0" sz="1000">
                <a:latin typeface="Arial MT"/>
                <a:cs typeface="Arial MT"/>
              </a:rPr>
              <a:t>cuya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captura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interviene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sistema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rodillos.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ocasiones,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material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sufre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través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éstos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algún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desgarramiento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ruptura,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razón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cual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se </a:t>
            </a:r>
            <a:r>
              <a:rPr dirty="0" sz="1000">
                <a:latin typeface="Arial MT"/>
                <a:cs typeface="Arial MT"/>
              </a:rPr>
              <a:t>recomienda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</a:t>
            </a:r>
            <a:r>
              <a:rPr dirty="0" sz="1000" spc="2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trabajar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material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delicado</a:t>
            </a:r>
            <a:r>
              <a:rPr dirty="0" sz="1000" spc="295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e </a:t>
            </a:r>
            <a:r>
              <a:rPr dirty="0" sz="1000">
                <a:latin typeface="Arial MT"/>
                <a:cs typeface="Arial MT"/>
              </a:rPr>
              <a:t>irremplazable.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Estos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alcanzan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resoluciones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hasta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400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dpi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y </a:t>
            </a:r>
            <a:r>
              <a:rPr dirty="0" sz="1000">
                <a:latin typeface="Arial MT"/>
                <a:cs typeface="Arial MT"/>
              </a:rPr>
              <a:t>tienen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capacidad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digitalizar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hasta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54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pulgadas. </a:t>
            </a:r>
            <a:r>
              <a:rPr dirty="0" sz="1000">
                <a:latin typeface="Arial MT"/>
                <a:cs typeface="Arial MT"/>
              </a:rPr>
              <a:t>Tiene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costo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medio,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comparación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escáneres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anteriores”.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(Lara, </a:t>
            </a:r>
            <a:r>
              <a:rPr dirty="0" sz="1000">
                <a:latin typeface="Arial MT"/>
                <a:cs typeface="Arial MT"/>
              </a:rPr>
              <a:t>Castro, López, pp. </a:t>
            </a:r>
            <a:r>
              <a:rPr dirty="0" sz="1000" spc="-10">
                <a:latin typeface="Arial MT"/>
                <a:cs typeface="Arial MT"/>
              </a:rPr>
              <a:t>30-</a:t>
            </a:r>
            <a:r>
              <a:rPr dirty="0" sz="1000" spc="-20">
                <a:latin typeface="Arial MT"/>
                <a:cs typeface="Arial MT"/>
              </a:rPr>
              <a:t>31)</a:t>
            </a:r>
            <a:r>
              <a:rPr dirty="0" sz="1000" spc="-20" i="1">
                <a:latin typeface="Arial"/>
                <a:cs typeface="Arial"/>
              </a:rPr>
              <a:t>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5"/>
              </a:spcBef>
            </a:pPr>
            <a:endParaRPr sz="1000">
              <a:latin typeface="Arial"/>
              <a:cs typeface="Arial"/>
            </a:endParaRPr>
          </a:p>
          <a:p>
            <a:pPr algn="just" marL="18415" marR="5080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dimensiones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cartas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geográficas, </a:t>
            </a: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tamaño,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captura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interviene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rodillos,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ocasiones,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material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sufre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desgarramiento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</a:t>
            </a:r>
            <a:r>
              <a:rPr dirty="0" sz="1100" spc="-10">
                <a:latin typeface="Arial MT"/>
                <a:cs typeface="Arial MT"/>
              </a:rPr>
              <a:t>ruptura;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recomendable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trabajar </a:t>
            </a:r>
            <a:r>
              <a:rPr dirty="0" sz="1100">
                <a:latin typeface="Arial MT"/>
                <a:cs typeface="Arial MT"/>
              </a:rPr>
              <a:t>con material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delicado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irremplazable,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 una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capacidad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hasta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54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pulgadas,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 medio, comparado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escáneres. </a:t>
            </a:r>
            <a:r>
              <a:rPr dirty="0" sz="1100" spc="-10">
                <a:latin typeface="Arial MT"/>
                <a:cs typeface="Arial MT"/>
              </a:rPr>
              <a:t>También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Curso </a:t>
            </a:r>
            <a:r>
              <a:rPr dirty="0" sz="1100" i="1">
                <a:latin typeface="Arial"/>
                <a:cs typeface="Arial"/>
              </a:rPr>
              <a:t>de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(s/f)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 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formato: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4806188"/>
            <a:ext cx="4367530" cy="78549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just" marL="15240" marR="5080" indent="-3175">
              <a:lnSpc>
                <a:spcPct val="99500"/>
              </a:lnSpc>
              <a:spcBef>
                <a:spcPts val="110"/>
              </a:spcBef>
            </a:pPr>
            <a:r>
              <a:rPr dirty="0" sz="1000" spc="-10">
                <a:latin typeface="Arial MT"/>
                <a:cs typeface="Arial MT"/>
              </a:rPr>
              <a:t>Escáner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gran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formato: </a:t>
            </a:r>
            <a:r>
              <a:rPr dirty="0" sz="1000" spc="-20">
                <a:latin typeface="Arial MT"/>
                <a:cs typeface="Arial MT"/>
              </a:rPr>
              <a:t>Mismo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procedimiento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lectura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que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para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escáneres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rodillo: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original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desplaza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través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cabeza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lectora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longitud </a:t>
            </a:r>
            <a:r>
              <a:rPr dirty="0" sz="1000">
                <a:latin typeface="Arial MT"/>
                <a:cs typeface="Arial MT"/>
              </a:rPr>
              <a:t>superior</a:t>
            </a:r>
            <a:r>
              <a:rPr dirty="0" sz="1000" spc="14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14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4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anchura</a:t>
            </a:r>
            <a:r>
              <a:rPr dirty="0" sz="1000" spc="13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14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documento</a:t>
            </a:r>
            <a:r>
              <a:rPr dirty="0" sz="1000" spc="125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-</a:t>
            </a:r>
            <a:r>
              <a:rPr dirty="0" sz="1000">
                <a:latin typeface="Arial MT"/>
                <a:cs typeface="Arial MT"/>
              </a:rPr>
              <a:t>normalmente</a:t>
            </a:r>
            <a:r>
              <a:rPr dirty="0" sz="1000" spc="14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hasta</a:t>
            </a:r>
            <a:r>
              <a:rPr dirty="0" sz="1000" spc="13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Din</a:t>
            </a:r>
            <a:r>
              <a:rPr dirty="0" sz="1000" spc="125">
                <a:latin typeface="Arial MT"/>
                <a:cs typeface="Arial MT"/>
              </a:rPr>
              <a:t>  </a:t>
            </a:r>
            <a:r>
              <a:rPr dirty="0" sz="1000" spc="-25">
                <a:latin typeface="Arial MT"/>
                <a:cs typeface="Arial MT"/>
              </a:rPr>
              <a:t>A0) </a:t>
            </a:r>
            <a:r>
              <a:rPr dirty="0" sz="1000" spc="-10">
                <a:latin typeface="Arial MT"/>
                <a:cs typeface="Arial MT"/>
              </a:rPr>
              <a:t>contenedora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iluminación,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óptica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sensores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CCD.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Utilizado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aplicaciones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CAD,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publicidad,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cartografía,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etc.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(p.13).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245" y="6058964"/>
            <a:ext cx="5654675" cy="28981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procedimiento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lectura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8415" marR="7620">
              <a:lnSpc>
                <a:spcPct val="192700"/>
              </a:lnSpc>
            </a:pPr>
            <a:r>
              <a:rPr dirty="0" sz="1100" spc="-10">
                <a:latin typeface="Arial MT"/>
                <a:cs typeface="Arial MT"/>
              </a:rPr>
              <a:t>rodillo,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desplaza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través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cabeza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lectora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longitud </a:t>
            </a:r>
            <a:r>
              <a:rPr dirty="0" sz="1100">
                <a:latin typeface="Arial MT"/>
                <a:cs typeface="Arial MT"/>
              </a:rPr>
              <a:t>superior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anchura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utilizado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principalmente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aplicaciones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CAD,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publicidad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cartografía.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Casas,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Luis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(2020)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revista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Transformación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escáneres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microfilm: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100">
              <a:latin typeface="Arial MT"/>
              <a:cs typeface="Arial MT"/>
            </a:endParaRPr>
          </a:p>
          <a:p>
            <a:pPr algn="just" marL="914400" marR="392430" indent="-3175">
              <a:lnSpc>
                <a:spcPct val="99000"/>
              </a:lnSpc>
            </a:pP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dispositivos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especializados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digitalizar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películas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rollo,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microfichas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y </a:t>
            </a:r>
            <a:r>
              <a:rPr dirty="0" sz="1000">
                <a:latin typeface="Arial MT"/>
                <a:cs typeface="Arial MT"/>
              </a:rPr>
              <a:t>tarjetas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apertura.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difícil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obtener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calidad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buena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consistente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escáner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tipo,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debido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principalmente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suelen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tener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 </a:t>
            </a:r>
            <a:r>
              <a:rPr dirty="0" sz="1000">
                <a:latin typeface="Arial MT"/>
                <a:cs typeface="Arial MT"/>
              </a:rPr>
              <a:t>funcionamiento complejo,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calidad y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condición de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película puede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variar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y </a:t>
            </a:r>
            <a:r>
              <a:rPr dirty="0" sz="1000">
                <a:latin typeface="Arial MT"/>
                <a:cs typeface="Arial MT"/>
              </a:rPr>
              <a:t>ofrecen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capacidad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mejora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mínima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(p.1).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22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78" y="1371183"/>
            <a:ext cx="5654675" cy="4171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escáneres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microfilm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dispositivos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especializados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rollos</a:t>
            </a:r>
            <a:endParaRPr sz="1100">
              <a:latin typeface="Arial MT"/>
              <a:cs typeface="Arial MT"/>
            </a:endParaRPr>
          </a:p>
          <a:p>
            <a:pPr algn="just" marL="18415" marR="698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película,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microfichas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tarjetas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apertura,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resolución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buena,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imágenes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estado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película,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 </a:t>
            </a:r>
            <a:r>
              <a:rPr dirty="0" sz="1100">
                <a:latin typeface="Arial MT"/>
                <a:cs typeface="Arial MT"/>
              </a:rPr>
              <a:t>funcionamiento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complicado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alto</a:t>
            </a:r>
            <a:r>
              <a:rPr dirty="0" sz="1100" spc="-10">
                <a:latin typeface="Arial MT"/>
                <a:cs typeface="Arial MT"/>
              </a:rPr>
              <a:t> costo.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En 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 </a:t>
            </a:r>
            <a:r>
              <a:rPr dirty="0" sz="1100" spc="-10">
                <a:latin typeface="Arial MT"/>
                <a:cs typeface="Arial MT"/>
              </a:rPr>
              <a:t>“Digitalización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 Información”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(2012)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 referente a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modelos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especiales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“son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aplicaciones </a:t>
            </a:r>
            <a:r>
              <a:rPr dirty="0" sz="1100">
                <a:latin typeface="Arial MT"/>
                <a:cs typeface="Arial MT"/>
              </a:rPr>
              <a:t>concretas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escaneo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exclusivo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fotos,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negativos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diapositivas,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 otros”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(s/p).</a:t>
            </a:r>
            <a:endParaRPr sz="1100">
              <a:latin typeface="Arial MT"/>
              <a:cs typeface="Arial MT"/>
            </a:endParaRPr>
          </a:p>
          <a:p>
            <a:pPr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Leonardo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Guzmán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Guía</a:t>
            </a:r>
            <a:r>
              <a:rPr dirty="0" sz="1100" spc="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Procedimientos</a:t>
            </a:r>
            <a:r>
              <a:rPr dirty="0" sz="1100">
                <a:latin typeface="Arial MT"/>
                <a:cs typeface="Arial MT"/>
              </a:rPr>
              <a:t>.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Digitalización</a:t>
            </a:r>
            <a:r>
              <a:rPr dirty="0" sz="1100" spc="40" i="1">
                <a:latin typeface="Arial"/>
                <a:cs typeface="Arial"/>
              </a:rPr>
              <a:t> </a:t>
            </a:r>
            <a:r>
              <a:rPr dirty="0" sz="1100" spc="-25" i="1">
                <a:latin typeface="Arial"/>
                <a:cs typeface="Arial"/>
              </a:rPr>
              <a:t>de </a:t>
            </a:r>
            <a:r>
              <a:rPr dirty="0" sz="1100" i="1">
                <a:latin typeface="Arial"/>
                <a:cs typeface="Arial"/>
              </a:rPr>
              <a:t>Archivos.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Una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aproximación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al</a:t>
            </a:r>
            <a:r>
              <a:rPr dirty="0" sz="1100" spc="-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tema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(2012)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Cámaras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Digitales:</a:t>
            </a:r>
            <a:endParaRPr sz="1100">
              <a:latin typeface="Arial MT"/>
              <a:cs typeface="Arial MT"/>
            </a:endParaRPr>
          </a:p>
          <a:p>
            <a:pPr algn="just" marL="914400" marR="392430" indent="-3175">
              <a:lnSpc>
                <a:spcPct val="99200"/>
              </a:lnSpc>
              <a:spcBef>
                <a:spcPts val="1240"/>
              </a:spcBef>
            </a:pP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cámaras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digitales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similares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clasificación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tradicionales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película;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estándar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réflex,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diferenciadas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básicamente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porque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estas </a:t>
            </a:r>
            <a:r>
              <a:rPr dirty="0" sz="1000">
                <a:latin typeface="Arial MT"/>
                <a:cs typeface="Arial MT"/>
              </a:rPr>
              <a:t>últimas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posibilitan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uso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objetivos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exponen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luz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sobre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sensor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imagen.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caracterizan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porque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incluyen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sensor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mayor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tamaño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las </a:t>
            </a:r>
            <a:r>
              <a:rPr dirty="0" sz="1000">
                <a:latin typeface="Arial MT"/>
                <a:cs typeface="Arial MT"/>
              </a:rPr>
              <a:t>cámaras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compactas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permite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capturar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distancias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focales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mayores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con </a:t>
            </a:r>
            <a:r>
              <a:rPr dirty="0" sz="1000">
                <a:latin typeface="Arial MT"/>
                <a:cs typeface="Arial MT"/>
              </a:rPr>
              <a:t>ello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obtener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mayor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control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sobre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profundidad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campo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(pp.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30-</a:t>
            </a:r>
            <a:r>
              <a:rPr dirty="0" sz="1000" spc="-20">
                <a:latin typeface="Arial MT"/>
                <a:cs typeface="Arial MT"/>
              </a:rPr>
              <a:t>31).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66" y="5994889"/>
            <a:ext cx="5655310" cy="278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cámaras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todavía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suficiente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resolución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máster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garantizar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suficiente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convierta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original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análogo,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resultan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prácticas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algunas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colecciones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carteles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mapas,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obras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arte,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tridimensional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tamaño,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 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escáneres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 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resolución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cámara,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será la calidad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 </a:t>
            </a:r>
            <a:r>
              <a:rPr dirty="0" sz="1100" spc="-10">
                <a:latin typeface="Arial MT"/>
                <a:cs typeface="Arial MT"/>
              </a:rPr>
              <a:t>imagen.</a:t>
            </a:r>
            <a:endParaRPr sz="1100">
              <a:latin typeface="Arial MT"/>
              <a:cs typeface="Arial MT"/>
            </a:endParaRPr>
          </a:p>
          <a:p>
            <a:pPr algn="just" marL="18415" marR="6350" indent="450850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escáneres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 más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recomendables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 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20">
                <a:latin typeface="Arial MT"/>
                <a:cs typeface="Arial MT"/>
              </a:rPr>
              <a:t>cama </a:t>
            </a:r>
            <a:r>
              <a:rPr dirty="0" sz="1100">
                <a:latin typeface="Arial MT"/>
                <a:cs typeface="Arial MT"/>
              </a:rPr>
              <a:t>plana,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fotografías,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impresos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costo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bajo.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alimentación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múltiple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permite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volúmenes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documentos.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recomienda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facturas,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notas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o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23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8325" cy="181228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similares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conformados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hojas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sueltas,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ayuda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libros,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revistas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similares,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puedan </a:t>
            </a:r>
            <a:r>
              <a:rPr dirty="0" sz="1100">
                <a:latin typeface="Arial MT"/>
                <a:cs typeface="Arial MT"/>
              </a:rPr>
              <a:t>desencuadernar.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relativamente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bajo.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poder desarrollar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proceso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También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tomar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cuenta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dependiendo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 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 va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al</a:t>
            </a: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hay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varias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opciones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escáner.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038" y="3144814"/>
            <a:ext cx="320992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1.2.1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Importancia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calidad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escáneres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038" y="3793977"/>
            <a:ext cx="5655310" cy="50463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suma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análisis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  <a:p>
            <a:pPr algn="just" marL="18415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dependerá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tendrá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utilizar,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características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lograr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rapidez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requerida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escaneo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8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imágenes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digitalizadas,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etc.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optimización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financieros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proyecto.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0">
                <a:latin typeface="Arial MT"/>
                <a:cs typeface="Arial MT"/>
              </a:rPr>
              <a:t> menciona </a:t>
            </a:r>
            <a:r>
              <a:rPr dirty="0" sz="1100">
                <a:latin typeface="Arial MT"/>
                <a:cs typeface="Arial MT"/>
              </a:rPr>
              <a:t>anteriormente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elegir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necesidades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dependiendo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volumen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flujo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 ya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tipo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diferentes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igual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algo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importante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presupuesto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gasto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vano,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van </a:t>
            </a:r>
            <a:r>
              <a:rPr dirty="0" sz="1100">
                <a:latin typeface="Arial MT"/>
                <a:cs typeface="Arial MT"/>
              </a:rPr>
              <a:t>caducando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saliendo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modelos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elegir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correctamente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 spc="-10">
                <a:latin typeface="Arial MT"/>
                <a:cs typeface="Arial MT"/>
              </a:rPr>
              <a:t>adecuado.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necesidades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eficiente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usar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varios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escáneres pequeños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(baratos)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muy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potente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(mucho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caro)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hay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cumpla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necesidades.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ahorro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usuario </a:t>
            </a:r>
            <a:r>
              <a:rPr dirty="0" sz="1100">
                <a:latin typeface="Arial MT"/>
                <a:cs typeface="Arial MT"/>
              </a:rPr>
              <a:t>responsable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escanear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propios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documentos.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Aquí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mencionar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24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215" y="877315"/>
            <a:ext cx="5655310" cy="7325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depende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empresa,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función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  <a:spcBef>
                <a:spcPts val="5"/>
              </a:spcBef>
            </a:pPr>
            <a:r>
              <a:rPr dirty="0" sz="1100">
                <a:latin typeface="Arial MT"/>
                <a:cs typeface="Arial MT"/>
              </a:rPr>
              <a:t>dependiendo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ésta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4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requiera</a:t>
            </a:r>
            <a:r>
              <a:rPr dirty="0" sz="1100" spc="4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mencionaba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anteriormente</a:t>
            </a:r>
            <a:r>
              <a:rPr dirty="0" sz="1100" spc="9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también</a:t>
            </a:r>
            <a:r>
              <a:rPr dirty="0" sz="1100" spc="9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depende</a:t>
            </a:r>
            <a:r>
              <a:rPr dirty="0" sz="1100" spc="9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mucho</a:t>
            </a:r>
            <a:r>
              <a:rPr dirty="0" sz="1100" spc="6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del</a:t>
            </a:r>
            <a:r>
              <a:rPr dirty="0" sz="1100" spc="8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presupuesto</a:t>
            </a:r>
            <a:r>
              <a:rPr dirty="0" sz="1100" spc="9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con</a:t>
            </a:r>
            <a:r>
              <a:rPr dirty="0" sz="1100" spc="9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que</a:t>
            </a:r>
            <a:r>
              <a:rPr dirty="0" sz="1100" spc="9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se</a:t>
            </a:r>
            <a:r>
              <a:rPr dirty="0" sz="1100" spc="9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cuente</a:t>
            </a:r>
            <a:r>
              <a:rPr dirty="0" sz="1100" spc="7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para</a:t>
            </a:r>
            <a:r>
              <a:rPr dirty="0" sz="1100" spc="9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 spc="-10">
                <a:solidFill>
                  <a:srgbClr val="333333"/>
                </a:solidFill>
                <a:latin typeface="Arial MT"/>
                <a:cs typeface="Arial MT"/>
              </a:rPr>
              <a:t>realizar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éste</a:t>
            </a:r>
            <a:r>
              <a:rPr dirty="0" sz="1100" spc="-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tipo</a:t>
            </a:r>
            <a:r>
              <a:rPr dirty="0" sz="1100" spc="2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de</a:t>
            </a:r>
            <a:r>
              <a:rPr dirty="0" sz="1100" spc="2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trabajo,</a:t>
            </a:r>
            <a:r>
              <a:rPr dirty="0" sz="1100" spc="-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ya</a:t>
            </a:r>
            <a:r>
              <a:rPr dirty="0" sz="1100" spc="-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que</a:t>
            </a:r>
            <a:r>
              <a:rPr dirty="0" sz="1100" spc="2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luego hay</a:t>
            </a:r>
            <a:r>
              <a:rPr dirty="0" sz="1100" spc="-1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volúmenes</a:t>
            </a:r>
            <a:r>
              <a:rPr dirty="0" sz="1100" spc="-1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muy</a:t>
            </a:r>
            <a:r>
              <a:rPr dirty="0" sz="1100" spc="1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grandes</a:t>
            </a:r>
            <a:r>
              <a:rPr dirty="0" sz="1100" spc="-1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de</a:t>
            </a:r>
            <a:r>
              <a:rPr dirty="0" sz="1100" spc="2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información</a:t>
            </a:r>
            <a:r>
              <a:rPr dirty="0" sz="1100" spc="1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a </a:t>
            </a:r>
            <a:r>
              <a:rPr dirty="0" sz="1100" spc="-10">
                <a:solidFill>
                  <a:srgbClr val="333333"/>
                </a:solidFill>
                <a:latin typeface="Arial MT"/>
                <a:cs typeface="Arial MT"/>
              </a:rPr>
              <a:t>escanear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y</a:t>
            </a:r>
            <a:r>
              <a:rPr dirty="0" sz="1100" spc="-1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se tiene que</a:t>
            </a:r>
            <a:r>
              <a:rPr dirty="0" sz="1100" spc="-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contemplar</a:t>
            </a:r>
            <a:r>
              <a:rPr dirty="0" sz="1100" spc="-2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los</a:t>
            </a:r>
            <a:r>
              <a:rPr dirty="0" sz="1100" spc="-3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precios</a:t>
            </a:r>
            <a:r>
              <a:rPr dirty="0" sz="1100" spc="-1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de los</a:t>
            </a:r>
            <a:r>
              <a:rPr dirty="0" sz="1100" spc="-3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escáneres,</a:t>
            </a:r>
            <a:r>
              <a:rPr dirty="0" sz="1100" spc="-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pues</a:t>
            </a:r>
            <a:r>
              <a:rPr dirty="0" sz="1100" spc="-3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varían,</a:t>
            </a:r>
            <a:r>
              <a:rPr dirty="0" sz="1100" spc="-3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en este</a:t>
            </a:r>
            <a:r>
              <a:rPr dirty="0" sz="1100" spc="-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caso</a:t>
            </a:r>
            <a:r>
              <a:rPr dirty="0" sz="1100" spc="-2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hay</a:t>
            </a:r>
            <a:r>
              <a:rPr dirty="0" sz="1100" spc="-1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 spc="-25">
                <a:solidFill>
                  <a:srgbClr val="333333"/>
                </a:solidFill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45"/>
              </a:spcBef>
            </a:pP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hacer</a:t>
            </a:r>
            <a:r>
              <a:rPr dirty="0" sz="1100" spc="-3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una</a:t>
            </a:r>
            <a:r>
              <a:rPr dirty="0" sz="1100" spc="-2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buena</a:t>
            </a:r>
            <a:r>
              <a:rPr dirty="0" sz="1100" spc="-3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elección</a:t>
            </a:r>
            <a:r>
              <a:rPr dirty="0" sz="1100" spc="-3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para</a:t>
            </a:r>
            <a:r>
              <a:rPr dirty="0" sz="1100" spc="-1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que</a:t>
            </a:r>
            <a:r>
              <a:rPr dirty="0" sz="1100" spc="-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no</a:t>
            </a:r>
            <a:r>
              <a:rPr dirty="0" sz="1100" spc="-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se</a:t>
            </a:r>
            <a:r>
              <a:rPr dirty="0" sz="1100" spc="-1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vaya</a:t>
            </a:r>
            <a:r>
              <a:rPr dirty="0" sz="1100" spc="-3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hacer</a:t>
            </a:r>
            <a:r>
              <a:rPr dirty="0" sz="1100" spc="-2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un</a:t>
            </a:r>
            <a:r>
              <a:rPr dirty="0" sz="1100" spc="-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>
                <a:solidFill>
                  <a:srgbClr val="333333"/>
                </a:solidFill>
                <a:latin typeface="Arial MT"/>
                <a:cs typeface="Arial MT"/>
              </a:rPr>
              <a:t>gasto</a:t>
            </a:r>
            <a:r>
              <a:rPr dirty="0" sz="1100" spc="-5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dirty="0" sz="1100" spc="-10">
                <a:solidFill>
                  <a:srgbClr val="333333"/>
                </a:solidFill>
                <a:latin typeface="Arial MT"/>
                <a:cs typeface="Arial MT"/>
              </a:rPr>
              <a:t>innecesario.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100" b="1">
                <a:latin typeface="Arial"/>
                <a:cs typeface="Arial"/>
              </a:rPr>
              <a:t>1.3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Administración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digitales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5715" indent="-6350">
              <a:lnSpc>
                <a:spcPct val="193100"/>
              </a:lnSpc>
            </a:pP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tiempos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remotos,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avances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llegado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muchos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afectado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también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archivos.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campo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empezó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utilizar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informática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gestionar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volúmenes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generaban; </a:t>
            </a:r>
            <a:r>
              <a:rPr dirty="0" sz="1100">
                <a:latin typeface="Arial MT"/>
                <a:cs typeface="Arial MT"/>
              </a:rPr>
              <a:t>después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empezó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crecer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número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creados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directamente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ordenadores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almacenaban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habían </a:t>
            </a:r>
            <a:r>
              <a:rPr dirty="0" sz="1100" spc="-20">
                <a:latin typeface="Arial MT"/>
                <a:cs typeface="Arial MT"/>
              </a:rPr>
              <a:t>sido </a:t>
            </a:r>
            <a:r>
              <a:rPr dirty="0" sz="1100">
                <a:latin typeface="Arial MT"/>
                <a:cs typeface="Arial MT"/>
              </a:rPr>
              <a:t>originados,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dando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lugar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archivo.</a:t>
            </a:r>
            <a:endParaRPr sz="1100">
              <a:latin typeface="Arial MT"/>
              <a:cs typeface="Arial MT"/>
            </a:endParaRPr>
          </a:p>
          <a:p>
            <a:pPr algn="just" marL="15875" marR="6985" indent="454025">
              <a:lnSpc>
                <a:spcPct val="192100"/>
              </a:lnSpc>
              <a:spcBef>
                <a:spcPts val="1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sufrido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cuanto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deben </a:t>
            </a:r>
            <a:r>
              <a:rPr dirty="0" sz="1100">
                <a:latin typeface="Arial MT"/>
                <a:cs typeface="Arial MT"/>
              </a:rPr>
              <a:t>adaptarse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acoger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Consejo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Internacional</a:t>
            </a:r>
            <a:r>
              <a:rPr dirty="0" sz="1100" spc="-25">
                <a:latin typeface="Arial MT"/>
                <a:cs typeface="Arial MT"/>
              </a:rPr>
              <a:t> de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identificar,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salvaguardar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preservar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asegurar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accesibles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comprensibles.</a:t>
            </a:r>
            <a:endParaRPr sz="1100">
              <a:latin typeface="Arial MT"/>
              <a:cs typeface="Arial MT"/>
            </a:endParaRPr>
          </a:p>
          <a:p>
            <a:pPr algn="just" marL="18415" marR="5715" indent="450850">
              <a:lnSpc>
                <a:spcPts val="2540"/>
              </a:lnSpc>
              <a:spcBef>
                <a:spcPts val="265"/>
              </a:spcBef>
            </a:pP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incluyen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comienzan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primera </a:t>
            </a:r>
            <a:r>
              <a:rPr dirty="0" sz="1100">
                <a:latin typeface="Arial MT"/>
                <a:cs typeface="Arial MT"/>
              </a:rPr>
              <a:t>etapa del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ciclo 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vida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terminan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ciclo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tener </a:t>
            </a:r>
            <a:r>
              <a:rPr dirty="0" sz="1100">
                <a:latin typeface="Arial MT"/>
                <a:cs typeface="Arial MT"/>
              </a:rPr>
              <a:t>presente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objetivo principal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asegurar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creación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preservación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</a:t>
            </a:r>
            <a:endParaRPr sz="1100">
              <a:latin typeface="Arial MT"/>
              <a:cs typeface="Arial MT"/>
            </a:endParaRPr>
          </a:p>
          <a:p>
            <a:pPr algn="just" marL="18415" marR="7620">
              <a:lnSpc>
                <a:spcPts val="2540"/>
              </a:lnSpc>
            </a:pP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probatorio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transacciones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realizadas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creadores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 spc="-10">
                <a:latin typeface="Arial MT"/>
                <a:cs typeface="Arial MT"/>
              </a:rPr>
              <a:t>documentos.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25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9595" cy="37534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355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tratarse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sometida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</a:t>
            </a:r>
            <a:endParaRPr sz="1100">
              <a:latin typeface="Arial MT"/>
              <a:cs typeface="Arial MT"/>
            </a:endParaRPr>
          </a:p>
          <a:p>
            <a:pPr algn="just" marL="12700" marR="8255">
              <a:lnSpc>
                <a:spcPct val="192700"/>
              </a:lnSpc>
            </a:pPr>
            <a:r>
              <a:rPr dirty="0" sz="1100" spc="-10">
                <a:latin typeface="Arial MT"/>
                <a:cs typeface="Arial MT"/>
              </a:rPr>
              <a:t>ciertas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modificaciones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cuanto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3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creación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su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valoración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selección,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uso.</a:t>
            </a:r>
            <a:endParaRPr sz="1100">
              <a:latin typeface="Arial MT"/>
              <a:cs typeface="Arial MT"/>
            </a:endParaRPr>
          </a:p>
          <a:p>
            <a:pPr algn="just" marL="12700" marR="762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todavía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llegado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papeles,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sí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vez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viven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organizaciones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pasar </a:t>
            </a:r>
            <a:r>
              <a:rPr dirty="0" sz="1100" spc="-25">
                <a:latin typeface="Arial MT"/>
                <a:cs typeface="Arial MT"/>
              </a:rPr>
              <a:t>por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papel.</a:t>
            </a:r>
            <a:endParaRPr sz="1100">
              <a:latin typeface="Arial MT"/>
              <a:cs typeface="Arial MT"/>
            </a:endParaRPr>
          </a:p>
          <a:p>
            <a:pPr algn="just" marL="12700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Actualmente,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 parte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organizaciones;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eso,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diseñe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buen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sea </a:t>
            </a:r>
            <a:r>
              <a:rPr dirty="0" sz="1100">
                <a:latin typeface="Arial MT"/>
                <a:cs typeface="Arial MT"/>
              </a:rPr>
              <a:t>capaz,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mismo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tiempo,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proveer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requerida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rápida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eficazmente,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proteger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almacenados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sistema.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Carmen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Marcos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(1999)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25" i="1">
                <a:latin typeface="Arial"/>
                <a:cs typeface="Arial"/>
              </a:rPr>
              <a:t>Los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-4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en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la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era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5074412"/>
            <a:ext cx="4368165" cy="144399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algn="just" marL="15240" marR="5080" indent="-3175">
              <a:lnSpc>
                <a:spcPts val="1180"/>
              </a:lnSpc>
              <a:spcBef>
                <a:spcPts val="160"/>
              </a:spcBef>
            </a:pP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establecer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tres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características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cumplir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10">
                <a:latin typeface="Arial MT"/>
                <a:cs typeface="Arial MT"/>
              </a:rPr>
              <a:t> documentos </a:t>
            </a:r>
            <a:r>
              <a:rPr dirty="0" sz="1000">
                <a:latin typeface="Arial MT"/>
                <a:cs typeface="Arial MT"/>
              </a:rPr>
              <a:t>en ese </a:t>
            </a:r>
            <a:r>
              <a:rPr dirty="0" sz="1000" spc="-10">
                <a:latin typeface="Arial MT"/>
                <a:cs typeface="Arial MT"/>
              </a:rPr>
              <a:t>sistema:</a:t>
            </a:r>
            <a:endParaRPr sz="1000">
              <a:latin typeface="Arial MT"/>
              <a:cs typeface="Arial MT"/>
            </a:endParaRPr>
          </a:p>
          <a:p>
            <a:pPr algn="just" marL="695325" marR="5080" indent="-226060">
              <a:lnSpc>
                <a:spcPts val="1180"/>
              </a:lnSpc>
              <a:spcBef>
                <a:spcPts val="40"/>
              </a:spcBef>
              <a:buChar char="•"/>
              <a:tabLst>
                <a:tab pos="698500" algn="l"/>
              </a:tabLst>
            </a:pP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23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accesibles</a:t>
            </a:r>
            <a:r>
              <a:rPr dirty="0" sz="1000" spc="22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22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estar</a:t>
            </a:r>
            <a:r>
              <a:rPr dirty="0" sz="1000" spc="22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disponibles</a:t>
            </a:r>
            <a:r>
              <a:rPr dirty="0" sz="1000" spc="23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229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facilidad,</a:t>
            </a:r>
            <a:r>
              <a:rPr dirty="0" sz="1000" spc="240">
                <a:latin typeface="Arial MT"/>
                <a:cs typeface="Arial MT"/>
              </a:rPr>
              <a:t>  </a:t>
            </a:r>
            <a:r>
              <a:rPr dirty="0" sz="1000" spc="-20">
                <a:latin typeface="Arial MT"/>
                <a:cs typeface="Arial MT"/>
              </a:rPr>
              <a:t>pero </a:t>
            </a:r>
            <a:r>
              <a:rPr dirty="0" sz="1000" spc="-2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manteniendo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seguridad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almacenamiento.</a:t>
            </a:r>
            <a:endParaRPr sz="1000">
              <a:latin typeface="Arial MT"/>
              <a:cs typeface="Arial MT"/>
            </a:endParaRPr>
          </a:p>
          <a:p>
            <a:pPr algn="just" marL="695325" marR="8890" indent="-226060">
              <a:lnSpc>
                <a:spcPct val="100000"/>
              </a:lnSpc>
              <a:spcBef>
                <a:spcPts val="60"/>
              </a:spcBef>
              <a:buChar char="•"/>
              <a:tabLst>
                <a:tab pos="698500" algn="l"/>
              </a:tabLst>
            </a:pP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manejables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sirvan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base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creación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nuevos 	documentos.</a:t>
            </a:r>
            <a:endParaRPr sz="1000">
              <a:latin typeface="Arial MT"/>
              <a:cs typeface="Arial MT"/>
            </a:endParaRPr>
          </a:p>
          <a:p>
            <a:pPr algn="just" marL="695325" marR="11430" indent="-226060">
              <a:lnSpc>
                <a:spcPct val="99000"/>
              </a:lnSpc>
              <a:spcBef>
                <a:spcPts val="320"/>
              </a:spcBef>
              <a:buChar char="•"/>
              <a:tabLst>
                <a:tab pos="698500" algn="l"/>
              </a:tabLst>
            </a:pP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precisos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exactos.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importante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pueda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distinguir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entre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distintas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versiones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usuarios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tomen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decisiones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basadas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información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precisa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(p.1).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84" y="6988501"/>
            <a:ext cx="5654040" cy="18091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características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requisitos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funcionamiento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electrónicos.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tendencias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tecnológicas,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informático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todas</a:t>
            </a:r>
            <a:r>
              <a:rPr dirty="0" sz="1100" spc="-25">
                <a:latin typeface="Arial MT"/>
                <a:cs typeface="Arial MT"/>
              </a:rPr>
              <a:t> las </a:t>
            </a:r>
            <a:r>
              <a:rPr dirty="0" sz="1100">
                <a:latin typeface="Arial MT"/>
                <a:cs typeface="Arial MT"/>
              </a:rPr>
              <a:t>tareas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realiza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adquisición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necesita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cuya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compra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propio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presupuesto,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ordenadores,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mobiliario,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oficina,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soportes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documentales;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alberga,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distintos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26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7690" cy="1485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otorgan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consultas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realizan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datos,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períodos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transferencia,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hay;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almacenamiento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difusión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 </a:t>
            </a:r>
            <a:r>
              <a:rPr dirty="0" sz="1100">
                <a:latin typeface="Arial MT"/>
                <a:cs typeface="Arial MT"/>
              </a:rPr>
              <a:t>acerca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propio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funcionamiento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normas,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recoge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dispone.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considera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Marcos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(1999)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es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2806700"/>
            <a:ext cx="4368165" cy="15354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89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sistema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implantado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archivo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electrónicos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deberá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tener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cuenta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avances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tecnología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permitir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volcar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información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una </a:t>
            </a:r>
            <a:r>
              <a:rPr dirty="0" sz="1000" spc="-10">
                <a:latin typeface="Arial MT"/>
                <a:cs typeface="Arial MT"/>
              </a:rPr>
              <a:t>forma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fácil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fiable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otros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soportes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más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modernos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acordes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la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tecnología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usan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creadores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necesidades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organización.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último </a:t>
            </a:r>
            <a:r>
              <a:rPr dirty="0" sz="1000">
                <a:latin typeface="Arial MT"/>
                <a:cs typeface="Arial MT"/>
              </a:rPr>
              <a:t>punto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relativo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 tecnologías,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diremos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está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haciendo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cada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vez </a:t>
            </a:r>
            <a:r>
              <a:rPr dirty="0" sz="1000" spc="-25">
                <a:latin typeface="Arial MT"/>
                <a:cs typeface="Arial MT"/>
              </a:rPr>
              <a:t>más </a:t>
            </a:r>
            <a:r>
              <a:rPr dirty="0" sz="1000">
                <a:latin typeface="Arial MT"/>
                <a:cs typeface="Arial MT"/>
              </a:rPr>
              <a:t>imprescindible</a:t>
            </a:r>
            <a:r>
              <a:rPr dirty="0" sz="1000" spc="48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4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interconectividad</a:t>
            </a:r>
            <a:r>
              <a:rPr dirty="0" sz="1000" spc="4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1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sistemas</a:t>
            </a:r>
            <a:r>
              <a:rPr dirty="0" sz="1000" spc="114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49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intercambiar información,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para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lo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preciso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contar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estándares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comunicaciones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permitan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enviar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información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dentro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misma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organización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entre </a:t>
            </a:r>
            <a:r>
              <a:rPr dirty="0" sz="1000">
                <a:latin typeface="Arial MT"/>
                <a:cs typeface="Arial MT"/>
              </a:rPr>
              <a:t>varias.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Uno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formatos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implantados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EDI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(Electronic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Data </a:t>
            </a:r>
            <a:r>
              <a:rPr dirty="0" sz="1000">
                <a:latin typeface="Arial MT"/>
                <a:cs typeface="Arial MT"/>
              </a:rPr>
              <a:t>Interchange)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(p.1).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66" y="4796988"/>
            <a:ext cx="5653405" cy="27844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muestra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cómo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evolucionado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constantemente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cómo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</a:t>
            </a:r>
            <a:endParaRPr sz="1100">
              <a:latin typeface="Arial MT"/>
              <a:cs typeface="Arial MT"/>
            </a:endParaRPr>
          </a:p>
          <a:p>
            <a:pPr algn="just" marL="18415" marR="6350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intercambiar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formatos,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implantado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EDI.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ver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avances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tecnologías,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posibilidad 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 estorbo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una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complicación,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</a:t>
            </a:r>
            <a:r>
              <a:rPr dirty="0" sz="1100" spc="-25">
                <a:latin typeface="Arial MT"/>
                <a:cs typeface="Arial MT"/>
              </a:rPr>
              <a:t>ha </a:t>
            </a:r>
            <a:r>
              <a:rPr dirty="0" sz="1100">
                <a:latin typeface="Arial MT"/>
                <a:cs typeface="Arial MT"/>
              </a:rPr>
              <a:t>ocurrido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siempre,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ocuparse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documentalmente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8415" marR="5715">
              <a:lnSpc>
                <a:spcPct val="192700"/>
              </a:lnSpc>
              <a:spcBef>
                <a:spcPts val="25"/>
              </a:spcBef>
            </a:pP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generados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recibidos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ejercicio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actividades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le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propias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asegurar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probatorio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esos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documentos.</a:t>
            </a:r>
            <a:endParaRPr sz="1100">
              <a:latin typeface="Arial MT"/>
              <a:cs typeface="Arial MT"/>
            </a:endParaRPr>
          </a:p>
          <a:p>
            <a:pPr algn="just" marL="46990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Miguel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Ángel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Esteban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Navarro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(2001),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956307" y="8018780"/>
            <a:ext cx="4366895" cy="93218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88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electrónicos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seguirán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identificando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fondos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secciones </a:t>
            </a:r>
            <a:r>
              <a:rPr dirty="0" sz="1000">
                <a:latin typeface="Arial MT"/>
                <a:cs typeface="Arial MT"/>
              </a:rPr>
              <a:t>mediante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análisis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fin,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funciones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órganos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instituciones </a:t>
            </a:r>
            <a:r>
              <a:rPr dirty="0" sz="1000">
                <a:latin typeface="Arial MT"/>
                <a:cs typeface="Arial MT"/>
              </a:rPr>
              <a:t>productoras,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series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documentales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mediante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estudio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tipos </a:t>
            </a:r>
            <a:r>
              <a:rPr dirty="0" sz="1000">
                <a:latin typeface="Arial MT"/>
                <a:cs typeface="Arial MT"/>
              </a:rPr>
              <a:t>documentales.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Identificación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plasma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cuadro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organización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del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cuadros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clasificación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fondos;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necesarios,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estos archivos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albergan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papel,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electrónica,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27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959355" y="877315"/>
            <a:ext cx="4364990" cy="7829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2700" marR="5080">
              <a:lnSpc>
                <a:spcPct val="990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impedir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acceso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directo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información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mediar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ningún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instrumento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y </a:t>
            </a: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permitir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instalación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depósito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según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sistema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cotación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que </a:t>
            </a:r>
            <a:r>
              <a:rPr dirty="0" sz="1000">
                <a:latin typeface="Arial MT"/>
                <a:cs typeface="Arial MT"/>
              </a:rPr>
              <a:t>reproduzca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modo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orgánico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seriado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producción,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exige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disponer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herramientas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lógicas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permitan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búsqueda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recuperación.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(</a:t>
            </a:r>
            <a:r>
              <a:rPr dirty="0" sz="1000" spc="-20" i="1">
                <a:latin typeface="Arial"/>
                <a:cs typeface="Arial"/>
              </a:rPr>
              <a:t>Los </a:t>
            </a:r>
            <a:r>
              <a:rPr dirty="0" sz="1000" i="1">
                <a:latin typeface="Arial"/>
                <a:cs typeface="Arial"/>
              </a:rPr>
              <a:t>archivos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de</a:t>
            </a:r>
            <a:r>
              <a:rPr dirty="0" sz="1000" spc="-1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documentos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electrónicos</a:t>
            </a:r>
            <a:r>
              <a:rPr dirty="0" sz="1000">
                <a:latin typeface="Arial MT"/>
                <a:cs typeface="Arial MT"/>
              </a:rPr>
              <a:t>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pp.43-</a:t>
            </a:r>
            <a:r>
              <a:rPr dirty="0" sz="1000" spc="-20">
                <a:latin typeface="Arial MT"/>
                <a:cs typeface="Arial MT"/>
              </a:rPr>
              <a:t>44).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66" y="2114785"/>
            <a:ext cx="5654040" cy="52266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seguir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identificando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secciones</a:t>
            </a:r>
            <a:endParaRPr sz="1100">
              <a:latin typeface="Arial MT"/>
              <a:cs typeface="Arial MT"/>
            </a:endParaRPr>
          </a:p>
          <a:p>
            <a:pPr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análisis,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igual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cuadros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necesarios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herramientas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instrumentos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permitan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búsqueda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  <a:p>
            <a:pPr marL="18415">
              <a:lnSpc>
                <a:spcPct val="100000"/>
              </a:lnSpc>
              <a:spcBef>
                <a:spcPts val="1250"/>
              </a:spcBef>
            </a:pPr>
            <a:r>
              <a:rPr dirty="0" sz="1100" spc="-10">
                <a:latin typeface="Arial MT"/>
                <a:cs typeface="Arial MT"/>
              </a:rPr>
              <a:t>información.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Zapata,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Carlos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(s/f)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“Administración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 electrónicos”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algunas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operaciones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Sistemas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Electrónicos: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5"/>
              </a:spcBef>
            </a:pPr>
            <a:endParaRPr sz="1100">
              <a:latin typeface="Arial MT"/>
              <a:cs typeface="Arial MT"/>
            </a:endParaRPr>
          </a:p>
          <a:p>
            <a:pPr algn="just" marL="914400" marR="391160" indent="-3175">
              <a:lnSpc>
                <a:spcPct val="99000"/>
              </a:lnSpc>
            </a:pP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hace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fin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garantizar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mejor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funcionamiento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programa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electrónicos,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preciso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definir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correctamente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funciones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archivísticas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sistema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proveer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del </a:t>
            </a:r>
            <a:r>
              <a:rPr dirty="0" sz="1000">
                <a:latin typeface="Arial MT"/>
                <a:cs typeface="Arial MT"/>
              </a:rPr>
              <a:t>documento,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retención,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tipo,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seguridad,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transferencias</a:t>
            </a:r>
            <a:r>
              <a:rPr dirty="0" sz="1000" spc="3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 spc="-10">
                <a:latin typeface="Arial MT"/>
                <a:cs typeface="Arial MT"/>
              </a:rPr>
              <a:t>localización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necesario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oficina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responsable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prevea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cumplan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requerimientos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automatización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función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archivística.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Entre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algunos </a:t>
            </a:r>
            <a:r>
              <a:rPr dirty="0" sz="1000">
                <a:latin typeface="Arial MT"/>
                <a:cs typeface="Arial MT"/>
              </a:rPr>
              <a:t>puntos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importantes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podemos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mencionar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siguientes:</a:t>
            </a:r>
            <a:endParaRPr sz="1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1000">
              <a:latin typeface="Arial MT"/>
              <a:cs typeface="Arial MT"/>
            </a:endParaRPr>
          </a:p>
          <a:p>
            <a:pPr marL="1140460" marR="394970" indent="-229235">
              <a:lnSpc>
                <a:spcPct val="100000"/>
              </a:lnSpc>
              <a:spcBef>
                <a:spcPts val="5"/>
              </a:spcBef>
              <a:buChar char="•"/>
              <a:tabLst>
                <a:tab pos="1140460" algn="l"/>
              </a:tabLst>
            </a:pP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3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expedientes,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según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estado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 spc="-10">
                <a:latin typeface="Arial MT"/>
                <a:cs typeface="Arial MT"/>
              </a:rPr>
              <a:t>retención.</a:t>
            </a:r>
            <a:endParaRPr sz="1000">
              <a:latin typeface="Arial MT"/>
              <a:cs typeface="Arial MT"/>
            </a:endParaRPr>
          </a:p>
          <a:p>
            <a:pPr marL="1140460" marR="390525" indent="-229235">
              <a:lnSpc>
                <a:spcPct val="100000"/>
              </a:lnSpc>
              <a:buChar char="•"/>
              <a:tabLst>
                <a:tab pos="1140460" algn="l"/>
              </a:tabLst>
            </a:pP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según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etapa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ciclo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vital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(vital,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activo, </a:t>
            </a:r>
            <a:r>
              <a:rPr dirty="0" sz="1000">
                <a:latin typeface="Arial MT"/>
                <a:cs typeface="Arial MT"/>
              </a:rPr>
              <a:t>inactivo,</a:t>
            </a:r>
            <a:r>
              <a:rPr dirty="0" sz="1000" spc="-10">
                <a:latin typeface="Arial MT"/>
                <a:cs typeface="Arial MT"/>
              </a:rPr>
              <a:t> permanente).</a:t>
            </a:r>
            <a:endParaRPr sz="1000">
              <a:latin typeface="Arial MT"/>
              <a:cs typeface="Arial MT"/>
            </a:endParaRPr>
          </a:p>
          <a:p>
            <a:pPr marL="1139825" indent="-228600">
              <a:lnSpc>
                <a:spcPct val="100000"/>
              </a:lnSpc>
              <a:spcBef>
                <a:spcPts val="20"/>
              </a:spcBef>
              <a:buChar char="•"/>
              <a:tabLst>
                <a:tab pos="1139825" algn="l"/>
              </a:tabLst>
            </a:pP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expedientes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acuerdo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localización.</a:t>
            </a:r>
            <a:endParaRPr sz="1000">
              <a:latin typeface="Arial MT"/>
              <a:cs typeface="Arial MT"/>
            </a:endParaRPr>
          </a:p>
          <a:p>
            <a:pPr marL="1140460" marR="396240" indent="-229235">
              <a:lnSpc>
                <a:spcPct val="100000"/>
              </a:lnSpc>
              <a:buChar char="•"/>
              <a:tabLst>
                <a:tab pos="1140460" algn="l"/>
              </a:tabLst>
            </a:pP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documento,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según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nivel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importancia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restricciones </a:t>
            </a:r>
            <a:r>
              <a:rPr dirty="0" sz="1000">
                <a:latin typeface="Arial MT"/>
                <a:cs typeface="Arial MT"/>
              </a:rPr>
              <a:t>de </a:t>
            </a:r>
            <a:r>
              <a:rPr dirty="0" sz="1000" spc="-10">
                <a:latin typeface="Arial MT"/>
                <a:cs typeface="Arial MT"/>
              </a:rPr>
              <a:t>acceso.</a:t>
            </a:r>
            <a:endParaRPr sz="1000">
              <a:latin typeface="Arial MT"/>
              <a:cs typeface="Arial MT"/>
            </a:endParaRPr>
          </a:p>
          <a:p>
            <a:pPr marL="1140460" marR="394970" indent="-229235">
              <a:lnSpc>
                <a:spcPct val="100000"/>
              </a:lnSpc>
              <a:buChar char="•"/>
              <a:tabLst>
                <a:tab pos="1140460" algn="l"/>
              </a:tabLst>
            </a:pP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requieren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transferidos</a:t>
            </a:r>
            <a:r>
              <a:rPr dirty="0" sz="1000" spc="25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medios </a:t>
            </a:r>
            <a:r>
              <a:rPr dirty="0" sz="1000">
                <a:latin typeface="Arial MT"/>
                <a:cs typeface="Arial MT"/>
              </a:rPr>
              <a:t>archivísticamente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seguros.</a:t>
            </a:r>
            <a:endParaRPr sz="1000">
              <a:latin typeface="Arial MT"/>
              <a:cs typeface="Arial MT"/>
            </a:endParaRPr>
          </a:p>
          <a:p>
            <a:pPr marL="1139825" indent="-228600">
              <a:lnSpc>
                <a:spcPct val="100000"/>
              </a:lnSpc>
              <a:buChar char="•"/>
              <a:tabLst>
                <a:tab pos="1139825" algn="l"/>
              </a:tabLst>
            </a:pP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vitales </a:t>
            </a:r>
            <a:r>
              <a:rPr dirty="0" sz="1000" spc="-10">
                <a:latin typeface="Arial MT"/>
                <a:cs typeface="Arial MT"/>
              </a:rPr>
              <a:t>(s/p).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227" y="7808468"/>
            <a:ext cx="5653405" cy="1165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resumen,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política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garantizar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integridad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endParaRPr sz="1100">
              <a:latin typeface="Arial MT"/>
              <a:cs typeface="Arial MT"/>
            </a:endParaRPr>
          </a:p>
          <a:p>
            <a:pPr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protegiéndolos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riesgos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puedan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sufrir,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aspectos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 no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autorizado,</a:t>
            </a:r>
            <a:endParaRPr sz="1100">
              <a:latin typeface="Arial MT"/>
              <a:cs typeface="Arial MT"/>
            </a:endParaRPr>
          </a:p>
          <a:p>
            <a:pPr marL="18415" marR="508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 control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limitado 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quiénes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van a tener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también </a:t>
            </a:r>
            <a:r>
              <a:rPr dirty="0" sz="1100">
                <a:latin typeface="Arial MT"/>
                <a:cs typeface="Arial MT"/>
              </a:rPr>
              <a:t>proteger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pérdida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eliminación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premeditada.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28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78" y="877370"/>
            <a:ext cx="5654040" cy="4866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saber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vigencias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planes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desastre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como: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lluvias,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incendios,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sismos,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etc.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medidas </a:t>
            </a:r>
            <a:r>
              <a:rPr dirty="0" sz="1100">
                <a:latin typeface="Arial MT"/>
                <a:cs typeface="Arial MT"/>
              </a:rPr>
              <a:t>necesarias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prevenir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desastre,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preservar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memoria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humanidad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30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ello,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almacenamiento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otorgándole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directo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garantizan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niveles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acceso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seguridad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plataforma.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eso,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todo </a:t>
            </a:r>
            <a:r>
              <a:rPr dirty="0" sz="1100">
                <a:latin typeface="Arial MT"/>
                <a:cs typeface="Arial MT"/>
              </a:rPr>
              <a:t>programa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edite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computador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simple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block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notas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hasta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programa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ejecutable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rasgos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resguardado.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entorno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era </a:t>
            </a:r>
            <a:r>
              <a:rPr dirty="0" sz="1100">
                <a:latin typeface="Arial MT"/>
                <a:cs typeface="Arial MT"/>
              </a:rPr>
              <a:t>electrónica,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desarrollo 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implementación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programa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esté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basado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algunos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principios.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10"/>
              </a:spcBef>
            </a:pPr>
            <a:endParaRPr sz="1100">
              <a:latin typeface="Arial MT"/>
              <a:cs typeface="Arial MT"/>
            </a:endParaRPr>
          </a:p>
          <a:p>
            <a:pPr algn="just" marL="460375">
              <a:lnSpc>
                <a:spcPct val="100000"/>
              </a:lnSpc>
            </a:pPr>
            <a:r>
              <a:rPr dirty="0" sz="1100" spc="-10">
                <a:latin typeface="Arial MT"/>
                <a:cs typeface="Arial MT"/>
              </a:rPr>
              <a:t>Según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Ocampo,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Venegas,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Z.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(2011)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 i="1">
                <a:latin typeface="Arial"/>
                <a:cs typeface="Arial"/>
              </a:rPr>
              <a:t>Ciencia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información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-7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documentación</a:t>
            </a:r>
            <a:endParaRPr sz="1100">
              <a:latin typeface="Arial"/>
              <a:cs typeface="Arial"/>
            </a:endParaRPr>
          </a:p>
          <a:p>
            <a:pPr algn="just" marL="27940">
              <a:lnSpc>
                <a:spcPct val="100000"/>
              </a:lnSpc>
              <a:spcBef>
                <a:spcPts val="1200"/>
              </a:spcBef>
            </a:pP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principios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 electrónicos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son: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42948" y="6193028"/>
            <a:ext cx="4582160" cy="2072005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241300" marR="9525" indent="-229235">
              <a:lnSpc>
                <a:spcPts val="1180"/>
              </a:lnSpc>
              <a:spcBef>
                <a:spcPts val="160"/>
              </a:spcBef>
              <a:buChar char="•"/>
              <a:tabLst>
                <a:tab pos="241300" algn="l"/>
              </a:tabLst>
            </a:pPr>
            <a:r>
              <a:rPr dirty="0" sz="1000">
                <a:latin typeface="Arial MT"/>
                <a:cs typeface="Arial MT"/>
              </a:rPr>
              <a:t>Identificable,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esto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significa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programa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identificable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desde </a:t>
            </a:r>
            <a:r>
              <a:rPr dirty="0" sz="1000">
                <a:latin typeface="Arial MT"/>
                <a:cs typeface="Arial MT"/>
              </a:rPr>
              <a:t>otros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programas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corporativos.</a:t>
            </a:r>
            <a:endParaRPr sz="1000">
              <a:latin typeface="Arial MT"/>
              <a:cs typeface="Arial MT"/>
            </a:endParaRPr>
          </a:p>
          <a:p>
            <a:pPr marL="241300" marR="6350" indent="-229235">
              <a:lnSpc>
                <a:spcPts val="1180"/>
              </a:lnSpc>
              <a:spcBef>
                <a:spcPts val="40"/>
              </a:spcBef>
              <a:buChar char="•"/>
              <a:tabLst>
                <a:tab pos="241300" algn="l"/>
              </a:tabLst>
            </a:pPr>
            <a:r>
              <a:rPr dirty="0" sz="1000">
                <a:latin typeface="Arial MT"/>
                <a:cs typeface="Arial MT"/>
              </a:rPr>
              <a:t>Soportado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políticas,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cuales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documentadas,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autorizadas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y </a:t>
            </a:r>
            <a:r>
              <a:rPr dirty="0" sz="1000">
                <a:latin typeface="Arial MT"/>
                <a:cs typeface="Arial MT"/>
              </a:rPr>
              <a:t>divulgadas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institucionalmente.</a:t>
            </a:r>
            <a:endParaRPr sz="1000">
              <a:latin typeface="Arial MT"/>
              <a:cs typeface="Arial MT"/>
            </a:endParaRPr>
          </a:p>
          <a:p>
            <a:pPr marL="240665" indent="-227965">
              <a:lnSpc>
                <a:spcPct val="100000"/>
              </a:lnSpc>
              <a:spcBef>
                <a:spcPts val="80"/>
              </a:spcBef>
              <a:buChar char="•"/>
              <a:tabLst>
                <a:tab pos="240665" algn="l"/>
              </a:tabLst>
            </a:pPr>
            <a:r>
              <a:rPr dirty="0" sz="1000">
                <a:latin typeface="Arial MT"/>
                <a:cs typeface="Arial MT"/>
              </a:rPr>
              <a:t>Planeado, debe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obedecer 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plan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niveles: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estratégico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 </a:t>
            </a:r>
            <a:r>
              <a:rPr dirty="0" sz="1000" spc="-10">
                <a:latin typeface="Arial MT"/>
                <a:cs typeface="Arial MT"/>
              </a:rPr>
              <a:t>operativo.</a:t>
            </a:r>
            <a:endParaRPr sz="1000">
              <a:latin typeface="Arial MT"/>
              <a:cs typeface="Arial MT"/>
            </a:endParaRPr>
          </a:p>
          <a:p>
            <a:pPr marL="241300" marR="10795" indent="-229235">
              <a:lnSpc>
                <a:spcPts val="1180"/>
              </a:lnSpc>
              <a:spcBef>
                <a:spcPts val="80"/>
              </a:spcBef>
              <a:buChar char="•"/>
              <a:tabLst>
                <a:tab pos="241300" algn="l"/>
              </a:tabLst>
            </a:pPr>
            <a:r>
              <a:rPr dirty="0" sz="1000">
                <a:latin typeface="Arial MT"/>
                <a:cs typeface="Arial MT"/>
              </a:rPr>
              <a:t>Asignado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responsable,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tenga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función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específica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planearlos, desarrollarlos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monitorearlos.</a:t>
            </a:r>
            <a:endParaRPr sz="1000">
              <a:latin typeface="Arial MT"/>
              <a:cs typeface="Arial MT"/>
            </a:endParaRPr>
          </a:p>
          <a:p>
            <a:pPr marL="241300" marR="8255" indent="-229235">
              <a:lnSpc>
                <a:spcPts val="1180"/>
              </a:lnSpc>
              <a:spcBef>
                <a:spcPts val="40"/>
              </a:spcBef>
              <a:buChar char="•"/>
              <a:tabLst>
                <a:tab pos="241300" algn="l"/>
              </a:tabLst>
            </a:pPr>
            <a:r>
              <a:rPr dirty="0" sz="1000">
                <a:latin typeface="Arial MT"/>
                <a:cs typeface="Arial MT"/>
              </a:rPr>
              <a:t>Localizado,</a:t>
            </a:r>
            <a:r>
              <a:rPr dirty="0" sz="1000" spc="18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esto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quiere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decir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programa</a:t>
            </a:r>
            <a:r>
              <a:rPr dirty="0" sz="1000" spc="16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debe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180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ubicado </a:t>
            </a:r>
            <a:r>
              <a:rPr dirty="0" sz="1000">
                <a:latin typeface="Arial MT"/>
                <a:cs typeface="Arial MT"/>
              </a:rPr>
              <a:t>adecuadamente dentro de la estructura </a:t>
            </a:r>
            <a:r>
              <a:rPr dirty="0" sz="1000" spc="-10">
                <a:latin typeface="Arial MT"/>
                <a:cs typeface="Arial MT"/>
              </a:rPr>
              <a:t>organizacional</a:t>
            </a:r>
            <a:r>
              <a:rPr dirty="0" sz="1000">
                <a:latin typeface="Arial MT"/>
                <a:cs typeface="Arial MT"/>
              </a:rPr>
              <a:t> de la </a:t>
            </a:r>
            <a:r>
              <a:rPr dirty="0" sz="1000" spc="-10">
                <a:latin typeface="Arial MT"/>
                <a:cs typeface="Arial MT"/>
              </a:rPr>
              <a:t>entidad.</a:t>
            </a:r>
            <a:endParaRPr sz="1000">
              <a:latin typeface="Arial MT"/>
              <a:cs typeface="Arial MT"/>
            </a:endParaRPr>
          </a:p>
          <a:p>
            <a:pPr marL="241300" marR="11430" indent="-229235">
              <a:lnSpc>
                <a:spcPct val="100000"/>
              </a:lnSpc>
              <a:spcBef>
                <a:spcPts val="85"/>
              </a:spcBef>
              <a:buChar char="•"/>
              <a:tabLst>
                <a:tab pos="241300" algn="l"/>
              </a:tabLst>
            </a:pPr>
            <a:r>
              <a:rPr dirty="0" sz="1000">
                <a:latin typeface="Arial MT"/>
                <a:cs typeface="Arial MT"/>
              </a:rPr>
              <a:t>Organizado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acuerdo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necesidades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estructura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institución,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naturaleza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negocio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ambiente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tecnológico.</a:t>
            </a:r>
            <a:endParaRPr sz="1000">
              <a:latin typeface="Arial MT"/>
              <a:cs typeface="Arial MT"/>
            </a:endParaRPr>
          </a:p>
          <a:p>
            <a:pPr marL="241300" marR="5080" indent="-229235">
              <a:lnSpc>
                <a:spcPts val="1180"/>
              </a:lnSpc>
              <a:spcBef>
                <a:spcPts val="365"/>
              </a:spcBef>
              <a:buChar char="•"/>
              <a:tabLst>
                <a:tab pos="241300" algn="l"/>
              </a:tabLst>
            </a:pPr>
            <a:r>
              <a:rPr dirty="0" sz="1000">
                <a:latin typeface="Arial MT"/>
                <a:cs typeface="Arial MT"/>
              </a:rPr>
              <a:t>Manejado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personas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habilidades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conocimientos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adecuados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el </a:t>
            </a:r>
            <a:r>
              <a:rPr dirty="0" sz="1000">
                <a:latin typeface="Arial MT"/>
                <a:cs typeface="Arial MT"/>
              </a:rPr>
              <a:t>campo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la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información,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gestión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documentos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0">
                <a:latin typeface="Arial MT"/>
                <a:cs typeface="Arial MT"/>
              </a:rPr>
              <a:t> la</a:t>
            </a:r>
            <a:r>
              <a:rPr dirty="0" sz="1000" spc="-8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informática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(pp.1719).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2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2434844" y="1139443"/>
            <a:ext cx="28949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AGRADECIMIENTOS</a:t>
            </a:r>
            <a:r>
              <a:rPr dirty="0" sz="1200" spc="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O</a:t>
            </a:r>
            <a:r>
              <a:rPr dirty="0" sz="1200" spc="3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DEDICATORIAS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47" y="1898395"/>
            <a:ext cx="5655945" cy="6856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159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A</a:t>
            </a:r>
            <a:r>
              <a:rPr dirty="0" sz="1200" spc="-5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Dios</a:t>
            </a:r>
            <a:r>
              <a:rPr dirty="0" sz="1200" spc="-6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Nuestro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Señor</a:t>
            </a:r>
            <a:r>
              <a:rPr dirty="0" sz="1200" spc="-10">
                <a:latin typeface="Arial MT"/>
                <a:cs typeface="Arial MT"/>
              </a:rPr>
              <a:t>: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por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darme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fuerza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fortaleza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seguir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adelante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 spc="-20">
                <a:latin typeface="Arial MT"/>
                <a:cs typeface="Arial MT"/>
              </a:rPr>
              <a:t>este</a:t>
            </a:r>
            <a:endParaRPr sz="1200">
              <a:latin typeface="Arial MT"/>
              <a:cs typeface="Arial MT"/>
            </a:endParaRPr>
          </a:p>
          <a:p>
            <a:pPr algn="just" marL="27305">
              <a:lnSpc>
                <a:spcPct val="100000"/>
              </a:lnSpc>
              <a:spcBef>
                <a:spcPts val="1320"/>
              </a:spcBef>
            </a:pPr>
            <a:r>
              <a:rPr dirty="0" sz="1200">
                <a:latin typeface="Arial MT"/>
                <a:cs typeface="Arial MT"/>
              </a:rPr>
              <a:t>proyecto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tan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importante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mi</a:t>
            </a:r>
            <a:r>
              <a:rPr dirty="0" sz="1200" spc="-20">
                <a:latin typeface="Arial MT"/>
                <a:cs typeface="Arial MT"/>
              </a:rPr>
              <a:t> vida.</a:t>
            </a:r>
            <a:endParaRPr sz="1200">
              <a:latin typeface="Arial MT"/>
              <a:cs typeface="Arial MT"/>
            </a:endParaRPr>
          </a:p>
          <a:p>
            <a:pPr algn="just" marL="27940" marR="9525" indent="-6350">
              <a:lnSpc>
                <a:spcPct val="191700"/>
              </a:lnSpc>
              <a:spcBef>
                <a:spcPts val="1365"/>
              </a:spcBef>
            </a:pPr>
            <a:r>
              <a:rPr dirty="0" sz="1200" b="1">
                <a:latin typeface="Arial"/>
                <a:cs typeface="Arial"/>
              </a:rPr>
              <a:t>A</a:t>
            </a:r>
            <a:r>
              <a:rPr dirty="0" sz="1200" spc="2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mi</a:t>
            </a:r>
            <a:r>
              <a:rPr dirty="0" sz="1200" spc="229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tutor</a:t>
            </a:r>
            <a:r>
              <a:rPr dirty="0" sz="1200">
                <a:latin typeface="Arial MT"/>
                <a:cs typeface="Arial MT"/>
              </a:rPr>
              <a:t>: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Dr.</a:t>
            </a:r>
            <a:r>
              <a:rPr dirty="0" sz="1200" spc="22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Voutssás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Márquez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por</a:t>
            </a:r>
            <a:r>
              <a:rPr dirty="0" sz="1200" spc="22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haberme</a:t>
            </a:r>
            <a:r>
              <a:rPr dirty="0" sz="1200" spc="22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guiado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ayudado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229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 </a:t>
            </a:r>
            <a:r>
              <a:rPr dirty="0" sz="1200">
                <a:latin typeface="Arial MT"/>
                <a:cs typeface="Arial MT"/>
              </a:rPr>
              <a:t>metodología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para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elaborar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este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trabajo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por</a:t>
            </a:r>
            <a:r>
              <a:rPr dirty="0" sz="1200" spc="-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ser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una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excelente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persona.</a:t>
            </a:r>
            <a:endParaRPr sz="1200">
              <a:latin typeface="Arial MT"/>
              <a:cs typeface="Arial MT"/>
            </a:endParaRPr>
          </a:p>
          <a:p>
            <a:pPr algn="just" marL="27940" marR="5080" indent="-6350">
              <a:lnSpc>
                <a:spcPct val="191700"/>
              </a:lnSpc>
              <a:spcBef>
                <a:spcPts val="1370"/>
              </a:spcBef>
            </a:pPr>
            <a:r>
              <a:rPr dirty="0" sz="1200" b="1">
                <a:latin typeface="Arial"/>
                <a:cs typeface="Arial"/>
              </a:rPr>
              <a:t>A</a:t>
            </a:r>
            <a:r>
              <a:rPr dirty="0" sz="1200" spc="6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mis</a:t>
            </a:r>
            <a:r>
              <a:rPr dirty="0" sz="1200" spc="7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sinodales</a:t>
            </a:r>
            <a:r>
              <a:rPr dirty="0" sz="1200">
                <a:latin typeface="Arial MT"/>
                <a:cs typeface="Arial MT"/>
              </a:rPr>
              <a:t>:</a:t>
            </a:r>
            <a:r>
              <a:rPr dirty="0" sz="1200" spc="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Mtra.</a:t>
            </a:r>
            <a:r>
              <a:rPr dirty="0" sz="1200" spc="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Sandra</a:t>
            </a:r>
            <a:r>
              <a:rPr dirty="0" sz="1200" spc="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Peña</a:t>
            </a:r>
            <a:r>
              <a:rPr dirty="0" sz="1200" spc="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Haro,</a:t>
            </a:r>
            <a:r>
              <a:rPr dirty="0" sz="1200" spc="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Dra.</a:t>
            </a:r>
            <a:r>
              <a:rPr dirty="0" sz="1200" spc="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Georgina</a:t>
            </a:r>
            <a:r>
              <a:rPr dirty="0" sz="1200" spc="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Araceli</a:t>
            </a:r>
            <a:r>
              <a:rPr dirty="0" sz="1200" spc="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Torres</a:t>
            </a:r>
            <a:r>
              <a:rPr dirty="0" sz="1200" spc="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Vargas, </a:t>
            </a:r>
            <a:r>
              <a:rPr dirty="0" sz="1200">
                <a:latin typeface="Arial MT"/>
                <a:cs typeface="Arial MT"/>
              </a:rPr>
              <a:t>Dra.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Catalina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Naumis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Peña,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Dra.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Brenda</a:t>
            </a:r>
            <a:r>
              <a:rPr dirty="0" sz="1200" spc="-6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Cabral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Vargas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por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ser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excelentes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personas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1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apoyarme</a:t>
            </a:r>
            <a:r>
              <a:rPr dirty="0" sz="1200" spc="1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siempre</a:t>
            </a:r>
            <a:r>
              <a:rPr dirty="0" sz="1200" spc="1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1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todo</a:t>
            </a:r>
            <a:r>
              <a:rPr dirty="0" sz="1200" spc="18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momento</a:t>
            </a:r>
            <a:r>
              <a:rPr dirty="0" sz="1200" spc="1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que</a:t>
            </a:r>
            <a:r>
              <a:rPr dirty="0" sz="1200" spc="1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</a:t>
            </a:r>
            <a:r>
              <a:rPr dirty="0" sz="1200" spc="1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necesité;</a:t>
            </a:r>
            <a:r>
              <a:rPr dirty="0" sz="1200" spc="17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muchas</a:t>
            </a:r>
            <a:r>
              <a:rPr dirty="0" sz="1200" spc="1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gracias</a:t>
            </a:r>
            <a:r>
              <a:rPr dirty="0" sz="1200" spc="19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por</a:t>
            </a:r>
            <a:r>
              <a:rPr dirty="0" sz="1200" spc="20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su </a:t>
            </a:r>
            <a:r>
              <a:rPr dirty="0" sz="1200">
                <a:latin typeface="Arial MT"/>
                <a:cs typeface="Arial MT"/>
              </a:rPr>
              <a:t>lectura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comentarios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que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favorecieron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enriquecer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este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trabajo.</a:t>
            </a:r>
            <a:endParaRPr sz="1200">
              <a:latin typeface="Arial MT"/>
              <a:cs typeface="Arial MT"/>
            </a:endParaRPr>
          </a:p>
          <a:p>
            <a:pPr algn="just" marL="21590" marR="518159" indent="-9525">
              <a:lnSpc>
                <a:spcPct val="191700"/>
              </a:lnSpc>
              <a:spcBef>
                <a:spcPts val="1340"/>
              </a:spcBef>
            </a:pPr>
            <a:r>
              <a:rPr dirty="0" sz="1200" b="1">
                <a:latin typeface="Arial"/>
                <a:cs typeface="Arial"/>
              </a:rPr>
              <a:t>A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la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Universidad</a:t>
            </a:r>
            <a:r>
              <a:rPr dirty="0" sz="1200" spc="-1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Nacional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Autónoma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México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(UNAM)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al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Instituto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de </a:t>
            </a:r>
            <a:r>
              <a:rPr dirty="0" sz="1200">
                <a:latin typeface="Arial MT"/>
                <a:cs typeface="Arial MT"/>
              </a:rPr>
              <a:t>Investigaciones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Bibliotecológicas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Información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(IIBI).</a:t>
            </a:r>
            <a:endParaRPr sz="1200">
              <a:latin typeface="Arial MT"/>
              <a:cs typeface="Arial MT"/>
            </a:endParaRPr>
          </a:p>
          <a:p>
            <a:pPr algn="just" marL="21590" marR="499745" indent="-9525">
              <a:lnSpc>
                <a:spcPct val="191700"/>
              </a:lnSpc>
              <a:spcBef>
                <a:spcPts val="1370"/>
              </a:spcBef>
            </a:pPr>
            <a:r>
              <a:rPr dirty="0" sz="1200" b="1">
                <a:latin typeface="Arial"/>
                <a:cs typeface="Arial"/>
              </a:rPr>
              <a:t>Al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Comité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Académico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del</a:t>
            </a:r>
            <a:r>
              <a:rPr dirty="0" sz="1200" spc="-1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Posgrado</a:t>
            </a:r>
            <a:r>
              <a:rPr dirty="0" sz="1200" spc="-1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en</a:t>
            </a:r>
            <a:r>
              <a:rPr dirty="0" sz="1200" spc="-10" b="1">
                <a:latin typeface="Arial"/>
                <a:cs typeface="Arial"/>
              </a:rPr>
              <a:t> Bibliotecología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y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Estudios</a:t>
            </a:r>
            <a:r>
              <a:rPr dirty="0" sz="1200" spc="-1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25" b="1">
                <a:latin typeface="Arial"/>
                <a:cs typeface="Arial"/>
              </a:rPr>
              <a:t>la </a:t>
            </a:r>
            <a:r>
              <a:rPr dirty="0" sz="1200" b="1">
                <a:latin typeface="Arial"/>
                <a:cs typeface="Arial"/>
              </a:rPr>
              <a:t>Información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>
                <a:latin typeface="Arial MT"/>
                <a:cs typeface="Arial MT"/>
              </a:rPr>
              <a:t>por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creer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mí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apoyarme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todo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momento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que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necesité.</a:t>
            </a:r>
            <a:endParaRPr sz="1200">
              <a:latin typeface="Arial MT"/>
              <a:cs typeface="Arial MT"/>
            </a:endParaRPr>
          </a:p>
          <a:p>
            <a:pPr algn="just" marL="27305" marR="5715" indent="-6350">
              <a:lnSpc>
                <a:spcPct val="191700"/>
              </a:lnSpc>
              <a:spcBef>
                <a:spcPts val="1365"/>
              </a:spcBef>
            </a:pPr>
            <a:r>
              <a:rPr dirty="0" sz="1200" b="1">
                <a:latin typeface="Arial"/>
                <a:cs typeface="Arial"/>
              </a:rPr>
              <a:t>A</a:t>
            </a:r>
            <a:r>
              <a:rPr dirty="0" sz="1200" spc="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mis</a:t>
            </a:r>
            <a:r>
              <a:rPr dirty="0" sz="1200" spc="3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padres</a:t>
            </a:r>
            <a:r>
              <a:rPr dirty="0" sz="1200">
                <a:latin typeface="Arial MT"/>
                <a:cs typeface="Arial MT"/>
              </a:rPr>
              <a:t>:</a:t>
            </a:r>
            <a:r>
              <a:rPr dirty="0" sz="1200" spc="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Perfecto</a:t>
            </a:r>
            <a:r>
              <a:rPr dirty="0" sz="1200" spc="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Herrera</a:t>
            </a:r>
            <a:r>
              <a:rPr dirty="0" sz="1200" spc="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Domínguez (finado)</a:t>
            </a:r>
            <a:r>
              <a:rPr dirty="0" sz="1200" spc="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Graciela</a:t>
            </a:r>
            <a:r>
              <a:rPr dirty="0" sz="1200" spc="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López</a:t>
            </a:r>
            <a:r>
              <a:rPr dirty="0" sz="1200" spc="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Galaviz</a:t>
            </a:r>
            <a:r>
              <a:rPr dirty="0" sz="1200" spc="25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por </a:t>
            </a:r>
            <a:r>
              <a:rPr dirty="0" sz="1200">
                <a:latin typeface="Arial MT"/>
                <a:cs typeface="Arial MT"/>
              </a:rPr>
              <a:t>haberme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apoyado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siempre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mi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formación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académica.</a:t>
            </a:r>
            <a:endParaRPr sz="1200">
              <a:latin typeface="Arial MT"/>
              <a:cs typeface="Arial MT"/>
            </a:endParaRPr>
          </a:p>
          <a:p>
            <a:pPr algn="just" marL="27305" marR="6350" indent="-6350">
              <a:lnSpc>
                <a:spcPct val="191700"/>
              </a:lnSpc>
              <a:spcBef>
                <a:spcPts val="1370"/>
              </a:spcBef>
            </a:pPr>
            <a:r>
              <a:rPr dirty="0" sz="1200" b="1">
                <a:latin typeface="Arial"/>
                <a:cs typeface="Arial"/>
              </a:rPr>
              <a:t>A</a:t>
            </a:r>
            <a:r>
              <a:rPr dirty="0" sz="1200" spc="-5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mis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hermanos: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spc="-10">
                <a:latin typeface="Arial MT"/>
                <a:cs typeface="Arial MT"/>
              </a:rPr>
              <a:t>Silvia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Herrera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López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(finada),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Carlos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Herrera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López,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Julio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Herrera </a:t>
            </a:r>
            <a:r>
              <a:rPr dirty="0" sz="1200">
                <a:latin typeface="Arial MT"/>
                <a:cs typeface="Arial MT"/>
              </a:rPr>
              <a:t>López,</a:t>
            </a:r>
            <a:r>
              <a:rPr dirty="0" sz="1200" spc="1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Juan</a:t>
            </a:r>
            <a:r>
              <a:rPr dirty="0" sz="1200" spc="1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José</a:t>
            </a:r>
            <a:r>
              <a:rPr dirty="0" sz="1200" spc="1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Herrera</a:t>
            </a:r>
            <a:r>
              <a:rPr dirty="0" sz="1200" spc="1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López</a:t>
            </a:r>
            <a:r>
              <a:rPr dirty="0" sz="1200" spc="1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1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Daniel</a:t>
            </a:r>
            <a:r>
              <a:rPr dirty="0" sz="1200" spc="1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Herrera</a:t>
            </a:r>
            <a:r>
              <a:rPr dirty="0" sz="1200" spc="1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López,</a:t>
            </a:r>
            <a:r>
              <a:rPr dirty="0" sz="1200" spc="1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por</a:t>
            </a:r>
            <a:r>
              <a:rPr dirty="0" sz="1200" spc="1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haberme</a:t>
            </a:r>
            <a:r>
              <a:rPr dirty="0" sz="1200" spc="13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apoyado </a:t>
            </a:r>
            <a:r>
              <a:rPr dirty="0" sz="1200">
                <a:latin typeface="Arial MT"/>
                <a:cs typeface="Arial MT"/>
              </a:rPr>
              <a:t>siempre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todo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momento.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misma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manera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agradezco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mis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sobrinos.</a:t>
            </a:r>
            <a:endParaRPr sz="1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29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7850" cy="5694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principios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antes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mencionados,</a:t>
            </a:r>
            <a:endParaRPr sz="1100">
              <a:latin typeface="Arial MT"/>
              <a:cs typeface="Arial MT"/>
            </a:endParaRPr>
          </a:p>
          <a:p>
            <a:pPr algn="just" marL="18415" marR="952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vista me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parecen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implementar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toda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sistemática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adecuada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tengan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mejor funcionamiento.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30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parte,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Comité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Nación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Colombia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2004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realizó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evaluación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situación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centró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entidades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nacional.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resultado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investigación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pudieron </a:t>
            </a:r>
            <a:r>
              <a:rPr dirty="0" sz="1100">
                <a:latin typeface="Arial MT"/>
                <a:cs typeface="Arial MT"/>
              </a:rPr>
              <a:t>identificar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aspectos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 documento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mostraban,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por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lado,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nivel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Tecnologías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Comunicación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analizadas;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deficiente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implementación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programas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entidades.</a:t>
            </a:r>
            <a:endParaRPr sz="1100">
              <a:latin typeface="Arial MT"/>
              <a:cs typeface="Arial MT"/>
            </a:endParaRPr>
          </a:p>
          <a:p>
            <a:pPr algn="just" marL="18415" marR="9525" indent="450850">
              <a:lnSpc>
                <a:spcPct val="192700"/>
              </a:lnSpc>
            </a:pPr>
            <a:r>
              <a:rPr dirty="0" sz="1100" spc="-10">
                <a:latin typeface="Arial MT"/>
                <a:cs typeface="Arial MT"/>
              </a:rPr>
              <a:t>Aunado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anterior,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estudio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mencionó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ausencia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política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estatal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1999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promulgó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527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Comercio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Electrónico,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donde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sentaron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Estado </a:t>
            </a:r>
            <a:r>
              <a:rPr dirty="0" sz="1100">
                <a:latin typeface="Arial MT"/>
                <a:cs typeface="Arial MT"/>
              </a:rPr>
              <a:t>comenzaran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incorporar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nuevos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elementos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técnicos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2700" marR="448945" indent="5715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mensajes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Alicia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Barnard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(2011)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Electrónicos.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Textos</a:t>
            </a:r>
            <a:r>
              <a:rPr dirty="0" sz="1100" spc="-45" i="1">
                <a:latin typeface="Arial"/>
                <a:cs typeface="Arial"/>
              </a:rPr>
              <a:t> </a:t>
            </a:r>
            <a:r>
              <a:rPr dirty="0" sz="1100" spc="-50" i="1">
                <a:latin typeface="Arial"/>
                <a:cs typeface="Arial"/>
              </a:rPr>
              <a:t>y </a:t>
            </a:r>
            <a:r>
              <a:rPr dirty="0" sz="1100" i="1">
                <a:latin typeface="Arial"/>
                <a:cs typeface="Arial"/>
              </a:rPr>
              <a:t>Contextos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7031228"/>
            <a:ext cx="4367530" cy="187388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238125" marR="7620" indent="-226060">
              <a:lnSpc>
                <a:spcPct val="99000"/>
              </a:lnSpc>
              <a:spcBef>
                <a:spcPts val="120"/>
              </a:spcBef>
              <a:buChar char="•"/>
              <a:tabLst>
                <a:tab pos="241300" algn="l"/>
              </a:tabLst>
            </a:pP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existe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adecuado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conocimiento</a:t>
            </a:r>
            <a:r>
              <a:rPr dirty="0" sz="1000" spc="1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sobre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18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electrónico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administración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pública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central.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bien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entidades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analizadas</a:t>
            </a:r>
            <a:r>
              <a:rPr dirty="0" sz="1000" spc="4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utilizan</a:t>
            </a:r>
            <a:r>
              <a:rPr dirty="0" sz="1000" spc="4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3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manera</a:t>
            </a:r>
            <a:r>
              <a:rPr dirty="0" sz="1000" spc="4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generalizada</a:t>
            </a:r>
            <a:r>
              <a:rPr dirty="0" sz="1000" spc="43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4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tecnologías</a:t>
            </a:r>
            <a:r>
              <a:rPr dirty="0" sz="1000" spc="4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3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información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procesos,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información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electrónica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no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obedece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marco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normativo</a:t>
            </a:r>
            <a:r>
              <a:rPr dirty="0" sz="1000" spc="-10">
                <a:latin typeface="Arial MT"/>
                <a:cs typeface="Arial MT"/>
              </a:rPr>
              <a:t> uniforme.</a:t>
            </a:r>
            <a:endParaRPr sz="1000">
              <a:latin typeface="Arial MT"/>
              <a:cs typeface="Arial MT"/>
            </a:endParaRPr>
          </a:p>
          <a:p>
            <a:pPr algn="just" marL="238125" marR="6985" indent="-226060">
              <a:lnSpc>
                <a:spcPct val="99300"/>
              </a:lnSpc>
              <a:spcBef>
                <a:spcPts val="125"/>
              </a:spcBef>
              <a:buChar char="•"/>
              <a:tabLst>
                <a:tab pos="241300" algn="l"/>
              </a:tabLst>
            </a:pP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mayoría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entidades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analizadas</a:t>
            </a:r>
            <a:r>
              <a:rPr dirty="0" sz="1000" spc="3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cuentan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nivel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desarrollo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tecnológico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mínimo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permite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implementación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 spc="-10">
                <a:latin typeface="Arial MT"/>
                <a:cs typeface="Arial MT"/>
              </a:rPr>
              <a:t>programa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electrónicos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básico,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se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ha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comenzado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ni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siquiera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formular.</a:t>
            </a:r>
            <a:endParaRPr sz="1000">
              <a:latin typeface="Arial MT"/>
              <a:cs typeface="Arial MT"/>
            </a:endParaRPr>
          </a:p>
          <a:p>
            <a:pPr algn="just" marL="238125" marR="5080" indent="-226060">
              <a:lnSpc>
                <a:spcPct val="99000"/>
              </a:lnSpc>
              <a:spcBef>
                <a:spcPts val="135"/>
              </a:spcBef>
              <a:buChar char="•"/>
              <a:tabLst>
                <a:tab pos="241300" algn="l"/>
              </a:tabLst>
            </a:pP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4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hay</a:t>
            </a:r>
            <a:r>
              <a:rPr dirty="0" sz="1000" spc="4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armonización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entre</a:t>
            </a:r>
            <a:r>
              <a:rPr dirty="0" sz="1000" spc="3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políticas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4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normas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impresos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políticas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normas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electrónico;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mientras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primero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está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dentro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ámbito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profesional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archivistas,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30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956307" y="877315"/>
            <a:ext cx="4367530" cy="8255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41300" marR="5080">
              <a:lnSpc>
                <a:spcPct val="100000"/>
              </a:lnSpc>
              <a:spcBef>
                <a:spcPts val="105"/>
              </a:spcBef>
            </a:pP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segundo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dejado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manos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personal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sistemas</a:t>
            </a:r>
            <a:r>
              <a:rPr dirty="0" sz="1000" spc="1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las </a:t>
            </a:r>
            <a:r>
              <a:rPr dirty="0" sz="1000">
                <a:latin typeface="Arial MT"/>
                <a:cs typeface="Arial MT"/>
              </a:rPr>
              <a:t>entidades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públicas.</a:t>
            </a:r>
            <a:endParaRPr sz="1000">
              <a:latin typeface="Arial MT"/>
              <a:cs typeface="Arial MT"/>
            </a:endParaRPr>
          </a:p>
          <a:p>
            <a:pPr algn="just" marL="238125" marR="5715" indent="-226060">
              <a:lnSpc>
                <a:spcPct val="99000"/>
              </a:lnSpc>
              <a:spcBef>
                <a:spcPts val="325"/>
              </a:spcBef>
              <a:buChar char="•"/>
              <a:tabLst>
                <a:tab pos="241300" algn="l"/>
              </a:tabLst>
            </a:pP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General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Nación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sido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pasivo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frente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procesos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reglamentación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Ley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Comercio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Electrónico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Ley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General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Archivos, 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atinente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electrónico”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(p.40).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263" y="2181914"/>
            <a:ext cx="5654040" cy="66636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Debido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mencionados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estudio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 Pública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creció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interés 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 profesionales en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 </a:t>
            </a:r>
            <a:r>
              <a:rPr dirty="0" sz="1100">
                <a:latin typeface="Arial MT"/>
                <a:cs typeface="Arial MT"/>
              </a:rPr>
              <a:t>archivística;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condujo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propuestas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formulación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políticas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expedición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técnicas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contribuyeran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poner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poco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orden.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Retomando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puntos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anteriores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demuestra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adecuado </a:t>
            </a:r>
            <a:r>
              <a:rPr dirty="0" sz="1100">
                <a:latin typeface="Arial MT"/>
                <a:cs typeface="Arial MT"/>
              </a:rPr>
              <a:t>conocimiento sobre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gestión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 en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 y </a:t>
            </a:r>
            <a:r>
              <a:rPr dirty="0" sz="1100" spc="-25">
                <a:latin typeface="Arial MT"/>
                <a:cs typeface="Arial MT"/>
              </a:rPr>
              <a:t>no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marco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normativo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uniforme,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mayoría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entidades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analizadas </a:t>
            </a:r>
            <a:r>
              <a:rPr dirty="0" sz="1100">
                <a:latin typeface="Arial MT"/>
                <a:cs typeface="Arial MT"/>
              </a:rPr>
              <a:t>cuentan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nivel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bajo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mínimo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implementación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programas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0">
                <a:latin typeface="Arial MT"/>
                <a:cs typeface="Arial MT"/>
              </a:rPr>
              <a:t> relación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políticas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Gestión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impresos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políticas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mientras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uno </a:t>
            </a:r>
            <a:r>
              <a:rPr dirty="0" sz="1100">
                <a:latin typeface="Arial MT"/>
                <a:cs typeface="Arial MT"/>
              </a:rPr>
              <a:t>está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profesional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archivistas;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 en manos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públicas.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Nación,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pasivo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procesos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reglamentación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Comercio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electrónico.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Analizando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existir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homologación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trabajar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conjunto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profesionales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obtener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cuestión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conseguir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funcionamiento.</a:t>
            </a:r>
            <a:endParaRPr sz="1100">
              <a:latin typeface="Arial MT"/>
              <a:cs typeface="Arial MT"/>
            </a:endParaRPr>
          </a:p>
          <a:p>
            <a:pPr algn="just" marL="21590" marR="5080" indent="438784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Haciendo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análisis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riguroso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reglamentación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Comercio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lograr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cabo,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existir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31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318" y="877370"/>
            <a:ext cx="5657215" cy="7971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159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conocimiento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Pública</a:t>
            </a:r>
            <a:endParaRPr sz="1100">
              <a:latin typeface="Arial MT"/>
              <a:cs typeface="Arial MT"/>
            </a:endParaRPr>
          </a:p>
          <a:p>
            <a:pPr algn="just" marL="21590" marR="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Central,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existir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Marco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Normativo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Uniforme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implementación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tecnologías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elaborar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trabajo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correctamente.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mayoría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las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entidades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48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conocimientos</a:t>
            </a:r>
            <a:r>
              <a:rPr dirty="0" sz="1100" spc="4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amplios</a:t>
            </a:r>
            <a:r>
              <a:rPr dirty="0" sz="1100" spc="4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programas</a:t>
            </a:r>
            <a:r>
              <a:rPr dirty="0" sz="1100" spc="4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conocimientos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amplios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electrónicos.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existir</a:t>
            </a:r>
            <a:endParaRPr sz="1100">
              <a:latin typeface="Arial MT"/>
              <a:cs typeface="Arial MT"/>
            </a:endParaRPr>
          </a:p>
          <a:p>
            <a:pPr algn="just" marL="21590" marR="5080">
              <a:lnSpc>
                <a:spcPct val="192700"/>
              </a:lnSpc>
              <a:spcBef>
                <a:spcPts val="25"/>
              </a:spcBef>
            </a:pPr>
            <a:r>
              <a:rPr dirty="0" sz="1100" spc="-10">
                <a:latin typeface="Arial MT"/>
                <a:cs typeface="Arial MT"/>
              </a:rPr>
              <a:t>políticas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gestión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impresos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igual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haber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comunicación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profesional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homogenización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ambos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puedan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correctamente.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agilizar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reglamentación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Comercio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agestión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electrónico.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mencionado,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haber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conjunto.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lograr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trabajando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conjunto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archivístico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Comercio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haciendo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decretos.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mencionar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nivel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privado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buena coordinación 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 mejor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funcionamiento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todos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niveles.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75"/>
              </a:spcBef>
            </a:pPr>
            <a:endParaRPr sz="1100">
              <a:latin typeface="Arial MT"/>
              <a:cs typeface="Arial MT"/>
            </a:endParaRPr>
          </a:p>
          <a:p>
            <a:pPr marL="18415" marR="10160" indent="-6350">
              <a:lnSpc>
                <a:spcPct val="189100"/>
              </a:lnSpc>
            </a:pPr>
            <a:r>
              <a:rPr dirty="0" sz="1100" b="1">
                <a:latin typeface="Arial"/>
                <a:cs typeface="Arial"/>
              </a:rPr>
              <a:t>1.4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Finalidad</a:t>
            </a:r>
            <a:r>
              <a:rPr dirty="0" sz="1100" spc="-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digitalización</a:t>
            </a:r>
            <a:r>
              <a:rPr dirty="0" sz="1100" spc="-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en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los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archivos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y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nociones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básicas:</a:t>
            </a:r>
            <a:r>
              <a:rPr dirty="0" sz="1100" spc="-5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¿qué</a:t>
            </a:r>
            <a:r>
              <a:rPr dirty="0" sz="1100" spc="-6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se</a:t>
            </a:r>
            <a:r>
              <a:rPr dirty="0" sz="1100" spc="-7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entiende </a:t>
            </a:r>
            <a:r>
              <a:rPr dirty="0" sz="1100" b="1">
                <a:latin typeface="Arial"/>
                <a:cs typeface="Arial"/>
              </a:rPr>
              <a:t>por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digitalización?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8890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finalidad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optimizar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flujo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específico;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busca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sistematizar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secuencia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tareas,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acciones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actividades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ejecutar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proceso, con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seguimiento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cada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etapas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estado en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encuentran.</a:t>
            </a:r>
            <a:endParaRPr sz="1100">
              <a:latin typeface="Arial MT"/>
              <a:cs typeface="Arial MT"/>
            </a:endParaRPr>
          </a:p>
          <a:p>
            <a:pPr algn="just" marL="18415" marR="889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digitalizados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formarán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electrónicos, </a:t>
            </a:r>
            <a:r>
              <a:rPr dirty="0" sz="1100">
                <a:latin typeface="Arial MT"/>
                <a:cs typeface="Arial MT"/>
              </a:rPr>
              <a:t>asociando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imágenes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series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documentales;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clasificados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>
                <a:latin typeface="Arial MT"/>
                <a:cs typeface="Arial MT"/>
              </a:rPr>
              <a:t>cuadro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archivística,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determinando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vigencia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32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8325" cy="3430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catálogo.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aplicar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depuración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transferencia</a:t>
            </a:r>
            <a:endParaRPr sz="1100">
              <a:latin typeface="Arial MT"/>
              <a:cs typeface="Arial MT"/>
            </a:endParaRPr>
          </a:p>
          <a:p>
            <a:pPr algn="just" marL="12700" marR="698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estudio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pormenorizado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catálogo,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series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digitalizar,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resultará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establecimiento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primarios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secundarios.</a:t>
            </a:r>
            <a:endParaRPr sz="1100">
              <a:latin typeface="Arial MT"/>
              <a:cs typeface="Arial MT"/>
            </a:endParaRPr>
          </a:p>
          <a:p>
            <a:pPr algn="just" marL="12700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podemos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mencionar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importantes: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primero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finalidad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segundo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nociones básicas.</a:t>
            </a:r>
            <a:endParaRPr sz="1100">
              <a:latin typeface="Arial MT"/>
              <a:cs typeface="Arial MT"/>
            </a:endParaRPr>
          </a:p>
          <a:p>
            <a:pPr algn="just" marL="12700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conlleva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grandes </a:t>
            </a:r>
            <a:r>
              <a:rPr dirty="0" sz="1100">
                <a:latin typeface="Arial MT"/>
                <a:cs typeface="Arial MT"/>
              </a:rPr>
              <a:t>beneficios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Recomendaciones</a:t>
            </a:r>
            <a:r>
              <a:rPr dirty="0" sz="1100" spc="2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para</a:t>
            </a:r>
            <a:r>
              <a:rPr dirty="0" sz="1100" spc="245" i="1">
                <a:latin typeface="Arial"/>
                <a:cs typeface="Arial"/>
              </a:rPr>
              <a:t> </a:t>
            </a:r>
            <a:r>
              <a:rPr dirty="0" sz="1100" spc="-25" i="1">
                <a:latin typeface="Arial"/>
                <a:cs typeface="Arial"/>
              </a:rPr>
              <a:t>la </a:t>
            </a:r>
            <a:r>
              <a:rPr dirty="0" sz="1100" i="1">
                <a:latin typeface="Arial"/>
                <a:cs typeface="Arial"/>
              </a:rPr>
              <a:t>digitalización</a:t>
            </a:r>
            <a:r>
              <a:rPr dirty="0" sz="1100" spc="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los</a:t>
            </a:r>
            <a:r>
              <a:rPr dirty="0" sz="1100" spc="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documentos</a:t>
            </a:r>
            <a:r>
              <a:rPr dirty="0" sz="1100" spc="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en</a:t>
            </a:r>
            <a:r>
              <a:rPr dirty="0" sz="1100" spc="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los</a:t>
            </a:r>
            <a:r>
              <a:rPr dirty="0" sz="1100" spc="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(2011)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tomando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siguientes recomendaciones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3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multiplicación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del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original,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mediante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fotocopia,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microfilmación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85620" y="4748276"/>
            <a:ext cx="4538345" cy="1852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91135" indent="-178435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191135" algn="l"/>
              </a:tabLst>
            </a:pP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servicio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inmediato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directo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consulta.</a:t>
            </a:r>
            <a:endParaRPr sz="1000">
              <a:latin typeface="Arial MT"/>
              <a:cs typeface="Arial MT"/>
            </a:endParaRPr>
          </a:p>
          <a:p>
            <a:pPr algn="just" marL="190500" marR="6350" indent="-178435">
              <a:lnSpc>
                <a:spcPct val="99000"/>
              </a:lnSpc>
              <a:spcBef>
                <a:spcPts val="15"/>
              </a:spcBef>
              <a:buAutoNum type="arabicPeriod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Completar</a:t>
            </a:r>
            <a:r>
              <a:rPr dirty="0" sz="1000" spc="19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fondos</a:t>
            </a:r>
            <a:r>
              <a:rPr dirty="0" sz="1000" spc="19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documentales,</a:t>
            </a:r>
            <a:r>
              <a:rPr dirty="0" sz="1000" spc="19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originaria</a:t>
            </a:r>
            <a:r>
              <a:rPr dirty="0" sz="1000" spc="19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8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temáticamente</a:t>
            </a:r>
            <a:r>
              <a:rPr dirty="0" sz="1000" spc="190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afines,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repartidos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entre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varias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instituciones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archivísticas,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facilitando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ello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su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conocimiento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uso.</a:t>
            </a:r>
            <a:endParaRPr sz="1000">
              <a:latin typeface="Arial MT"/>
              <a:cs typeface="Arial MT"/>
            </a:endParaRPr>
          </a:p>
          <a:p>
            <a:pPr algn="just" marL="191135" indent="-178435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191135" algn="l"/>
              </a:tabLst>
            </a:pPr>
            <a:r>
              <a:rPr dirty="0" sz="1000">
                <a:latin typeface="Arial MT"/>
                <a:cs typeface="Arial MT"/>
              </a:rPr>
              <a:t>Potenciar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accesibilidad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difusión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series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documentales.</a:t>
            </a:r>
            <a:endParaRPr sz="1000">
              <a:latin typeface="Arial MT"/>
              <a:cs typeface="Arial MT"/>
            </a:endParaRPr>
          </a:p>
          <a:p>
            <a:pPr algn="just" marL="190500" marR="5080" indent="-178435">
              <a:lnSpc>
                <a:spcPct val="100000"/>
              </a:lnSpc>
              <a:buAutoNum type="arabicPeriod"/>
              <a:tabLst>
                <a:tab pos="192405" algn="l"/>
              </a:tabLst>
            </a:pPr>
            <a:r>
              <a:rPr dirty="0" sz="1000" spc="-10">
                <a:latin typeface="Arial MT"/>
                <a:cs typeface="Arial MT"/>
              </a:rPr>
              <a:t>Preservar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deterioro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las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piezas</a:t>
            </a:r>
            <a:r>
              <a:rPr dirty="0" sz="1000" spc="-20">
                <a:latin typeface="Arial MT"/>
                <a:cs typeface="Arial MT"/>
              </a:rPr>
              <a:t> más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frágiles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y/o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valiosas,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evitar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esta </a:t>
            </a:r>
            <a:r>
              <a:rPr dirty="0" sz="1000" spc="-2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forma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consulta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directa.</a:t>
            </a:r>
            <a:endParaRPr sz="1000">
              <a:latin typeface="Arial MT"/>
              <a:cs typeface="Arial MT"/>
            </a:endParaRPr>
          </a:p>
          <a:p>
            <a:pPr algn="just" marL="190500" marR="8890" indent="-178435">
              <a:lnSpc>
                <a:spcPct val="100000"/>
              </a:lnSpc>
              <a:buAutoNum type="arabicPeriod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Asegurar</a:t>
            </a:r>
            <a:r>
              <a:rPr dirty="0" sz="1000" spc="4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pervivencia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contenido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fondo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frente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4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posibles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destrucciones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pérdidas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materiales.</a:t>
            </a:r>
            <a:endParaRPr sz="1000">
              <a:latin typeface="Arial MT"/>
              <a:cs typeface="Arial MT"/>
            </a:endParaRPr>
          </a:p>
          <a:p>
            <a:pPr algn="just" marL="190500" marR="6985" indent="-178435">
              <a:lnSpc>
                <a:spcPct val="99000"/>
              </a:lnSpc>
              <a:spcBef>
                <a:spcPts val="10"/>
              </a:spcBef>
              <a:buAutoNum type="arabicPeriod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Sustituir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legal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definitivamente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original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(en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papel)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supuesto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eliminación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autorizada.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(Junta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Castilla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León.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Consejería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Cultura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y </a:t>
            </a:r>
            <a:r>
              <a:rPr dirty="0" sz="1000" spc="-5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Turismo.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General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Castilla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León, </a:t>
            </a:r>
            <a:r>
              <a:rPr dirty="0" sz="1000" spc="-10">
                <a:latin typeface="Arial MT"/>
                <a:cs typeface="Arial MT"/>
              </a:rPr>
              <a:t>p.13).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080" y="7098265"/>
            <a:ext cx="5654675" cy="1489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esencia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finalidades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básicas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reproducción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</a:t>
            </a:r>
            <a:endParaRPr sz="1100">
              <a:latin typeface="Arial MT"/>
              <a:cs typeface="Arial MT"/>
            </a:endParaRPr>
          </a:p>
          <a:p>
            <a:pPr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difusión,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ambas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finalidades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establecimiento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selección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documental.</a:t>
            </a:r>
            <a:endParaRPr sz="1100">
              <a:latin typeface="Arial MT"/>
              <a:cs typeface="Arial MT"/>
            </a:endParaRPr>
          </a:p>
          <a:p>
            <a:pPr marL="18415" marR="6350" indent="33020">
              <a:lnSpc>
                <a:spcPts val="2570"/>
              </a:lnSpc>
              <a:spcBef>
                <a:spcPts val="75"/>
              </a:spcBef>
            </a:pPr>
            <a:r>
              <a:rPr dirty="0" sz="1100">
                <a:latin typeface="Arial MT"/>
                <a:cs typeface="Arial MT"/>
              </a:rPr>
              <a:t>Cabe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destacar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sí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sirve,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ordenados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 un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índice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 pueda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acceder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fácilmente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57178" y="877370"/>
            <a:ext cx="5654040" cy="2479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ellos.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accesible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puedan</a:t>
            </a:r>
            <a:endParaRPr sz="1100">
              <a:latin typeface="Arial MT"/>
              <a:cs typeface="Arial MT"/>
            </a:endParaRPr>
          </a:p>
          <a:p>
            <a:pPr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futuras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consultas.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u="sng" sz="11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Nociones</a:t>
            </a:r>
            <a:r>
              <a:rPr dirty="0" u="sng" sz="1100" spc="-5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básicas:</a:t>
            </a:r>
            <a:r>
              <a:rPr dirty="0" u="sng" sz="1100" spc="-15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¿qué</a:t>
            </a:r>
            <a:r>
              <a:rPr dirty="0" u="sng" sz="1100" spc="-15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se</a:t>
            </a:r>
            <a:r>
              <a:rPr dirty="0" u="sng" sz="1100" spc="-35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entiende</a:t>
            </a:r>
            <a:r>
              <a:rPr dirty="0" u="sng" sz="1100" spc="-35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por</a:t>
            </a:r>
            <a:r>
              <a:rPr dirty="0" u="sng" sz="1100" spc="-35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Arial MT"/>
                <a:cs typeface="Arial MT"/>
              </a:rPr>
              <a:t>digitalización?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100">
              <a:latin typeface="Arial MT"/>
              <a:cs typeface="Arial MT"/>
            </a:endParaRPr>
          </a:p>
          <a:p>
            <a:pPr algn="just" marL="18415" marR="5080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esencia,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estudio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previo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susceptible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digitalización,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selección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cuya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abordar;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plazos, </a:t>
            </a:r>
            <a:r>
              <a:rPr dirty="0" sz="1100">
                <a:latin typeface="Arial MT"/>
                <a:cs typeface="Arial MT"/>
              </a:rPr>
              <a:t>volumen,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 metodología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clara,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según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Recomendaciones </a:t>
            </a:r>
            <a:r>
              <a:rPr dirty="0" sz="1100" spc="-20" i="1">
                <a:latin typeface="Arial"/>
                <a:cs typeface="Arial"/>
              </a:rPr>
              <a:t>para </a:t>
            </a:r>
            <a:r>
              <a:rPr dirty="0" sz="1100" i="1">
                <a:latin typeface="Arial"/>
                <a:cs typeface="Arial"/>
              </a:rPr>
              <a:t>la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 los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documentos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en los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(2011)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 </a:t>
            </a:r>
            <a:r>
              <a:rPr dirty="0" sz="1100" spc="-10">
                <a:latin typeface="Arial MT"/>
                <a:cs typeface="Arial MT"/>
              </a:rPr>
              <a:t>siguiente: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85620" y="3815588"/>
            <a:ext cx="4539615" cy="172466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89865" marR="7620" indent="-177800">
              <a:lnSpc>
                <a:spcPct val="99000"/>
              </a:lnSpc>
              <a:spcBef>
                <a:spcPts val="120"/>
              </a:spcBef>
              <a:buChar char="•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Incrementar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acceso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fondos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documentales.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razón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principal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más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evidente,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estaría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relacionada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proporcionar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acceso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mayor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calidad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recursos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institución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correspondiente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cada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caso.</a:t>
            </a:r>
            <a:endParaRPr sz="1000">
              <a:latin typeface="Arial MT"/>
              <a:cs typeface="Arial MT"/>
            </a:endParaRPr>
          </a:p>
          <a:p>
            <a:pPr algn="just" marL="189865" marR="5080" indent="-177800">
              <a:lnSpc>
                <a:spcPct val="99300"/>
              </a:lnSpc>
              <a:spcBef>
                <a:spcPts val="125"/>
              </a:spcBef>
              <a:buChar char="•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Reducir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 </a:t>
            </a:r>
            <a:r>
              <a:rPr dirty="0" sz="1000" spc="-10">
                <a:latin typeface="Arial MT"/>
                <a:cs typeface="Arial MT"/>
              </a:rPr>
              <a:t>manipulación</a:t>
            </a:r>
            <a:r>
              <a:rPr dirty="0" sz="1000">
                <a:latin typeface="Arial MT"/>
                <a:cs typeface="Arial MT"/>
              </a:rPr>
              <a:t> y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 uso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 </a:t>
            </a:r>
            <a:r>
              <a:rPr dirty="0" sz="1000" spc="-10">
                <a:latin typeface="Arial MT"/>
                <a:cs typeface="Arial MT"/>
              </a:rPr>
              <a:t>documentación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original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frágil y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aquella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sobre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hace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uso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acusado,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creando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copia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seguridad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material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deteriorado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encuentra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peor estado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 spc="-10">
                <a:latin typeface="Arial MT"/>
                <a:cs typeface="Arial MT"/>
              </a:rPr>
              <a:t>conservación.</a:t>
            </a:r>
            <a:endParaRPr sz="1000">
              <a:latin typeface="Arial MT"/>
              <a:cs typeface="Arial MT"/>
            </a:endParaRPr>
          </a:p>
          <a:p>
            <a:pPr algn="just" marL="189865" marR="5080" indent="-177800">
              <a:lnSpc>
                <a:spcPct val="99300"/>
              </a:lnSpc>
              <a:spcBef>
                <a:spcPts val="130"/>
              </a:spcBef>
              <a:buChar char="•"/>
              <a:tabLst>
                <a:tab pos="192405" algn="l"/>
              </a:tabLst>
            </a:pPr>
            <a:r>
              <a:rPr dirty="0" sz="1000" spc="-5">
                <a:latin typeface="Arial MT"/>
                <a:cs typeface="Arial MT"/>
              </a:rPr>
              <a:t>Impulsar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colaboración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entre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instituciones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 </a:t>
            </a:r>
            <a:r>
              <a:rPr dirty="0" sz="1000" spc="-10">
                <a:latin typeface="Arial MT"/>
                <a:cs typeface="Arial MT"/>
              </a:rPr>
              <a:t>intereses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comunes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mediante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	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creación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colecciones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virtuales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o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completando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fondos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fragmentados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para 	proporcionar,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última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instancia,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mayor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acceso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a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información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contenida</a:t>
            </a:r>
            <a:r>
              <a:rPr dirty="0" sz="1000">
                <a:latin typeface="Arial MT"/>
                <a:cs typeface="Arial MT"/>
              </a:rPr>
              <a:t> 	en </a:t>
            </a:r>
            <a:r>
              <a:rPr dirty="0" sz="1000" spc="-5">
                <a:latin typeface="Arial MT"/>
                <a:cs typeface="Arial MT"/>
              </a:rPr>
              <a:t>dicha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documentación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(p.13-14).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66" y="5994889"/>
            <a:ext cx="5655310" cy="278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tener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cuenta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siguiente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objetivo: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dotar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centro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programa</a:t>
            </a:r>
            <a:endParaRPr sz="1100">
              <a:latin typeface="Arial MT"/>
              <a:cs typeface="Arial MT"/>
            </a:endParaRPr>
          </a:p>
          <a:p>
            <a:pPr algn="just" marL="18415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marco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establezca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propios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habrán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consonancia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establecido,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trata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común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prácticas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normalicen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formas,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procedimientos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10">
                <a:latin typeface="Arial MT"/>
                <a:cs typeface="Arial MT"/>
              </a:rPr>
              <a:t> especificaciones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documentales.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objetivos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principales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implementación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son: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conservación,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difusión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investigación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conservada.</a:t>
            </a:r>
            <a:endParaRPr sz="1100">
              <a:latin typeface="Arial MT"/>
              <a:cs typeface="Arial MT"/>
            </a:endParaRPr>
          </a:p>
          <a:p>
            <a:pPr marL="18415" marR="5080" indent="450850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Carrero,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Díaz, </a:t>
            </a:r>
            <a:r>
              <a:rPr dirty="0" sz="1100" spc="-10">
                <a:latin typeface="Arial MT"/>
                <a:cs typeface="Arial MT"/>
              </a:rPr>
              <a:t>Fernández,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et.al.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(2007)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los </a:t>
            </a:r>
            <a:r>
              <a:rPr dirty="0" sz="1100" spc="-10" i="1">
                <a:latin typeface="Arial"/>
                <a:cs typeface="Arial"/>
              </a:rPr>
              <a:t>Documentos. </a:t>
            </a:r>
            <a:r>
              <a:rPr dirty="0" sz="1100" i="1">
                <a:latin typeface="Arial"/>
                <a:cs typeface="Arial"/>
              </a:rPr>
              <a:t>Versión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1.0.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Sistema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Gestión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Información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(SIGIA)</a:t>
            </a:r>
            <a:r>
              <a:rPr dirty="0" sz="1100">
                <a:latin typeface="Arial MT"/>
                <a:cs typeface="Arial MT"/>
              </a:rPr>
              <a:t>: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finalidad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principal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5285232" y="8698992"/>
            <a:ext cx="36830" cy="6350"/>
          </a:xfrm>
          <a:custGeom>
            <a:avLst/>
            <a:gdLst/>
            <a:ahLst/>
            <a:cxnLst/>
            <a:rect l="l" t="t" r="r" b="b"/>
            <a:pathLst>
              <a:path w="36829" h="6350">
                <a:moveTo>
                  <a:pt x="36576" y="0"/>
                </a:moveTo>
                <a:lnTo>
                  <a:pt x="0" y="0"/>
                </a:lnTo>
                <a:lnTo>
                  <a:pt x="0" y="6095"/>
                </a:lnTo>
                <a:lnTo>
                  <a:pt x="36576" y="6095"/>
                </a:lnTo>
                <a:lnTo>
                  <a:pt x="365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33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34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6580" cy="79590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permitir el acceso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telemático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contenido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informativo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mismos</a:t>
            </a:r>
            <a:endParaRPr sz="1100">
              <a:latin typeface="Arial MT"/>
              <a:cs typeface="Arial MT"/>
            </a:endParaRPr>
          </a:p>
          <a:p>
            <a:pPr algn="just" marL="18415" marR="825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eficaz,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salvaguardando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garantías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previstas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legislación </a:t>
            </a:r>
            <a:r>
              <a:rPr dirty="0" sz="1100">
                <a:latin typeface="Arial MT"/>
                <a:cs typeface="Arial MT"/>
              </a:rPr>
              <a:t>vigente”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(p.2).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Esta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significativa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señalar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rápida,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eficaz,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respetando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garantías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previas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legislación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vigente.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“digitalización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conversión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procedimiento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captura,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tratamiento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almacenamiento,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finalidad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preservar,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difundir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contenida”.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(Carrero, </a:t>
            </a:r>
            <a:r>
              <a:rPr dirty="0" sz="1100">
                <a:latin typeface="Arial MT"/>
                <a:cs typeface="Arial MT"/>
              </a:rPr>
              <a:t>Díaz,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Fernández,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et.al.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i="1">
                <a:latin typeface="Arial"/>
                <a:cs typeface="Arial"/>
              </a:rPr>
              <a:t> de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los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Documentos.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Versión</a:t>
            </a:r>
            <a:r>
              <a:rPr dirty="0" sz="1100" spc="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1.0.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Sistema de </a:t>
            </a:r>
            <a:r>
              <a:rPr dirty="0" sz="1100" spc="-10" i="1">
                <a:latin typeface="Arial"/>
                <a:cs typeface="Arial"/>
              </a:rPr>
              <a:t>Gestión </a:t>
            </a:r>
            <a:r>
              <a:rPr dirty="0" sz="1100" i="1">
                <a:latin typeface="Arial"/>
                <a:cs typeface="Arial"/>
              </a:rPr>
              <a:t>e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Información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(SIGIA)</a:t>
            </a:r>
            <a:r>
              <a:rPr dirty="0" sz="1100">
                <a:latin typeface="Arial MT"/>
                <a:cs typeface="Arial MT"/>
              </a:rPr>
              <a:t>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p.10).</a:t>
            </a:r>
            <a:endParaRPr sz="1100">
              <a:latin typeface="Arial MT"/>
              <a:cs typeface="Arial MT"/>
            </a:endParaRPr>
          </a:p>
          <a:p>
            <a:pPr algn="just" marL="18415" marR="762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radica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conversión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mediante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tratamiento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especial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finalidad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preservar, </a:t>
            </a:r>
            <a:r>
              <a:rPr dirty="0" sz="1100">
                <a:latin typeface="Arial MT"/>
                <a:cs typeface="Arial MT"/>
              </a:rPr>
              <a:t>conservar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difundir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contenida.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>
                <a:latin typeface="Arial MT"/>
                <a:cs typeface="Arial MT"/>
              </a:rPr>
              <a:t> de documentos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mecanismo más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sencillo,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eficiente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rentable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almacenar,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volúmenes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imágenes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ventajas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imágenes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almacenar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discos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internos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cualquier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computadora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personal,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arreglos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discos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almacenamiento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masivo,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respaldos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discos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CD-</a:t>
            </a:r>
            <a:r>
              <a:rPr dirty="0" sz="1100">
                <a:latin typeface="Arial MT"/>
                <a:cs typeface="Arial MT"/>
              </a:rPr>
              <a:t>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DVD </a:t>
            </a:r>
            <a:r>
              <a:rPr dirty="0" sz="1100">
                <a:latin typeface="Arial MT"/>
                <a:cs typeface="Arial MT"/>
              </a:rPr>
              <a:t>que garantizan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óptimas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condiciones.</a:t>
            </a:r>
            <a:endParaRPr sz="1100">
              <a:latin typeface="Arial MT"/>
              <a:cs typeface="Arial MT"/>
            </a:endParaRPr>
          </a:p>
          <a:p>
            <a:pPr algn="just" marL="18415" marR="7620" indent="450850">
              <a:lnSpc>
                <a:spcPct val="192700"/>
              </a:lnSpc>
              <a:spcBef>
                <a:spcPts val="25"/>
              </a:spcBef>
            </a:pPr>
            <a:r>
              <a:rPr dirty="0" sz="1100" spc="5">
                <a:latin typeface="Arial MT"/>
                <a:cs typeface="Arial MT"/>
              </a:rPr>
              <a:t>L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v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facilitar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cc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concreto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material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 </a:t>
            </a:r>
            <a:r>
              <a:rPr dirty="0" sz="1100" spc="-5">
                <a:latin typeface="Arial MT"/>
                <a:cs typeface="Arial MT"/>
              </a:rPr>
              <a:t>investigación,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creación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único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punto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a</a:t>
            </a:r>
            <a:r>
              <a:rPr dirty="0" sz="1100">
                <a:latin typeface="Arial MT"/>
                <a:cs typeface="Arial MT"/>
              </a:rPr>
              <a:t>c</a:t>
            </a:r>
            <a:r>
              <a:rPr dirty="0" sz="1100" spc="-25">
                <a:latin typeface="Arial MT"/>
                <a:cs typeface="Arial MT"/>
              </a:rPr>
              <a:t>c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documentos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distintas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instituciones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q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refieren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 spc="5">
                <a:latin typeface="Arial MT"/>
                <a:cs typeface="Arial MT"/>
              </a:rPr>
              <a:t>n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determinada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implementación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 spc="-15">
                <a:latin typeface="Arial MT"/>
                <a:cs typeface="Arial MT"/>
              </a:rPr>
              <a:t>n</a:t>
            </a:r>
            <a:r>
              <a:rPr dirty="0" sz="1100">
                <a:latin typeface="Arial MT"/>
                <a:cs typeface="Arial MT"/>
              </a:rPr>
              <a:t>a </a:t>
            </a:r>
            <a:r>
              <a:rPr dirty="0" sz="1100" spc="-10">
                <a:latin typeface="Arial MT"/>
                <a:cs typeface="Arial MT"/>
              </a:rPr>
              <a:t>reunificación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virtual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colecciones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fondos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procedencia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única,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pero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actualidad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encuentran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dispersos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po</a:t>
            </a:r>
            <a:r>
              <a:rPr dirty="0" sz="1100" spc="-25">
                <a:latin typeface="Arial MT"/>
                <a:cs typeface="Arial MT"/>
              </a:rPr>
              <a:t>y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consideraciones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democráticas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mediante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la </a:t>
            </a:r>
            <a:r>
              <a:rPr dirty="0" sz="1100" spc="-5">
                <a:latin typeface="Arial MT"/>
                <a:cs typeface="Arial MT"/>
              </a:rPr>
              <a:t>creación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registros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públicos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</a:t>
            </a:r>
            <a:r>
              <a:rPr dirty="0" sz="1100" spc="5">
                <a:latin typeface="Arial MT"/>
                <a:cs typeface="Arial MT"/>
              </a:rPr>
              <a:t>á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ampliamente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accesibles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ampliación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35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9595" cy="33737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74970" algn="l"/>
              </a:tabLst>
            </a:pPr>
            <a:r>
              <a:rPr dirty="0" sz="1100">
                <a:latin typeface="Arial MT"/>
                <a:cs typeface="Arial MT"/>
              </a:rPr>
              <a:t>disponibilidad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apoyo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educación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programas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100" spc="-10">
                <a:latin typeface="Arial MT"/>
                <a:cs typeface="Arial MT"/>
              </a:rPr>
              <a:t>investigación.</a:t>
            </a:r>
            <a:endParaRPr sz="1100">
              <a:latin typeface="Arial MT"/>
              <a:cs typeface="Arial MT"/>
            </a:endParaRPr>
          </a:p>
          <a:p>
            <a:pPr algn="just" marL="12700" marR="5080" indent="3302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Dependiendo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 equipo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elegido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sea </a:t>
            </a:r>
            <a:r>
              <a:rPr dirty="0" sz="1100">
                <a:latin typeface="Arial MT"/>
                <a:cs typeface="Arial MT"/>
              </a:rPr>
              <a:t>plano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cámaras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convertir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imagen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códigos </a:t>
            </a:r>
            <a:r>
              <a:rPr dirty="0" sz="1100">
                <a:latin typeface="Arial MT"/>
                <a:cs typeface="Arial MT"/>
              </a:rPr>
              <a:t>numéricos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(dígitos)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sean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tratados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ordenador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software</a:t>
            </a:r>
            <a:r>
              <a:rPr dirty="0" sz="1100" spc="185" i="1">
                <a:latin typeface="Arial"/>
                <a:cs typeface="Arial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captura.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Romero,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J.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González,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R.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(1999)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Conservación</a:t>
            </a:r>
            <a:r>
              <a:rPr dirty="0" sz="1100" spc="2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2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Reproducción</a:t>
            </a:r>
            <a:r>
              <a:rPr dirty="0" sz="1100" spc="225" i="1">
                <a:latin typeface="Arial"/>
                <a:cs typeface="Arial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5"/>
              </a:spcBef>
            </a:pPr>
            <a:endParaRPr sz="1100">
              <a:latin typeface="Arial MT"/>
              <a:cs typeface="Arial MT"/>
            </a:endParaRPr>
          </a:p>
          <a:p>
            <a:pPr algn="just" marL="908685" marR="396240" indent="-3175">
              <a:lnSpc>
                <a:spcPct val="98800"/>
              </a:lnSpc>
            </a:pP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tecnologías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digitales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permiten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capturar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todos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valores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cualquier </a:t>
            </a:r>
            <a:r>
              <a:rPr dirty="0" sz="1000">
                <a:latin typeface="Arial MT"/>
                <a:cs typeface="Arial MT"/>
              </a:rPr>
              <a:t>imagen,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blanco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negro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color,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independientemente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soporte,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polaridad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dimensiones.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otro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lado,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cualquier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imagen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conjunto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imágenes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digitalizadas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(si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captura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realizado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adecuadamente), </a:t>
            </a:r>
            <a:r>
              <a:rPr dirty="0" sz="1000">
                <a:latin typeface="Arial MT"/>
                <a:cs typeface="Arial MT"/>
              </a:rPr>
              <a:t>puede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estructurada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base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datos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recuperada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nuevos </a:t>
            </a:r>
            <a:r>
              <a:rPr dirty="0" sz="1000">
                <a:latin typeface="Arial MT"/>
                <a:cs typeface="Arial MT"/>
              </a:rPr>
              <a:t>formatos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(p.52).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66" y="4705585"/>
            <a:ext cx="5654040" cy="34486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8415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tratamiento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digitalizada </a:t>
            </a:r>
            <a:r>
              <a:rPr dirty="0" sz="1100">
                <a:latin typeface="Arial MT"/>
                <a:cs typeface="Arial MT"/>
              </a:rPr>
              <a:t>directamente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microfilmada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previamente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después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digitalizada.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1.5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Criterios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selección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material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objeto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10" b="1">
                <a:latin typeface="Arial"/>
                <a:cs typeface="Arial"/>
              </a:rPr>
              <a:t> digitalización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2700"/>
              </a:lnSpc>
            </a:pPr>
            <a:r>
              <a:rPr dirty="0" sz="1100" spc="5">
                <a:latin typeface="Arial MT"/>
                <a:cs typeface="Arial MT"/>
              </a:rPr>
              <a:t>La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recomendaciones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básicas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para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establecer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criterios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selección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q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v</a:t>
            </a:r>
            <a:r>
              <a:rPr dirty="0" sz="1100">
                <a:latin typeface="Arial MT"/>
                <a:cs typeface="Arial MT"/>
              </a:rPr>
              <a:t>a a</a:t>
            </a:r>
            <a:r>
              <a:rPr dirty="0" sz="1100" spc="-10">
                <a:latin typeface="Arial MT"/>
                <a:cs typeface="Arial MT"/>
              </a:rPr>
              <a:t> digitalizarse 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10">
                <a:latin typeface="Arial MT"/>
                <a:cs typeface="Arial MT"/>
              </a:rPr>
              <a:t> archivo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n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 spc="5">
                <a:latin typeface="Arial MT"/>
                <a:cs typeface="Arial MT"/>
              </a:rPr>
              <a:t>b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acometer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 digitalización indiscriminada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fondos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encuentren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previamente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descritos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bien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definidos,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 spc="5">
                <a:latin typeface="Arial MT"/>
                <a:cs typeface="Arial MT"/>
              </a:rPr>
              <a:t>n</a:t>
            </a:r>
            <a:r>
              <a:rPr dirty="0" sz="1100" spc="-15">
                <a:latin typeface="Arial MT"/>
                <a:cs typeface="Arial MT"/>
              </a:rPr>
              <a:t>qu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forma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somera,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y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 spc="5">
                <a:latin typeface="Arial MT"/>
                <a:cs typeface="Arial MT"/>
              </a:rPr>
              <a:t>g</a:t>
            </a:r>
            <a:r>
              <a:rPr dirty="0" sz="1100" spc="-15">
                <a:latin typeface="Arial MT"/>
                <a:cs typeface="Arial MT"/>
              </a:rPr>
              <a:t>ú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Recomendaciones</a:t>
            </a:r>
            <a:r>
              <a:rPr dirty="0" sz="1100" spc="19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para</a:t>
            </a:r>
            <a:r>
              <a:rPr dirty="0" sz="1100" spc="22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la</a:t>
            </a:r>
            <a:r>
              <a:rPr dirty="0" sz="1100" spc="20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225" i="1">
                <a:latin typeface="Arial"/>
                <a:cs typeface="Arial"/>
              </a:rPr>
              <a:t> </a:t>
            </a:r>
            <a:r>
              <a:rPr dirty="0" sz="1100" spc="5" i="1">
                <a:latin typeface="Arial"/>
                <a:cs typeface="Arial"/>
              </a:rPr>
              <a:t>d</a:t>
            </a:r>
            <a:r>
              <a:rPr dirty="0" sz="1100" i="1">
                <a:latin typeface="Arial"/>
                <a:cs typeface="Arial"/>
              </a:rPr>
              <a:t>e</a:t>
            </a:r>
            <a:r>
              <a:rPr dirty="0" sz="1100" spc="200" i="1">
                <a:latin typeface="Arial"/>
                <a:cs typeface="Arial"/>
              </a:rPr>
              <a:t> </a:t>
            </a:r>
            <a:r>
              <a:rPr dirty="0" sz="1100" spc="-5" i="1">
                <a:latin typeface="Arial"/>
                <a:cs typeface="Arial"/>
              </a:rPr>
              <a:t>documentos</a:t>
            </a:r>
            <a:r>
              <a:rPr dirty="0" sz="1100" spc="215" i="1">
                <a:latin typeface="Arial"/>
                <a:cs typeface="Arial"/>
              </a:rPr>
              <a:t> </a:t>
            </a:r>
            <a:r>
              <a:rPr dirty="0" sz="1100" spc="5" i="1">
                <a:latin typeface="Arial"/>
                <a:cs typeface="Arial"/>
              </a:rPr>
              <a:t>e</a:t>
            </a:r>
            <a:r>
              <a:rPr dirty="0" sz="1100" i="1">
                <a:latin typeface="Arial"/>
                <a:cs typeface="Arial"/>
              </a:rPr>
              <a:t>n</a:t>
            </a:r>
            <a:r>
              <a:rPr dirty="0" sz="1100" spc="22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los</a:t>
            </a:r>
            <a:r>
              <a:rPr dirty="0" sz="1100" spc="215" i="1">
                <a:latin typeface="Arial"/>
                <a:cs typeface="Arial"/>
              </a:rPr>
              <a:t> </a:t>
            </a:r>
            <a:r>
              <a:rPr dirty="0" sz="1100" spc="-5" i="1">
                <a:latin typeface="Arial"/>
                <a:cs typeface="Arial"/>
              </a:rPr>
              <a:t>archivos</a:t>
            </a:r>
            <a:r>
              <a:rPr dirty="0" sz="1100" i="1">
                <a:latin typeface="Arial"/>
                <a:cs typeface="Arial"/>
              </a:rPr>
              <a:t> </a:t>
            </a:r>
            <a:r>
              <a:rPr dirty="0" sz="1100" spc="-5">
                <a:latin typeface="Arial MT"/>
                <a:cs typeface="Arial MT"/>
              </a:rPr>
              <a:t>(2011)</a:t>
            </a:r>
            <a:r>
              <a:rPr dirty="0" sz="1100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menciona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los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criterios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selección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material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v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objeto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deberían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otorgar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prioridad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documentos: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785620" y="8616188"/>
            <a:ext cx="4533265" cy="32893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92405" marR="5080" indent="-180340">
              <a:lnSpc>
                <a:spcPts val="1180"/>
              </a:lnSpc>
              <a:spcBef>
                <a:spcPts val="165"/>
              </a:spcBef>
              <a:buChar char="•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valor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excepcional,</a:t>
            </a:r>
            <a:r>
              <a:rPr dirty="0" sz="1000" spc="1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sometidos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volumen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consultas </a:t>
            </a:r>
            <a:r>
              <a:rPr dirty="0" sz="1000">
                <a:latin typeface="Arial MT"/>
                <a:cs typeface="Arial MT"/>
              </a:rPr>
              <a:t>elevado,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pueda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provocar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riesgos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conservación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bien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peligro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36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785620" y="877315"/>
            <a:ext cx="4536440" cy="786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92405" marR="5080">
              <a:lnSpc>
                <a:spcPct val="100000"/>
              </a:lnSpc>
              <a:spcBef>
                <a:spcPts val="105"/>
              </a:spcBef>
            </a:pPr>
            <a:r>
              <a:rPr dirty="0" sz="1000">
                <a:latin typeface="Arial MT"/>
                <a:cs typeface="Arial MT"/>
              </a:rPr>
              <a:t>deterioro.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ejemplo,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pergaminos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medievales,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cartularios,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cartas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reales, </a:t>
            </a:r>
            <a:r>
              <a:rPr dirty="0" sz="1000">
                <a:latin typeface="Arial MT"/>
                <a:cs typeface="Arial MT"/>
              </a:rPr>
              <a:t>privilegios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rodados,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etc.</a:t>
            </a:r>
            <a:endParaRPr sz="1000">
              <a:latin typeface="Arial MT"/>
              <a:cs typeface="Arial MT"/>
            </a:endParaRPr>
          </a:p>
          <a:p>
            <a:pPr algn="just" marL="189865" marR="5715" indent="-177800">
              <a:lnSpc>
                <a:spcPct val="99000"/>
              </a:lnSpc>
              <a:spcBef>
                <a:spcPts val="15"/>
              </a:spcBef>
              <a:buChar char="•"/>
              <a:tabLst>
                <a:tab pos="192405" algn="l"/>
              </a:tabLst>
            </a:pPr>
            <a:r>
              <a:rPr dirty="0" sz="1000" spc="-10">
                <a:latin typeface="Arial MT"/>
                <a:cs typeface="Arial MT"/>
              </a:rPr>
              <a:t>Documentos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gran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valor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histórico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probatorio,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contengan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información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relevante,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libros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actas,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libros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acuerdos,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documentación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catastro,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etc.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(p.16).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66" y="2133177"/>
            <a:ext cx="5653405" cy="1485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habrá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suma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valores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excepcionales,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 eso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 hacer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proceso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selección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 </a:t>
            </a:r>
            <a:r>
              <a:rPr dirty="0" sz="1100" spc="-25">
                <a:latin typeface="Arial MT"/>
                <a:cs typeface="Arial MT"/>
              </a:rPr>
              <a:t>muy </a:t>
            </a:r>
            <a:r>
              <a:rPr dirty="0" sz="1100">
                <a:latin typeface="Arial MT"/>
                <a:cs typeface="Arial MT"/>
              </a:rPr>
              <a:t>cuidadoso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conciencia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elegir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correcto,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histórico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minucioso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selección.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785620" y="4077716"/>
            <a:ext cx="4538980" cy="1270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89865" marR="5715" indent="-177800">
              <a:lnSpc>
                <a:spcPct val="99000"/>
              </a:lnSpc>
              <a:spcBef>
                <a:spcPts val="120"/>
              </a:spcBef>
              <a:buChar char="•"/>
              <a:tabLst>
                <a:tab pos="192405" algn="l"/>
              </a:tabLst>
            </a:pPr>
            <a:r>
              <a:rPr dirty="0" sz="1000" spc="-10">
                <a:latin typeface="Arial MT"/>
                <a:cs typeface="Arial MT"/>
              </a:rPr>
              <a:t>Documentos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interés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fijados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soportes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muy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frágiles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fácil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degradación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física,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bien,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aquellos</a:t>
            </a:r>
            <a:r>
              <a:rPr dirty="0" sz="1000" spc="1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ya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han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comenzado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sufrir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efectos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agente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degradante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(como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tintas,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hongos,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humedades,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roturas,</a:t>
            </a:r>
            <a:r>
              <a:rPr dirty="0" sz="1000" spc="-10">
                <a:latin typeface="Arial MT"/>
                <a:cs typeface="Arial MT"/>
              </a:rPr>
              <a:t> etc.).</a:t>
            </a:r>
            <a:endParaRPr sz="1000">
              <a:latin typeface="Arial MT"/>
              <a:cs typeface="Arial MT"/>
            </a:endParaRPr>
          </a:p>
          <a:p>
            <a:pPr algn="just" marL="189865" marR="5080" indent="-177800">
              <a:lnSpc>
                <a:spcPts val="1180"/>
              </a:lnSpc>
              <a:spcBef>
                <a:spcPts val="200"/>
              </a:spcBef>
              <a:buChar char="•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digitalización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propiciar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recuperación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unidad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virtual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fondo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haya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sido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desmembrado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momento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determinado;</a:t>
            </a:r>
            <a:endParaRPr sz="1000">
              <a:latin typeface="Arial MT"/>
              <a:cs typeface="Arial MT"/>
            </a:endParaRPr>
          </a:p>
          <a:p>
            <a:pPr algn="just" marL="189865" marR="8255" indent="-177800">
              <a:lnSpc>
                <a:spcPct val="99000"/>
              </a:lnSpc>
              <a:spcBef>
                <a:spcPts val="90"/>
              </a:spcBef>
              <a:buChar char="•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bien,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reintegrar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documentación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confiscada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o </a:t>
            </a:r>
            <a:r>
              <a:rPr dirty="0" sz="1000" spc="-5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expoliada.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</a:t>
            </a:r>
            <a:r>
              <a:rPr dirty="0" sz="1000" i="1">
                <a:latin typeface="Arial"/>
                <a:cs typeface="Arial"/>
              </a:rPr>
              <a:t>Recomendaciones</a:t>
            </a:r>
            <a:r>
              <a:rPr dirty="0" sz="1000" spc="13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para</a:t>
            </a:r>
            <a:r>
              <a:rPr dirty="0" sz="1000" spc="12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la</a:t>
            </a:r>
            <a:r>
              <a:rPr dirty="0" sz="1000" spc="12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digitalización</a:t>
            </a:r>
            <a:r>
              <a:rPr dirty="0" sz="1000" spc="12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de</a:t>
            </a:r>
            <a:r>
              <a:rPr dirty="0" sz="1000" spc="12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documentos</a:t>
            </a:r>
            <a:r>
              <a:rPr dirty="0" sz="1000" spc="13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en</a:t>
            </a:r>
            <a:r>
              <a:rPr dirty="0" sz="1000" spc="120" i="1">
                <a:latin typeface="Arial"/>
                <a:cs typeface="Arial"/>
              </a:rPr>
              <a:t> </a:t>
            </a:r>
            <a:r>
              <a:rPr dirty="0" sz="1000" spc="-25" i="1">
                <a:latin typeface="Arial"/>
                <a:cs typeface="Arial"/>
              </a:rPr>
              <a:t>los </a:t>
            </a:r>
            <a:r>
              <a:rPr dirty="0" sz="1000" spc="-25" i="1">
                <a:latin typeface="Arial"/>
                <a:cs typeface="Arial"/>
              </a:rPr>
              <a:t>	</a:t>
            </a:r>
            <a:r>
              <a:rPr dirty="0" sz="1000" i="1">
                <a:latin typeface="Arial"/>
                <a:cs typeface="Arial"/>
              </a:rPr>
              <a:t>archivos</a:t>
            </a:r>
            <a:r>
              <a:rPr dirty="0" sz="1000">
                <a:latin typeface="Arial MT"/>
                <a:cs typeface="Arial MT"/>
              </a:rPr>
              <a:t>,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p.16).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57166" y="5802865"/>
            <a:ext cx="5654040" cy="2781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encontrar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delicados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fácil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degradación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algn="just" marL="18415" marR="698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saber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manejarlos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correctamente,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adecuada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selección,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ayudar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fondo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haya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sido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desmembrado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reintegrar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información adecuadamente.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selección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establecer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líneas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maestras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actuación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hora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abordar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centros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obstante,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enorme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masa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susceptible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escasez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estricto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régimen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preferencias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selección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37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8325" cy="21355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materiales,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objetivo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prestación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facilitar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</a:t>
            </a: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condiciones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archivos.</a:t>
            </a:r>
            <a:endParaRPr sz="1100">
              <a:latin typeface="Arial MT"/>
              <a:cs typeface="Arial MT"/>
            </a:endParaRPr>
          </a:p>
          <a:p>
            <a:pPr algn="just" marL="12700" marR="5080" indent="3302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selección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definir 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grandes </a:t>
            </a:r>
            <a:r>
              <a:rPr dirty="0" sz="1100">
                <a:latin typeface="Arial MT"/>
                <a:cs typeface="Arial MT"/>
              </a:rPr>
              <a:t>rasgos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evaluación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características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material </a:t>
            </a:r>
            <a:r>
              <a:rPr dirty="0" sz="1100">
                <a:latin typeface="Arial MT"/>
                <a:cs typeface="Arial MT"/>
              </a:rPr>
              <a:t>original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infraestructura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técnica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conversión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satisfactoria.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Manual: </a:t>
            </a:r>
            <a:r>
              <a:rPr dirty="0" sz="1100" i="1">
                <a:latin typeface="Arial"/>
                <a:cs typeface="Arial"/>
              </a:rPr>
              <a:t>Proyecto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Colecciones</a:t>
            </a:r>
            <a:r>
              <a:rPr dirty="0" sz="1100" spc="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Fondos</a:t>
            </a:r>
            <a:r>
              <a:rPr dirty="0" sz="1100" spc="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Dominio</a:t>
            </a:r>
            <a:r>
              <a:rPr dirty="0" sz="1100" spc="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Público</a:t>
            </a:r>
            <a:r>
              <a:rPr dirty="0" sz="1100" spc="5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(2002)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3492500"/>
            <a:ext cx="4367530" cy="123380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8900"/>
              </a:lnSpc>
              <a:spcBef>
                <a:spcPts val="120"/>
              </a:spcBef>
            </a:pPr>
            <a:r>
              <a:rPr dirty="0" sz="1000" spc="-5">
                <a:latin typeface="Arial MT"/>
                <a:cs typeface="Arial MT"/>
              </a:rPr>
              <a:t>E</a:t>
            </a:r>
            <a:r>
              <a:rPr dirty="0" sz="1000">
                <a:latin typeface="Arial MT"/>
                <a:cs typeface="Arial MT"/>
              </a:rPr>
              <a:t>l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proceso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selección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requiere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una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considerable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inversión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tiempo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del personal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objetivo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evaluar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interés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usuarios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del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contenido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del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material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original,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ya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sea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como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documento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individual,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o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como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una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colección</a:t>
            </a:r>
            <a:r>
              <a:rPr dirty="0" sz="1000">
                <a:latin typeface="Arial MT"/>
                <a:cs typeface="Arial MT"/>
              </a:rPr>
              <a:t> de </a:t>
            </a:r>
            <a:r>
              <a:rPr dirty="0" sz="1000" spc="-5">
                <a:latin typeface="Arial MT"/>
                <a:cs typeface="Arial MT"/>
              </a:rPr>
              <a:t>documentos.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Así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mismo,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necesario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evaluar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volumen</a:t>
            </a:r>
            <a:r>
              <a:rPr dirty="0" sz="1000">
                <a:latin typeface="Arial MT"/>
                <a:cs typeface="Arial MT"/>
              </a:rPr>
              <a:t> de </a:t>
            </a:r>
            <a:r>
              <a:rPr dirty="0" sz="1000" spc="-5">
                <a:latin typeface="Arial MT"/>
                <a:cs typeface="Arial MT"/>
              </a:rPr>
              <a:t>material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que</a:t>
            </a:r>
            <a:r>
              <a:rPr dirty="0" sz="1000">
                <a:latin typeface="Arial MT"/>
                <a:cs typeface="Arial MT"/>
              </a:rPr>
              <a:t> se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5">
                <a:latin typeface="Arial MT"/>
                <a:cs typeface="Arial MT"/>
              </a:rPr>
              <a:t>a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digitalizar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coste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conversión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por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página,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así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como</a:t>
            </a:r>
            <a:r>
              <a:rPr dirty="0" sz="1000" spc="-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la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importancia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del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material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para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otros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recursos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línea.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</a:t>
            </a:r>
            <a:r>
              <a:rPr dirty="0" sz="1000">
                <a:latin typeface="Arial MT"/>
                <a:cs typeface="Arial MT"/>
              </a:rPr>
              <a:t>l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proceso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selección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puede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suponer</a:t>
            </a:r>
            <a:r>
              <a:rPr dirty="0" sz="1000">
                <a:latin typeface="Arial MT"/>
                <a:cs typeface="Arial MT"/>
              </a:rPr>
              <a:t>     </a:t>
            </a:r>
            <a:r>
              <a:rPr dirty="0" sz="1000" spc="-10">
                <a:latin typeface="Arial MT"/>
                <a:cs typeface="Arial MT"/>
              </a:rPr>
              <a:t>colaboraciones</a:t>
            </a:r>
            <a:r>
              <a:rPr dirty="0" sz="1000">
                <a:latin typeface="Arial MT"/>
                <a:cs typeface="Arial MT"/>
              </a:rPr>
              <a:t>     </a:t>
            </a:r>
            <a:r>
              <a:rPr dirty="0" sz="1000" spc="-5">
                <a:latin typeface="Arial MT"/>
                <a:cs typeface="Arial MT"/>
              </a:rPr>
              <a:t>m</a:t>
            </a:r>
            <a:r>
              <a:rPr dirty="0" sz="1000" spc="-10">
                <a:latin typeface="Arial MT"/>
                <a:cs typeface="Arial MT"/>
              </a:rPr>
              <a:t>u</a:t>
            </a:r>
            <a:r>
              <a:rPr dirty="0" sz="1000">
                <a:latin typeface="Arial MT"/>
                <a:cs typeface="Arial MT"/>
              </a:rPr>
              <a:t>y     </a:t>
            </a:r>
            <a:r>
              <a:rPr dirty="0" sz="1000" spc="-10">
                <a:latin typeface="Arial MT"/>
                <a:cs typeface="Arial MT"/>
              </a:rPr>
              <a:t>largas</a:t>
            </a:r>
            <a:r>
              <a:rPr dirty="0" sz="1000">
                <a:latin typeface="Arial MT"/>
                <a:cs typeface="Arial MT"/>
              </a:rPr>
              <a:t>     </a:t>
            </a:r>
            <a:r>
              <a:rPr dirty="0" sz="1000" spc="-10">
                <a:latin typeface="Arial MT"/>
                <a:cs typeface="Arial MT"/>
              </a:rPr>
              <a:t>enmarcadas</a:t>
            </a:r>
            <a:r>
              <a:rPr dirty="0" sz="1000">
                <a:latin typeface="Arial MT"/>
                <a:cs typeface="Arial MT"/>
              </a:rPr>
              <a:t>     en</a:t>
            </a:r>
            <a:r>
              <a:rPr dirty="0" sz="1000" spc="109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iniciativas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multiinstitucionales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para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el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desarrollo</a:t>
            </a:r>
            <a:r>
              <a:rPr dirty="0" sz="1000">
                <a:latin typeface="Arial MT"/>
                <a:cs typeface="Arial MT"/>
              </a:rPr>
              <a:t> de </a:t>
            </a:r>
            <a:r>
              <a:rPr dirty="0" sz="1000" spc="-5">
                <a:latin typeface="Arial MT"/>
                <a:cs typeface="Arial MT"/>
              </a:rPr>
              <a:t>colecciones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digitales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5">
                <a:latin typeface="Arial MT"/>
                <a:cs typeface="Arial MT"/>
              </a:rPr>
              <a:t>(p.51).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66" y="5181073"/>
            <a:ext cx="5655945" cy="11658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selección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inversión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evaluación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</a:t>
            </a:r>
            <a:endParaRPr sz="1100">
              <a:latin typeface="Arial MT"/>
              <a:cs typeface="Arial MT"/>
            </a:endParaRPr>
          </a:p>
          <a:p>
            <a:pPr marL="18415" marR="5080">
              <a:lnSpc>
                <a:spcPct val="192700"/>
              </a:lnSpc>
            </a:pPr>
            <a:r>
              <a:rPr dirty="0" sz="1100" spc="-10">
                <a:latin typeface="Arial MT"/>
                <a:cs typeface="Arial MT"/>
              </a:rPr>
              <a:t>contenido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original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gran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interés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usuarios,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igual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evaluar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conversión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página,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presente</a:t>
            </a:r>
            <a:endParaRPr sz="1100">
              <a:latin typeface="Arial MT"/>
              <a:cs typeface="Arial MT"/>
            </a:endParaRPr>
          </a:p>
          <a:p>
            <a:pPr marL="18415">
              <a:lnSpc>
                <a:spcPct val="100000"/>
              </a:lnSpc>
              <a:spcBef>
                <a:spcPts val="1245"/>
              </a:spcBef>
            </a:pP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realizar.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956307" y="6787388"/>
            <a:ext cx="4368800" cy="138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 marR="5080">
              <a:lnSpc>
                <a:spcPct val="99200"/>
              </a:lnSpc>
              <a:spcBef>
                <a:spcPts val="114"/>
              </a:spcBef>
            </a:pP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vez que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proceso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selección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finalizado,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coste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añadido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 el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preparación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estimación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tiempo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personal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deben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tomarse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en </a:t>
            </a:r>
            <a:r>
              <a:rPr dirty="0" sz="1000">
                <a:latin typeface="Arial MT"/>
                <a:cs typeface="Arial MT"/>
              </a:rPr>
              <a:t>consideración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recuperación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materiales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digitalización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vuelta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estantería.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función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incluir,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tanto,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coste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preservación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conservación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requerido</a:t>
            </a:r>
            <a:r>
              <a:rPr dirty="0" sz="1000" spc="3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proteger</a:t>
            </a:r>
            <a:r>
              <a:rPr dirty="0" sz="1000" spc="3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integridad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3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materiales </a:t>
            </a:r>
            <a:r>
              <a:rPr dirty="0" sz="1000">
                <a:latin typeface="Arial MT"/>
                <a:cs typeface="Arial MT"/>
              </a:rPr>
              <a:t>originales,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incluyendo</a:t>
            </a:r>
            <a:r>
              <a:rPr dirty="0" sz="1000" spc="4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documentación,</a:t>
            </a:r>
            <a:r>
              <a:rPr dirty="0" sz="1000" spc="4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microfilmación,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alisado,</a:t>
            </a:r>
            <a:r>
              <a:rPr dirty="0" sz="1000" spc="4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limpieza, </a:t>
            </a:r>
            <a:r>
              <a:rPr dirty="0" sz="1000">
                <a:latin typeface="Arial MT"/>
                <a:cs typeface="Arial MT"/>
              </a:rPr>
              <a:t>reparación</a:t>
            </a:r>
            <a:r>
              <a:rPr dirty="0" sz="1000" spc="45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5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daños</a:t>
            </a:r>
            <a:r>
              <a:rPr dirty="0" sz="1000" spc="4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menores,</a:t>
            </a:r>
            <a:r>
              <a:rPr dirty="0" sz="1000" spc="4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45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4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desencuadernación</a:t>
            </a:r>
            <a:r>
              <a:rPr dirty="0" sz="1000" spc="45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4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459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posible </a:t>
            </a:r>
            <a:r>
              <a:rPr dirty="0" sz="1000">
                <a:latin typeface="Arial MT"/>
                <a:cs typeface="Arial MT"/>
              </a:rPr>
              <a:t>subsiguiente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reencuadernación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protección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material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original.</a:t>
            </a:r>
            <a:r>
              <a:rPr dirty="0" sz="1000" spc="5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(Macllwaine,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J.,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Marc,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J.,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Wolf,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C.,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i="1">
                <a:latin typeface="Arial"/>
                <a:cs typeface="Arial"/>
              </a:rPr>
              <a:t>Manual: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Proyecto</a:t>
            </a:r>
            <a:r>
              <a:rPr dirty="0" sz="1000" spc="-1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de</a:t>
            </a:r>
            <a:r>
              <a:rPr dirty="0" sz="1000" spc="-30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Digitalización,</a:t>
            </a:r>
            <a:r>
              <a:rPr dirty="0" sz="1000" i="1">
                <a:latin typeface="Arial"/>
                <a:cs typeface="Arial"/>
              </a:rPr>
              <a:t> </a:t>
            </a:r>
            <a:r>
              <a:rPr dirty="0" sz="1000" spc="-10">
                <a:latin typeface="Arial MT"/>
                <a:cs typeface="Arial MT"/>
              </a:rPr>
              <a:t>p.52</a:t>
            </a:r>
            <a:r>
              <a:rPr dirty="0" sz="1000" spc="-10" i="1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38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757" y="877370"/>
            <a:ext cx="5655310" cy="79565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Aquí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consideración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proceso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selección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finalizado,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tomarse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 </a:t>
            </a:r>
            <a:r>
              <a:rPr dirty="0" sz="1100" spc="-10">
                <a:latin typeface="Arial MT"/>
                <a:cs typeface="Arial MT"/>
              </a:rPr>
              <a:t>vuelta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estantería,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ya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preservación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proteger,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igual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integridad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originales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incluyendo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documentación,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microfilmación, </a:t>
            </a:r>
            <a:r>
              <a:rPr dirty="0" sz="1100">
                <a:latin typeface="Arial MT"/>
                <a:cs typeface="Arial MT"/>
              </a:rPr>
              <a:t>limpieza,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etc.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minucioso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delicado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elegidos.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principales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razones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colección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 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proceso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comience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análisis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minucioso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cuidadoso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acervo.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principales </a:t>
            </a:r>
            <a:r>
              <a:rPr dirty="0" sz="1100">
                <a:latin typeface="Arial MT"/>
                <a:cs typeface="Arial MT"/>
              </a:rPr>
              <a:t>razones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busca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iniciar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mejorar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disponibilidad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sus </a:t>
            </a:r>
            <a:r>
              <a:rPr dirty="0" sz="1100">
                <a:latin typeface="Arial MT"/>
                <a:cs typeface="Arial MT"/>
              </a:rPr>
              <a:t>colecciones,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preservarlas.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llevar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cabo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necesario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hacer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colecciones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se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vuelvan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accesibles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usuarios.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razón,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justificar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material,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basándose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beneficios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otorgará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realizarse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usuarios;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decir,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aprendizaje,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enseñanza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investigación.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encuentran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estado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deterioro </a:t>
            </a:r>
            <a:r>
              <a:rPr dirty="0" sz="1100">
                <a:latin typeface="Arial MT"/>
                <a:cs typeface="Arial MT"/>
              </a:rPr>
              <a:t>avanzado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peligro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perderse,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principal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propósito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será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crear reproducciones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fieles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originales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larga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duración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seleccionar </a:t>
            </a: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dependiendo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demanda.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reproducciones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satisfacer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actuales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futuros,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razón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ser </a:t>
            </a:r>
            <a:r>
              <a:rPr dirty="0" sz="1100">
                <a:latin typeface="Arial MT"/>
                <a:cs typeface="Arial MT"/>
              </a:rPr>
              <a:t>digitalizaciones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poseer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estabilidad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puedan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mantener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óptimas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condiciones.</a:t>
            </a:r>
            <a:endParaRPr sz="1100">
              <a:latin typeface="Arial MT"/>
              <a:cs typeface="Arial MT"/>
            </a:endParaRPr>
          </a:p>
          <a:p>
            <a:pPr algn="just" marL="12700" marR="6985" indent="447675">
              <a:lnSpc>
                <a:spcPct val="191800"/>
              </a:lnSpc>
              <a:spcBef>
                <a:spcPts val="35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Mercedes,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V.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et.al</a:t>
            </a:r>
            <a:r>
              <a:rPr dirty="0" sz="1100" spc="10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(2015)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libro</a:t>
            </a:r>
            <a:r>
              <a:rPr dirty="0" sz="1100" spc="114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Recomendaciones</a:t>
            </a:r>
            <a:r>
              <a:rPr dirty="0" sz="1100" spc="8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para</a:t>
            </a:r>
            <a:r>
              <a:rPr dirty="0" sz="1100" spc="9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proyectos</a:t>
            </a:r>
            <a:r>
              <a:rPr dirty="0" sz="1100" spc="80" i="1">
                <a:latin typeface="Arial"/>
                <a:cs typeface="Arial"/>
              </a:rPr>
              <a:t> </a:t>
            </a:r>
            <a:r>
              <a:rPr dirty="0" sz="1100" spc="-25" i="1">
                <a:latin typeface="Arial"/>
                <a:cs typeface="Arial"/>
              </a:rPr>
              <a:t>de </a:t>
            </a:r>
            <a:r>
              <a:rPr dirty="0" sz="1100" spc="-10" i="1">
                <a:latin typeface="Arial"/>
                <a:cs typeface="Arial"/>
              </a:rPr>
              <a:t>digitalización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documentos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del</a:t>
            </a:r>
            <a:r>
              <a:rPr dirty="0" sz="1100" spc="-4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General</a:t>
            </a:r>
            <a:r>
              <a:rPr dirty="0" sz="1100" spc="-4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la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Nación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respecto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selección: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3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6291" y="1544828"/>
            <a:ext cx="5642610" cy="821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ÍNDICE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20"/>
              </a:spcBef>
            </a:pP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353695" algn="l"/>
              </a:tabLst>
            </a:pPr>
            <a:r>
              <a:rPr dirty="0" sz="1200" spc="-25">
                <a:latin typeface="Arial MT"/>
                <a:cs typeface="Arial MT"/>
              </a:rPr>
              <a:t>I.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10" b="1">
                <a:latin typeface="Arial"/>
                <a:cs typeface="Arial"/>
              </a:rPr>
              <a:t>Introducción</a:t>
            </a:r>
            <a:r>
              <a:rPr dirty="0" sz="1200" spc="-10">
                <a:latin typeface="Arial MT"/>
                <a:cs typeface="Arial MT"/>
              </a:rPr>
              <a:t>…………………………………………………………………………5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47" y="2797556"/>
            <a:ext cx="5655310" cy="6075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Capítulo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I.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Marco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teórico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los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documentos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y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archivos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digitales</a:t>
            </a:r>
            <a:endParaRPr sz="1200">
              <a:latin typeface="Arial"/>
              <a:cs typeface="Arial"/>
            </a:endParaRPr>
          </a:p>
          <a:p>
            <a:pPr algn="r" lvl="1" marL="329565" marR="8255" indent="-329565">
              <a:lnSpc>
                <a:spcPct val="100000"/>
              </a:lnSpc>
              <a:spcBef>
                <a:spcPts val="1320"/>
              </a:spcBef>
              <a:buAutoNum type="arabicPeriod"/>
              <a:tabLst>
                <a:tab pos="329565" algn="l"/>
              </a:tabLst>
            </a:pPr>
            <a:r>
              <a:rPr dirty="0" sz="1200">
                <a:latin typeface="Arial MT"/>
                <a:cs typeface="Arial MT"/>
              </a:rPr>
              <a:t>Digitalización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archivos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administrativos…………………………………………9</a:t>
            </a:r>
            <a:endParaRPr sz="1200">
              <a:latin typeface="Arial MT"/>
              <a:cs typeface="Arial MT"/>
            </a:endParaRPr>
          </a:p>
          <a:p>
            <a:pPr algn="r" lvl="1" marL="295910" marR="7620" indent="-295910">
              <a:lnSpc>
                <a:spcPct val="100000"/>
              </a:lnSpc>
              <a:spcBef>
                <a:spcPts val="620"/>
              </a:spcBef>
              <a:buAutoNum type="arabicPeriod"/>
              <a:tabLst>
                <a:tab pos="295910" algn="l"/>
              </a:tabLst>
            </a:pPr>
            <a:r>
              <a:rPr dirty="0" sz="1200">
                <a:latin typeface="Arial MT"/>
                <a:cs typeface="Arial MT"/>
              </a:rPr>
              <a:t>Tipos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digitalización………………………………………………………………10</a:t>
            </a:r>
            <a:endParaRPr sz="1200">
              <a:latin typeface="Arial MT"/>
              <a:cs typeface="Arial MT"/>
            </a:endParaRPr>
          </a:p>
          <a:p>
            <a:pPr algn="r" lvl="2" marL="375920" marR="7620" indent="-375920">
              <a:lnSpc>
                <a:spcPct val="100000"/>
              </a:lnSpc>
              <a:spcBef>
                <a:spcPts val="650"/>
              </a:spcBef>
              <a:buAutoNum type="arabicPeriod"/>
              <a:tabLst>
                <a:tab pos="375920" algn="l"/>
              </a:tabLst>
            </a:pPr>
            <a:r>
              <a:rPr dirty="0" sz="1200" spc="-10">
                <a:latin typeface="Arial MT"/>
                <a:cs typeface="Arial MT"/>
              </a:rPr>
              <a:t>Importancia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calidad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escáneres……………………………..23</a:t>
            </a:r>
            <a:endParaRPr sz="1200">
              <a:latin typeface="Arial MT"/>
              <a:cs typeface="Arial MT"/>
            </a:endParaRPr>
          </a:p>
          <a:p>
            <a:pPr algn="r" lvl="1" marL="248920" marR="5080" indent="-248920">
              <a:lnSpc>
                <a:spcPct val="100000"/>
              </a:lnSpc>
              <a:spcBef>
                <a:spcPts val="650"/>
              </a:spcBef>
              <a:buAutoNum type="arabicPeriod"/>
              <a:tabLst>
                <a:tab pos="248920" algn="l"/>
              </a:tabLst>
            </a:pPr>
            <a:r>
              <a:rPr dirty="0" sz="1200" spc="-10">
                <a:latin typeface="Arial MT"/>
                <a:cs typeface="Arial MT"/>
              </a:rPr>
              <a:t>Administración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archivos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digitales………………………………………............24</a:t>
            </a:r>
            <a:endParaRPr sz="1200">
              <a:latin typeface="Arial MT"/>
              <a:cs typeface="Arial MT"/>
            </a:endParaRPr>
          </a:p>
          <a:p>
            <a:pPr algn="r" lvl="1" marL="27940" marR="6350" indent="-6350">
              <a:lnSpc>
                <a:spcPct val="106700"/>
              </a:lnSpc>
              <a:spcBef>
                <a:spcPts val="550"/>
              </a:spcBef>
              <a:buAutoNum type="arabicPeriod"/>
              <a:tabLst>
                <a:tab pos="27940" algn="l"/>
                <a:tab pos="313690" algn="l"/>
              </a:tabLst>
            </a:pP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>
                <a:latin typeface="Arial MT"/>
                <a:cs typeface="Arial MT"/>
              </a:rPr>
              <a:t>Finalidad</a:t>
            </a:r>
            <a:r>
              <a:rPr dirty="0" sz="1200" spc="2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2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2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digitalización</a:t>
            </a:r>
            <a:r>
              <a:rPr dirty="0" sz="1200" spc="2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en</a:t>
            </a:r>
            <a:r>
              <a:rPr dirty="0" sz="1200" spc="27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2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archivos</a:t>
            </a:r>
            <a:r>
              <a:rPr dirty="0" sz="1200" spc="2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2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nociones</a:t>
            </a:r>
            <a:r>
              <a:rPr dirty="0" sz="1200" spc="2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básicas:</a:t>
            </a:r>
            <a:r>
              <a:rPr dirty="0" sz="1200" spc="2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¿qué</a:t>
            </a:r>
            <a:r>
              <a:rPr dirty="0" sz="1200" spc="27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se </a:t>
            </a:r>
            <a:r>
              <a:rPr dirty="0" sz="1200">
                <a:latin typeface="Arial MT"/>
                <a:cs typeface="Arial MT"/>
              </a:rPr>
              <a:t>entiende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por</a:t>
            </a:r>
            <a:r>
              <a:rPr dirty="0" sz="1200" spc="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digitalización?.......………………………………………………………..31</a:t>
            </a:r>
            <a:endParaRPr sz="1200">
              <a:latin typeface="Arial MT"/>
              <a:cs typeface="Arial MT"/>
            </a:endParaRPr>
          </a:p>
          <a:p>
            <a:pPr algn="r" lvl="1" marL="323215" marR="10795" indent="-323215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323215" algn="l"/>
              </a:tabLst>
            </a:pPr>
            <a:r>
              <a:rPr dirty="0" sz="1200" spc="-10">
                <a:latin typeface="Arial MT"/>
                <a:cs typeface="Arial MT"/>
              </a:rPr>
              <a:t>Criterios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selección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del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material</a:t>
            </a:r>
            <a:r>
              <a:rPr dirty="0" sz="1200" spc="-5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objeto</a:t>
            </a:r>
            <a:r>
              <a:rPr dirty="0" sz="1200" spc="-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digitalización…………………..35</a:t>
            </a:r>
            <a:endParaRPr sz="1200">
              <a:latin typeface="Arial MT"/>
              <a:cs typeface="Arial MT"/>
            </a:endParaRPr>
          </a:p>
          <a:p>
            <a:pPr algn="r" lvl="1" marL="313055" marR="7620" indent="-313055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313055" algn="l"/>
              </a:tabLst>
            </a:pPr>
            <a:r>
              <a:rPr dirty="0" sz="1200" spc="-10">
                <a:latin typeface="Arial MT"/>
                <a:cs typeface="Arial MT"/>
              </a:rPr>
              <a:t>Definición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5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documento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digital……………………………………………………39</a:t>
            </a:r>
            <a:endParaRPr sz="1200">
              <a:latin typeface="Arial MT"/>
              <a:cs typeface="Arial MT"/>
            </a:endParaRPr>
          </a:p>
          <a:p>
            <a:pPr algn="r" lvl="2" marL="375920" marR="7620" indent="-375920">
              <a:lnSpc>
                <a:spcPct val="100000"/>
              </a:lnSpc>
              <a:spcBef>
                <a:spcPts val="620"/>
              </a:spcBef>
              <a:buAutoNum type="arabicPeriod"/>
              <a:tabLst>
                <a:tab pos="375920" algn="l"/>
              </a:tabLst>
            </a:pPr>
            <a:r>
              <a:rPr dirty="0" sz="1200" spc="-10">
                <a:latin typeface="Arial MT"/>
                <a:cs typeface="Arial MT"/>
              </a:rPr>
              <a:t>Documento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archivo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digital……………………………………………</a:t>
            </a:r>
            <a:r>
              <a:rPr dirty="0" sz="1200" spc="-10" b="1">
                <a:latin typeface="Arial"/>
                <a:cs typeface="Arial"/>
              </a:rPr>
              <a:t>..</a:t>
            </a:r>
            <a:r>
              <a:rPr dirty="0" sz="1200" spc="-10">
                <a:latin typeface="Arial MT"/>
                <a:cs typeface="Arial MT"/>
              </a:rPr>
              <a:t>41</a:t>
            </a:r>
            <a:endParaRPr sz="1200">
              <a:latin typeface="Arial MT"/>
              <a:cs typeface="Arial MT"/>
            </a:endParaRPr>
          </a:p>
          <a:p>
            <a:pPr algn="r" lvl="2" marL="373380" marR="7620" indent="-373380">
              <a:lnSpc>
                <a:spcPct val="100000"/>
              </a:lnSpc>
              <a:spcBef>
                <a:spcPts val="650"/>
              </a:spcBef>
              <a:buAutoNum type="arabicPeriod"/>
              <a:tabLst>
                <a:tab pos="373380" algn="l"/>
              </a:tabLst>
            </a:pPr>
            <a:r>
              <a:rPr dirty="0" sz="1200" spc="-10">
                <a:latin typeface="Arial MT"/>
                <a:cs typeface="Arial MT"/>
              </a:rPr>
              <a:t>Documento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administrativo</a:t>
            </a:r>
            <a:r>
              <a:rPr dirty="0" sz="1200" spc="-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digital…………………………………</a:t>
            </a:r>
            <a:r>
              <a:rPr dirty="0" sz="1200" spc="-10" b="1">
                <a:latin typeface="Arial"/>
                <a:cs typeface="Arial"/>
              </a:rPr>
              <a:t>………</a:t>
            </a:r>
            <a:r>
              <a:rPr dirty="0" sz="1200" spc="-10">
                <a:latin typeface="Arial MT"/>
                <a:cs typeface="Arial MT"/>
              </a:rPr>
              <a:t>42</a:t>
            </a:r>
            <a:endParaRPr sz="1200">
              <a:latin typeface="Arial MT"/>
              <a:cs typeface="Arial MT"/>
            </a:endParaRPr>
          </a:p>
          <a:p>
            <a:pPr algn="r" lvl="1" marL="313055" marR="5080" indent="-313055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313055" algn="l"/>
              </a:tabLst>
            </a:pPr>
            <a:r>
              <a:rPr dirty="0" sz="1200" spc="-10">
                <a:latin typeface="Arial MT"/>
                <a:cs typeface="Arial MT"/>
              </a:rPr>
              <a:t>Expediente</a:t>
            </a:r>
            <a:r>
              <a:rPr dirty="0" sz="1200" spc="1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digital…………………………………………...…………..................43</a:t>
            </a:r>
            <a:endParaRPr sz="1200">
              <a:latin typeface="Arial MT"/>
              <a:cs typeface="Arial MT"/>
            </a:endParaRPr>
          </a:p>
          <a:p>
            <a:pPr algn="r" lvl="1" marL="313055" marR="7620" indent="-313055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313055" algn="l"/>
              </a:tabLst>
            </a:pPr>
            <a:r>
              <a:rPr dirty="0" sz="1200" spc="-10">
                <a:latin typeface="Arial MT"/>
                <a:cs typeface="Arial MT"/>
              </a:rPr>
              <a:t>Archivo</a:t>
            </a:r>
            <a:r>
              <a:rPr dirty="0" sz="1200" spc="1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administrativo</a:t>
            </a:r>
            <a:r>
              <a:rPr dirty="0" sz="1200" spc="1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digital……………...……………………………………….43</a:t>
            </a:r>
            <a:endParaRPr sz="1200">
              <a:latin typeface="Arial MT"/>
              <a:cs typeface="Arial MT"/>
            </a:endParaRPr>
          </a:p>
          <a:p>
            <a:pPr algn="r" lvl="1" marL="320040" marR="5080" indent="-320040">
              <a:lnSpc>
                <a:spcPct val="100000"/>
              </a:lnSpc>
              <a:spcBef>
                <a:spcPts val="620"/>
              </a:spcBef>
              <a:buAutoNum type="arabicPeriod"/>
              <a:tabLst>
                <a:tab pos="320040" algn="l"/>
              </a:tabLst>
            </a:pPr>
            <a:r>
              <a:rPr dirty="0" sz="1200" spc="-10">
                <a:latin typeface="Arial MT"/>
                <a:cs typeface="Arial MT"/>
              </a:rPr>
              <a:t>Principios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archivísticos: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procedencia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10">
                <a:latin typeface="Arial MT"/>
                <a:cs typeface="Arial MT"/>
              </a:rPr>
              <a:t> orden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original……………………44</a:t>
            </a:r>
            <a:endParaRPr sz="1200">
              <a:latin typeface="Arial MT"/>
              <a:cs typeface="Arial MT"/>
            </a:endParaRPr>
          </a:p>
          <a:p>
            <a:pPr algn="r" lvl="1" marL="340360" marR="13970" indent="-340360">
              <a:lnSpc>
                <a:spcPct val="100000"/>
              </a:lnSpc>
              <a:spcBef>
                <a:spcPts val="650"/>
              </a:spcBef>
              <a:buAutoNum type="arabicPeriod"/>
              <a:tabLst>
                <a:tab pos="340360" algn="l"/>
              </a:tabLst>
            </a:pPr>
            <a:r>
              <a:rPr dirty="0" sz="1200">
                <a:latin typeface="Arial MT"/>
                <a:cs typeface="Arial MT"/>
              </a:rPr>
              <a:t>Organización</a:t>
            </a:r>
            <a:r>
              <a:rPr dirty="0" sz="1200" spc="-5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archivos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administrativos</a:t>
            </a:r>
            <a:r>
              <a:rPr dirty="0" sz="1200" spc="-5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digitales…………………………….46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115"/>
              </a:spcBef>
            </a:pPr>
            <a:endParaRPr sz="1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200" b="1">
                <a:latin typeface="Arial"/>
                <a:cs typeface="Arial"/>
              </a:rPr>
              <a:t>Capítulo</a:t>
            </a:r>
            <a:r>
              <a:rPr dirty="0" sz="1200" spc="-1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II.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Marco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referencia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los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archivos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administrativos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digitales</a:t>
            </a:r>
            <a:endParaRPr sz="1200">
              <a:latin typeface="Arial"/>
              <a:cs typeface="Arial"/>
            </a:endParaRPr>
          </a:p>
          <a:p>
            <a:pPr algn="r" lvl="1" marL="255904" marR="7620" indent="-255904">
              <a:lnSpc>
                <a:spcPct val="100000"/>
              </a:lnSpc>
              <a:spcBef>
                <a:spcPts val="1320"/>
              </a:spcBef>
              <a:buAutoNum type="arabicPeriod"/>
              <a:tabLst>
                <a:tab pos="255904" algn="l"/>
              </a:tabLst>
            </a:pP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-6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archivos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administrativos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digitales……………………………………………..49</a:t>
            </a:r>
            <a:endParaRPr sz="1200">
              <a:latin typeface="Arial MT"/>
              <a:cs typeface="Arial MT"/>
            </a:endParaRPr>
          </a:p>
          <a:p>
            <a:pPr algn="r" lvl="2" marL="447040" marR="5080" indent="-447040">
              <a:lnSpc>
                <a:spcPct val="100000"/>
              </a:lnSpc>
              <a:spcBef>
                <a:spcPts val="170"/>
              </a:spcBef>
              <a:buAutoNum type="arabicPeriod"/>
              <a:tabLst>
                <a:tab pos="447040" algn="l"/>
              </a:tabLst>
            </a:pPr>
            <a:r>
              <a:rPr dirty="0" sz="1200" spc="-10">
                <a:latin typeface="Arial MT"/>
                <a:cs typeface="Arial MT"/>
              </a:rPr>
              <a:t>Características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archivos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administrativos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digitales……………..50</a:t>
            </a:r>
            <a:endParaRPr sz="1200">
              <a:latin typeface="Arial MT"/>
              <a:cs typeface="Arial MT"/>
            </a:endParaRPr>
          </a:p>
          <a:p>
            <a:pPr algn="r" lvl="2" marL="472440" marR="5080" indent="506095">
              <a:lnSpc>
                <a:spcPct val="108300"/>
              </a:lnSpc>
              <a:spcBef>
                <a:spcPts val="815"/>
              </a:spcBef>
              <a:buAutoNum type="arabicPeriod"/>
              <a:tabLst>
                <a:tab pos="978535" algn="l"/>
                <a:tab pos="1728470" algn="l"/>
                <a:tab pos="2953385" algn="l"/>
                <a:tab pos="3606165" algn="l"/>
                <a:tab pos="3941445" algn="l"/>
                <a:tab pos="4575175" algn="l"/>
                <a:tab pos="4815840" algn="l"/>
                <a:tab pos="5471160" algn="l"/>
              </a:tabLst>
            </a:pPr>
            <a:r>
              <a:rPr dirty="0" sz="1200" spc="-10">
                <a:latin typeface="Arial MT"/>
                <a:cs typeface="Arial MT"/>
              </a:rPr>
              <a:t>Archivos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10">
                <a:latin typeface="Arial MT"/>
                <a:cs typeface="Arial MT"/>
              </a:rPr>
              <a:t>administrativos: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10">
                <a:latin typeface="Arial MT"/>
                <a:cs typeface="Arial MT"/>
              </a:rPr>
              <a:t>archivo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25">
                <a:latin typeface="Arial MT"/>
                <a:cs typeface="Arial MT"/>
              </a:rPr>
              <a:t>de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10">
                <a:latin typeface="Arial MT"/>
                <a:cs typeface="Arial MT"/>
              </a:rPr>
              <a:t>trámite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50">
                <a:latin typeface="Arial MT"/>
                <a:cs typeface="Arial MT"/>
              </a:rPr>
              <a:t>y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10">
                <a:latin typeface="Arial MT"/>
                <a:cs typeface="Arial MT"/>
              </a:rPr>
              <a:t>archivo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25">
                <a:latin typeface="Arial MT"/>
                <a:cs typeface="Arial MT"/>
              </a:rPr>
              <a:t>de </a:t>
            </a:r>
            <a:r>
              <a:rPr dirty="0" sz="1200" spc="-10">
                <a:latin typeface="Arial MT"/>
                <a:cs typeface="Arial MT"/>
              </a:rPr>
              <a:t>concentración……………………………………………………………………..52</a:t>
            </a:r>
            <a:endParaRPr sz="1200">
              <a:latin typeface="Arial MT"/>
              <a:cs typeface="Arial MT"/>
            </a:endParaRPr>
          </a:p>
          <a:p>
            <a:pPr algn="r" lvl="1" marL="255904" marR="29209" indent="-255904">
              <a:lnSpc>
                <a:spcPct val="100000"/>
              </a:lnSpc>
              <a:spcBef>
                <a:spcPts val="935"/>
              </a:spcBef>
              <a:buAutoNum type="arabicPeriod"/>
              <a:tabLst>
                <a:tab pos="255904" algn="l"/>
              </a:tabLst>
            </a:pPr>
            <a:r>
              <a:rPr dirty="0" sz="1200" spc="-10">
                <a:latin typeface="Arial MT"/>
                <a:cs typeface="Arial MT"/>
              </a:rPr>
              <a:t>Clasificación………………………………………………………………………….56</a:t>
            </a:r>
            <a:endParaRPr sz="1200">
              <a:latin typeface="Arial MT"/>
              <a:cs typeface="Arial MT"/>
            </a:endParaRPr>
          </a:p>
          <a:p>
            <a:pPr algn="r" lvl="1" marL="252729" marR="7620" indent="-252729">
              <a:lnSpc>
                <a:spcPct val="100000"/>
              </a:lnSpc>
              <a:spcBef>
                <a:spcPts val="960"/>
              </a:spcBef>
              <a:buAutoNum type="arabicPeriod"/>
              <a:tabLst>
                <a:tab pos="252729" algn="l"/>
              </a:tabLst>
            </a:pPr>
            <a:r>
              <a:rPr dirty="0" sz="1200">
                <a:latin typeface="Arial MT"/>
                <a:cs typeface="Arial MT"/>
              </a:rPr>
              <a:t>Sistemas</a:t>
            </a:r>
            <a:r>
              <a:rPr dirty="0" sz="1200" spc="-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5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clasificación……………………………………………………………57</a:t>
            </a:r>
            <a:endParaRPr sz="1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39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956307" y="1188212"/>
            <a:ext cx="4369435" cy="16878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90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Existen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diversos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pueden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digitalizados;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entre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ellos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se </a:t>
            </a:r>
            <a:r>
              <a:rPr dirty="0" sz="1000">
                <a:latin typeface="Arial MT"/>
                <a:cs typeface="Arial MT"/>
              </a:rPr>
              <a:t>encuentran:</a:t>
            </a:r>
            <a:r>
              <a:rPr dirty="0" sz="1000" spc="23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dibujos,</a:t>
            </a:r>
            <a:r>
              <a:rPr dirty="0" sz="1000" spc="24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manuscritos,</a:t>
            </a:r>
            <a:r>
              <a:rPr dirty="0" sz="1000" spc="23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libros,</a:t>
            </a:r>
            <a:r>
              <a:rPr dirty="0" sz="1000" spc="229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cartas,</a:t>
            </a:r>
            <a:r>
              <a:rPr dirty="0" sz="1000" spc="22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postales,</a:t>
            </a:r>
            <a:r>
              <a:rPr dirty="0" sz="1000" spc="235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carteles, </a:t>
            </a:r>
            <a:r>
              <a:rPr dirty="0" sz="1000">
                <a:latin typeface="Arial MT"/>
                <a:cs typeface="Arial MT"/>
              </a:rPr>
              <a:t>transparencias,</a:t>
            </a:r>
            <a:r>
              <a:rPr dirty="0" sz="1000" spc="12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negativos,</a:t>
            </a:r>
            <a:r>
              <a:rPr dirty="0" sz="1000" spc="114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calendarios,</a:t>
            </a:r>
            <a:r>
              <a:rPr dirty="0" sz="1000" spc="12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mapas,</a:t>
            </a:r>
            <a:r>
              <a:rPr dirty="0" sz="1000" spc="114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planos</a:t>
            </a:r>
            <a:r>
              <a:rPr dirty="0" sz="1000" spc="125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arquitectónicos, </a:t>
            </a:r>
            <a:r>
              <a:rPr dirty="0" sz="1000">
                <a:latin typeface="Arial MT"/>
                <a:cs typeface="Arial MT"/>
              </a:rPr>
              <a:t>boletos,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fotografías,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partituras,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impresiones,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pinturas,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etcétera.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Cada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uno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estos</a:t>
            </a:r>
            <a:r>
              <a:rPr dirty="0" sz="1000" spc="-10">
                <a:latin typeface="Arial MT"/>
                <a:cs typeface="Arial MT"/>
              </a:rPr>
              <a:t> materiales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tiene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características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específicas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cuanto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composición </a:t>
            </a:r>
            <a:r>
              <a:rPr dirty="0" sz="1000">
                <a:latin typeface="Arial MT"/>
                <a:cs typeface="Arial MT"/>
              </a:rPr>
              <a:t>física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método,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cual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fueron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creados,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mismas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deberán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tomarse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cuenta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momento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digitalizarlos;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además,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imprescindible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examinar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estado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conservación,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ya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esto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determinará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viabilidad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>
                <a:latin typeface="Arial MT"/>
                <a:cs typeface="Arial MT"/>
              </a:rPr>
              <a:t>digitalización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necesidad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estabilización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previa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documento,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>
                <a:latin typeface="Arial MT"/>
                <a:cs typeface="Arial MT"/>
              </a:rPr>
              <a:t>técnica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reproducción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emplearse,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así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posibilidad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obtener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buena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imagen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(p.20).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306" y="3330937"/>
            <a:ext cx="5654040" cy="5372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159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proyecto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estado</a:t>
            </a:r>
            <a:endParaRPr sz="1100">
              <a:latin typeface="Arial MT"/>
              <a:cs typeface="Arial MT"/>
            </a:endParaRPr>
          </a:p>
          <a:p>
            <a:pPr algn="just" marL="27305" marR="6985">
              <a:lnSpc>
                <a:spcPct val="190000"/>
              </a:lnSpc>
              <a:spcBef>
                <a:spcPts val="15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volumen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debe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capturada,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restauración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estabilización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tipo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equipo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 llevar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reproducción.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ts val="2540"/>
              </a:lnSpc>
              <a:spcBef>
                <a:spcPts val="245"/>
              </a:spcBef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llevar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digitalización,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selección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material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tomar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estado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conservación,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pueden </a:t>
            </a:r>
            <a:r>
              <a:rPr dirty="0" sz="1100">
                <a:latin typeface="Arial MT"/>
                <a:cs typeface="Arial MT"/>
              </a:rPr>
              <a:t>elegir 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demanda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 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sea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investigación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también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muy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tomar en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equipo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dependiendo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documentos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digitalizar.</a:t>
            </a:r>
            <a:endParaRPr sz="1100">
              <a:latin typeface="Arial MT"/>
              <a:cs typeface="Arial MT"/>
            </a:endParaRPr>
          </a:p>
          <a:p>
            <a:pPr algn="just" marL="12700" marR="5080" indent="227965">
              <a:lnSpc>
                <a:spcPts val="2540"/>
              </a:lnSpc>
              <a:spcBef>
                <a:spcPts val="45"/>
              </a:spcBef>
            </a:pP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costes,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claro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volumen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será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oportuno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7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1.6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Definición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documento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5715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surge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tal,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sirve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plasmar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persona,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física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moral,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habla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avances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40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269" y="877370"/>
            <a:ext cx="5655310" cy="79565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donde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manipulada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o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 surge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9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Voutssás,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J.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Barnard,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A.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(2014)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Glosario</a:t>
            </a:r>
            <a:r>
              <a:rPr dirty="0" sz="1100" spc="8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9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preservación</a:t>
            </a:r>
            <a:r>
              <a:rPr dirty="0" sz="1100" spc="6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archivística </a:t>
            </a:r>
            <a:r>
              <a:rPr dirty="0" sz="1100" i="1">
                <a:latin typeface="Arial"/>
                <a:cs typeface="Arial"/>
              </a:rPr>
              <a:t>digital,</a:t>
            </a:r>
            <a:r>
              <a:rPr dirty="0" sz="1100" spc="24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digital: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“un </a:t>
            </a:r>
            <a:r>
              <a:rPr dirty="0" sz="1100">
                <a:latin typeface="Arial MT"/>
                <a:cs typeface="Arial MT"/>
              </a:rPr>
              <a:t>componente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grupo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componentes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salvados,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tratados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manejados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(Archivos).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Véase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también: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“documento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analógico”,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“documento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analógico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(p.92).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modo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grupo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varios </a:t>
            </a:r>
            <a:r>
              <a:rPr dirty="0" sz="1100">
                <a:latin typeface="Arial MT"/>
                <a:cs typeface="Arial MT"/>
              </a:rPr>
              <a:t>componentes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tratados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manejados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archivo, </a:t>
            </a:r>
            <a:r>
              <a:rPr dirty="0" sz="1100">
                <a:latin typeface="Arial MT"/>
                <a:cs typeface="Arial MT"/>
              </a:rPr>
              <a:t>nada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manejados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tradicional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son </a:t>
            </a:r>
            <a:r>
              <a:rPr dirty="0" sz="1100">
                <a:latin typeface="Arial MT"/>
                <a:cs typeface="Arial MT"/>
              </a:rPr>
              <a:t>documentos digitales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 aquellos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registrados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independiente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soporte electrónico.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Galán,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E.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M.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(2012)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El</a:t>
            </a:r>
            <a:r>
              <a:rPr dirty="0" sz="1100" spc="29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documento</a:t>
            </a:r>
            <a:r>
              <a:rPr dirty="0" sz="1100" spc="27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digital,</a:t>
            </a:r>
            <a:r>
              <a:rPr dirty="0" sz="1100" spc="27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Alquibla</a:t>
            </a:r>
            <a:r>
              <a:rPr dirty="0" sz="1100" spc="30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constituye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etapa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línea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evolutiva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planteamiento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Luis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Codina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“esta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evolución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marcada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etapas:</a:t>
            </a:r>
            <a:endParaRPr sz="1100">
              <a:latin typeface="Arial MT"/>
              <a:cs typeface="Arial MT"/>
            </a:endParaRPr>
          </a:p>
          <a:p>
            <a:pPr algn="just" marL="596265" indent="-117475">
              <a:lnSpc>
                <a:spcPct val="100000"/>
              </a:lnSpc>
              <a:spcBef>
                <a:spcPts val="1245"/>
              </a:spcBef>
              <a:buChar char="–"/>
              <a:tabLst>
                <a:tab pos="596265" algn="l"/>
              </a:tabLst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etapa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manuscritos</a:t>
            </a:r>
            <a:endParaRPr sz="1100">
              <a:latin typeface="Arial MT"/>
              <a:cs typeface="Arial MT"/>
            </a:endParaRPr>
          </a:p>
          <a:p>
            <a:pPr algn="just" marL="595630" marR="5080" indent="-117475">
              <a:lnSpc>
                <a:spcPts val="2540"/>
              </a:lnSpc>
              <a:spcBef>
                <a:spcPts val="270"/>
              </a:spcBef>
              <a:buChar char="–"/>
              <a:tabLst>
                <a:tab pos="597535" algn="l"/>
              </a:tabLst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etapa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mecanización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escritura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gráficos: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impreso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–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etapa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información: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 	(s/p)”.</a:t>
            </a:r>
            <a:endParaRPr sz="1100">
              <a:latin typeface="Arial MT"/>
              <a:cs typeface="Arial MT"/>
            </a:endParaRPr>
          </a:p>
          <a:p>
            <a:pPr algn="just" marL="18415" marR="6350" indent="-6350">
              <a:lnSpc>
                <a:spcPts val="2540"/>
              </a:lnSpc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Eva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María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Galán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Sampere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señala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dichas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etapas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son </a:t>
            </a:r>
            <a:r>
              <a:rPr dirty="0" sz="1100">
                <a:latin typeface="Arial MT"/>
                <a:cs typeface="Arial MT"/>
              </a:rPr>
              <a:t>excluyentes,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enorme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cantidad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manuscrita,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publicada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tampoco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red.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etapas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asumen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revolución,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evolución </a:t>
            </a:r>
            <a:r>
              <a:rPr dirty="0" sz="1100">
                <a:latin typeface="Arial MT"/>
                <a:cs typeface="Arial MT"/>
              </a:rPr>
              <a:t>acumulada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 marcan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diferencia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3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términos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consideran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equivalentes </a:t>
            </a:r>
            <a:r>
              <a:rPr dirty="0" sz="1100">
                <a:latin typeface="Arial MT"/>
                <a:cs typeface="Arial MT"/>
              </a:rPr>
              <a:t>erróneamente.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contrario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41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7690" cy="4076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cierto,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cinta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magnética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video;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ejemplo,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no</a:t>
            </a:r>
            <a:endParaRPr sz="1100">
              <a:latin typeface="Arial MT"/>
              <a:cs typeface="Arial MT"/>
            </a:endParaRPr>
          </a:p>
          <a:p>
            <a:pPr algn="just" marL="12700" marR="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embargo,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DVD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sí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contiene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auténtico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diferencia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radica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codificada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diferente.</a:t>
            </a:r>
            <a:endParaRPr sz="1100">
              <a:latin typeface="Arial MT"/>
              <a:cs typeface="Arial MT"/>
            </a:endParaRPr>
          </a:p>
          <a:p>
            <a:pPr algn="just" marL="12700" marR="635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Estas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definiciones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primera,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componentes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manejados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archivo;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segunda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diferencia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decir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diferencia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radica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codificada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forma distinta.</a:t>
            </a:r>
            <a:endParaRPr sz="1100">
              <a:latin typeface="Arial MT"/>
              <a:cs typeface="Arial MT"/>
            </a:endParaRPr>
          </a:p>
          <a:p>
            <a:pPr algn="just" marL="12700" marR="5715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representación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documento,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contenido,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textos,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imágenes,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sonidos,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videos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codificada</a:t>
            </a:r>
            <a:r>
              <a:rPr dirty="0" sz="1100" spc="-25">
                <a:latin typeface="Arial MT"/>
                <a:cs typeface="Arial MT"/>
              </a:rPr>
              <a:t> en </a:t>
            </a:r>
            <a:r>
              <a:rPr dirty="0" sz="1100" i="1">
                <a:latin typeface="Arial"/>
                <a:cs typeface="Arial"/>
              </a:rPr>
              <a:t>bits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leer,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visualizar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grabar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precisa de un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dispositivo 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trasmita </a:t>
            </a:r>
            <a:r>
              <a:rPr dirty="0" sz="1100">
                <a:latin typeface="Arial MT"/>
                <a:cs typeface="Arial MT"/>
              </a:rPr>
              <a:t>o grabe información </a:t>
            </a:r>
            <a:r>
              <a:rPr dirty="0" sz="1100" spc="-10">
                <a:latin typeface="Arial MT"/>
                <a:cs typeface="Arial MT"/>
              </a:rPr>
              <a:t>codificada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0" i="1">
                <a:latin typeface="Arial"/>
                <a:cs typeface="Arial"/>
              </a:rPr>
              <a:t>bits</a:t>
            </a:r>
            <a:r>
              <a:rPr dirty="0" sz="1100" spc="-20">
                <a:latin typeface="Arial MT"/>
                <a:cs typeface="Arial MT"/>
              </a:rPr>
              <a:t>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038" y="5433569"/>
            <a:ext cx="5656580" cy="27235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1.6.1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Documento</a:t>
            </a:r>
            <a:r>
              <a:rPr dirty="0" sz="1100" b="1">
                <a:latin typeface="Arial"/>
                <a:cs typeface="Arial"/>
              </a:rPr>
              <a:t> de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mencionado,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contener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alguna </a:t>
            </a:r>
            <a:r>
              <a:rPr dirty="0" sz="1100">
                <a:latin typeface="Arial MT"/>
                <a:cs typeface="Arial MT"/>
              </a:rPr>
              <a:t>persona, ya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hecho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acontecimiento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vida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cotidiana,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actualidad, </a:t>
            </a:r>
            <a:r>
              <a:rPr dirty="0" sz="1100" spc="-25">
                <a:latin typeface="Arial MT"/>
                <a:cs typeface="Arial MT"/>
              </a:rPr>
              <a:t>ya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tecnología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avanzada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procesar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este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tratará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sobre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manipulado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por </a:t>
            </a:r>
            <a:r>
              <a:rPr dirty="0" sz="1100">
                <a:latin typeface="Arial MT"/>
                <a:cs typeface="Arial MT"/>
              </a:rPr>
              <a:t>una computadora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escáner.</a:t>
            </a:r>
            <a:endParaRPr sz="1100">
              <a:latin typeface="Arial MT"/>
              <a:cs typeface="Arial MT"/>
            </a:endParaRPr>
          </a:p>
          <a:p>
            <a:pPr algn="just" marL="12700" marR="13970" indent="566420">
              <a:lnSpc>
                <a:spcPct val="190900"/>
              </a:lnSpc>
              <a:spcBef>
                <a:spcPts val="819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Voutssás,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Barnard,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(2014)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Glosario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Terminología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Archivística </a:t>
            </a:r>
            <a:r>
              <a:rPr dirty="0" sz="1100" i="1">
                <a:latin typeface="Arial"/>
                <a:cs typeface="Arial"/>
              </a:rPr>
              <a:t>Digital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956307" y="8634476"/>
            <a:ext cx="4367530" cy="32893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5240" marR="5080" indent="-3175">
              <a:lnSpc>
                <a:spcPts val="1180"/>
              </a:lnSpc>
              <a:spcBef>
                <a:spcPts val="165"/>
              </a:spcBef>
            </a:pP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producido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(elaborado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recibido,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guardado,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separado,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apartado,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acción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posterior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referencia)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una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42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959355" y="877315"/>
            <a:ext cx="4362450" cy="9353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just" marL="12700" marR="5080">
              <a:lnSpc>
                <a:spcPct val="99200"/>
              </a:lnSpc>
              <a:spcBef>
                <a:spcPts val="114"/>
              </a:spcBef>
            </a:pPr>
            <a:r>
              <a:rPr dirty="0" sz="1000">
                <a:latin typeface="Arial MT"/>
                <a:cs typeface="Arial MT"/>
              </a:rPr>
              <a:t>persona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física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jurídica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curso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actividad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práctica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como </a:t>
            </a:r>
            <a:r>
              <a:rPr dirty="0" sz="1000">
                <a:latin typeface="Arial MT"/>
                <a:cs typeface="Arial MT"/>
              </a:rPr>
              <a:t>instrumento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subproducto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tal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actividad.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Cuando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archivo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guardado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utilizado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entonces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archivo digital,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independientemente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original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que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haya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sido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elaborado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recibido.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(Archivos).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Véase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también: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analógico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(pp. </a:t>
            </a:r>
            <a:r>
              <a:rPr dirty="0" sz="1000" spc="-10">
                <a:latin typeface="Arial MT"/>
                <a:cs typeface="Arial MT"/>
              </a:rPr>
              <a:t>80-</a:t>
            </a:r>
            <a:r>
              <a:rPr dirty="0" sz="1000" spc="-20">
                <a:latin typeface="Arial MT"/>
                <a:cs typeface="Arial MT"/>
              </a:rPr>
              <a:t>81).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6885" y="2297647"/>
            <a:ext cx="5655310" cy="64325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contemplar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 es: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“Documento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elaborado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recibido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durante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curso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práctica,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o </a:t>
            </a:r>
            <a:r>
              <a:rPr dirty="0" sz="1100">
                <a:latin typeface="Arial MT"/>
                <a:cs typeface="Arial MT"/>
              </a:rPr>
              <a:t>derivado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separado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(apartado,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guardado)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posterior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o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referencia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codificada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binario,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accesible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interpretable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</a:t>
            </a:r>
            <a:r>
              <a:rPr dirty="0" sz="1100" spc="-10">
                <a:latin typeface="Arial MT"/>
                <a:cs typeface="Arial MT"/>
              </a:rPr>
              <a:t>ordenador”. </a:t>
            </a:r>
            <a:r>
              <a:rPr dirty="0" sz="1100">
                <a:latin typeface="Arial MT"/>
                <a:cs typeface="Arial MT"/>
              </a:rPr>
              <a:t>(Lacombe,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Arquivo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Nacional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Ministerio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Justicia</a:t>
            </a:r>
            <a:r>
              <a:rPr dirty="0" sz="1100">
                <a:latin typeface="Arial MT"/>
                <a:cs typeface="Arial MT"/>
              </a:rPr>
              <a:t>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p.5)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50" i="1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  <a:p>
            <a:pPr algn="just" marL="12700" marR="5715" indent="447675">
              <a:lnSpc>
                <a:spcPct val="1930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particular,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definiciones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atrayentes,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sugieren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elaborados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recibidos durante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curso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alguna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diaria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cotidiana,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Juan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Voutssás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Márquez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Alicia </a:t>
            </a:r>
            <a:r>
              <a:rPr dirty="0" sz="1100">
                <a:latin typeface="Arial MT"/>
                <a:cs typeface="Arial MT"/>
              </a:rPr>
              <a:t>Barnard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Amozorrutia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completa,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utilizado en forma digital,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archivo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ya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elaborado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recibido.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considero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principales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desafíos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producir,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mantener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preservar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confiables,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auténticos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accesibles.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4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1.6.2</a:t>
            </a:r>
            <a:r>
              <a:rPr dirty="0" sz="1100" spc="1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Documento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administrativo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aquellos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registrados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independiente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contenga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archivada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determinado,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 fotografía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 papel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escaneada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Tiff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jpg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transforma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registro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organización.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 física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</a:t>
            </a:r>
            <a:r>
              <a:rPr dirty="0" sz="1100" spc="-10">
                <a:latin typeface="Arial MT"/>
                <a:cs typeface="Arial MT"/>
              </a:rPr>
              <a:t>moral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43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8325" cy="37534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llamamos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 estos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digitalizados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le</a:t>
            </a: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llamar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digitales.</a:t>
            </a:r>
            <a:endParaRPr sz="1100">
              <a:latin typeface="Arial MT"/>
              <a:cs typeface="Arial MT"/>
            </a:endParaRPr>
          </a:p>
          <a:p>
            <a:pPr algn="just" marL="12700" marR="5715" indent="450850">
              <a:lnSpc>
                <a:spcPct val="192700"/>
              </a:lnSpc>
              <a:spcBef>
                <a:spcPts val="25"/>
              </a:spcBef>
            </a:pP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esenciales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toma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decisiones;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ciertas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cualidades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contenido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informativos,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residir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contienen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mensaje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texto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alfanumérico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gráfico,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fotografía,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etc.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expresado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lenguaje </a:t>
            </a:r>
            <a:r>
              <a:rPr dirty="0" sz="1100">
                <a:latin typeface="Arial MT"/>
                <a:cs typeface="Arial MT"/>
              </a:rPr>
              <a:t>convencional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llamado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20" i="1">
                <a:latin typeface="Arial"/>
                <a:cs typeface="Arial"/>
              </a:rPr>
              <a:t>bits</a:t>
            </a:r>
            <a:r>
              <a:rPr dirty="0" sz="1100" spc="-20">
                <a:latin typeface="Arial MT"/>
                <a:cs typeface="Arial MT"/>
              </a:rPr>
              <a:t>.</a:t>
            </a:r>
            <a:endParaRPr sz="1100">
              <a:latin typeface="Arial MT"/>
              <a:cs typeface="Arial MT"/>
            </a:endParaRPr>
          </a:p>
          <a:p>
            <a:pPr algn="just" marL="12700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Últimamente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buscando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aligerar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traslado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tendencia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existentes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organismos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gubernamentales.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busca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acceder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facilidad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rapidez, </a:t>
            </a:r>
            <a:r>
              <a:rPr dirty="0" sz="1100">
                <a:latin typeface="Arial MT"/>
                <a:cs typeface="Arial MT"/>
              </a:rPr>
              <a:t>así como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universalizar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 reducir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 espacios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anteriormente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dedicaban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cargados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10">
                <a:latin typeface="Arial MT"/>
                <a:cs typeface="Arial MT"/>
              </a:rPr>
              <a:t> importante.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318" y="5089219"/>
            <a:ext cx="5654040" cy="23031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ial"/>
                <a:cs typeface="Arial"/>
              </a:rPr>
              <a:t>1.7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Expediente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conjunto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administrativo,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contengan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vinculados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sí.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archivados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organizan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estructura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lógica </a:t>
            </a:r>
            <a:r>
              <a:rPr dirty="0" sz="1100">
                <a:latin typeface="Arial MT"/>
                <a:cs typeface="Arial MT"/>
              </a:rPr>
              <a:t>establecida.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Voutssás,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J.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Barnard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A.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(2011)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Glosario</a:t>
            </a:r>
            <a:r>
              <a:rPr dirty="0" sz="1100" spc="3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3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preservación </a:t>
            </a:r>
            <a:r>
              <a:rPr dirty="0" sz="1100" i="1">
                <a:latin typeface="Arial"/>
                <a:cs typeface="Arial"/>
              </a:rPr>
              <a:t>archivística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versión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4.0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25">
                <a:latin typeface="Arial MT"/>
                <a:cs typeface="Arial MT"/>
              </a:rPr>
              <a:t> es: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956307" y="7832852"/>
            <a:ext cx="4368800" cy="93218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88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suma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conjunto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integrado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digitales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producidos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separados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participan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mismo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asunto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están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relacionados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 </a:t>
            </a:r>
            <a:r>
              <a:rPr dirty="0" sz="1000">
                <a:latin typeface="Arial MT"/>
                <a:cs typeface="Arial MT"/>
              </a:rPr>
              <a:t>mismo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evento,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persona,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lugar,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proyecto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materia,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agregado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tal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que </a:t>
            </a:r>
            <a:r>
              <a:rPr dirty="0" sz="1000">
                <a:latin typeface="Arial MT"/>
                <a:cs typeface="Arial MT"/>
              </a:rPr>
              <a:t>pueda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recuperado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medios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electrónicos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acción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como </a:t>
            </a:r>
            <a:r>
              <a:rPr dirty="0" sz="1000">
                <a:latin typeface="Arial MT"/>
                <a:cs typeface="Arial MT"/>
              </a:rPr>
              <a:t>referencia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elaborados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recibidos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persona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física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jurídica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el </a:t>
            </a:r>
            <a:r>
              <a:rPr dirty="0" sz="1000">
                <a:latin typeface="Arial MT"/>
                <a:cs typeface="Arial MT"/>
              </a:rPr>
              <a:t>desarrollo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actividades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preservados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[Archivos]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(p.113).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44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66" y="1051034"/>
            <a:ext cx="5654040" cy="7893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Arial MT"/>
                <a:cs typeface="Arial MT"/>
              </a:rPr>
              <a:t>Un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expediente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refiere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trámite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mismo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asunto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que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puede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ya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formato</a:t>
            </a:r>
            <a:endParaRPr sz="1100">
              <a:latin typeface="Arial MT"/>
              <a:cs typeface="Arial MT"/>
            </a:endParaRPr>
          </a:p>
          <a:p>
            <a:pPr algn="just" marL="18415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consultado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posteriormente,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Dr. </a:t>
            </a:r>
            <a:r>
              <a:rPr dirty="0" sz="1100">
                <a:latin typeface="Arial MT"/>
                <a:cs typeface="Arial MT"/>
              </a:rPr>
              <a:t>Juan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Voutssás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Alicia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Barnard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realidad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digital, </a:t>
            </a:r>
            <a:r>
              <a:rPr dirty="0" sz="1100">
                <a:latin typeface="Arial MT"/>
                <a:cs typeface="Arial MT"/>
              </a:rPr>
              <a:t>producidos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separados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relacionados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sí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evento.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 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solución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orientada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renovar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actuales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tradicionales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formato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1.8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administrativo</a:t>
            </a:r>
            <a:r>
              <a:rPr dirty="0" sz="1100" spc="-10" b="1">
                <a:latin typeface="Arial"/>
                <a:cs typeface="Arial"/>
              </a:rPr>
              <a:t> digital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3300"/>
              </a:lnSpc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cuentan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algunas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ventajas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frente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papel, </a:t>
            </a:r>
            <a:r>
              <a:rPr dirty="0" sz="1100">
                <a:latin typeface="Arial MT"/>
                <a:cs typeface="Arial MT"/>
              </a:rPr>
              <a:t>resaltando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aún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existen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organizaciones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implementado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estas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nuevas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temen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perder 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podrían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10">
                <a:latin typeface="Arial MT"/>
                <a:cs typeface="Arial MT"/>
              </a:rPr>
              <a:t> indispensables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efectos </a:t>
            </a:r>
            <a:r>
              <a:rPr dirty="0" sz="1100" spc="-10">
                <a:latin typeface="Arial MT"/>
                <a:cs typeface="Arial MT"/>
              </a:rPr>
              <a:t>legales.</a:t>
            </a:r>
            <a:endParaRPr sz="1100">
              <a:latin typeface="Arial MT"/>
              <a:cs typeface="Arial MT"/>
            </a:endParaRPr>
          </a:p>
          <a:p>
            <a:pPr marL="27305" marR="431800" indent="444500">
              <a:lnSpc>
                <a:spcPct val="191800"/>
              </a:lnSpc>
              <a:spcBef>
                <a:spcPts val="10"/>
              </a:spcBef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entender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dará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luego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formará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definición.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Vázquez,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(2011)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  <a:p>
            <a:pPr algn="just" marL="914400" marR="391160" indent="-3175">
              <a:lnSpc>
                <a:spcPct val="99200"/>
              </a:lnSpc>
              <a:spcBef>
                <a:spcPts val="1220"/>
              </a:spcBef>
            </a:pP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archivos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administrativos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ubicados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oficinas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inician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o </a:t>
            </a:r>
            <a:r>
              <a:rPr dirty="0" sz="1000">
                <a:latin typeface="Arial MT"/>
                <a:cs typeface="Arial MT"/>
              </a:rPr>
              <a:t>reciben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haber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estado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archivados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formalmente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en </a:t>
            </a:r>
            <a:r>
              <a:rPr dirty="0" sz="1000">
                <a:latin typeface="Arial MT"/>
                <a:cs typeface="Arial MT"/>
              </a:rPr>
              <a:t>muebles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archivadores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 tiene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tener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cerca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usuario, </a:t>
            </a:r>
            <a:r>
              <a:rPr dirty="0" sz="1000">
                <a:latin typeface="Arial MT"/>
                <a:cs typeface="Arial MT"/>
              </a:rPr>
              <a:t>respetando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orden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estableciendo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series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sistema </a:t>
            </a:r>
            <a:r>
              <a:rPr dirty="0" sz="1000">
                <a:latin typeface="Arial MT"/>
                <a:cs typeface="Arial MT"/>
              </a:rPr>
              <a:t>clasificatorio,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determinado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principalmente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4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rector</a:t>
            </a:r>
            <a:r>
              <a:rPr dirty="0" sz="1000" spc="4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sistema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archivos.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</a:t>
            </a:r>
            <a:r>
              <a:rPr dirty="0" sz="1000" i="1">
                <a:latin typeface="Arial"/>
                <a:cs typeface="Arial"/>
              </a:rPr>
              <a:t>Archivos</a:t>
            </a:r>
            <a:r>
              <a:rPr dirty="0" sz="1000" spc="-5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administrativos</a:t>
            </a:r>
            <a:r>
              <a:rPr dirty="0" sz="1000" spc="-2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e</a:t>
            </a:r>
            <a:r>
              <a:rPr dirty="0" sz="1000" spc="-3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intermedios</a:t>
            </a:r>
            <a:r>
              <a:rPr dirty="0" sz="1000">
                <a:latin typeface="Arial MT"/>
                <a:cs typeface="Arial MT"/>
              </a:rPr>
              <a:t>,</a:t>
            </a:r>
            <a:r>
              <a:rPr dirty="0" sz="1000" spc="-20">
                <a:latin typeface="Arial MT"/>
                <a:cs typeface="Arial MT"/>
              </a:rPr>
              <a:t> s/p).</a:t>
            </a:r>
            <a:endParaRPr sz="1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Arial MT"/>
              <a:cs typeface="Arial MT"/>
            </a:endParaRPr>
          </a:p>
          <a:p>
            <a:pPr algn="just" marL="18415" marR="5080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Mientras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“también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denominado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fichero,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o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almacenada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aplicaciones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computadora”.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</a:t>
            </a:r>
            <a:r>
              <a:rPr dirty="0" sz="1100" i="1">
                <a:latin typeface="Arial"/>
                <a:cs typeface="Arial"/>
              </a:rPr>
              <a:t>Los</a:t>
            </a:r>
            <a:r>
              <a:rPr dirty="0" sz="1100" spc="7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10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9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algo</a:t>
            </a:r>
            <a:r>
              <a:rPr dirty="0" sz="1100" spc="10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más</a:t>
            </a:r>
            <a:r>
              <a:rPr dirty="0" sz="1100">
                <a:latin typeface="Arial MT"/>
                <a:cs typeface="Arial MT"/>
              </a:rPr>
              <a:t>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etiquetado: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digitales,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 archivo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(2009)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s/p.).</a:t>
            </a:r>
            <a:endParaRPr sz="1100">
              <a:latin typeface="Arial MT"/>
              <a:cs typeface="Arial MT"/>
            </a:endParaRPr>
          </a:p>
          <a:p>
            <a:pPr algn="just" marL="15240" marR="142875" indent="454025">
              <a:lnSpc>
                <a:spcPct val="190900"/>
              </a:lnSpc>
              <a:spcBef>
                <a:spcPts val="50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definiciones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anteriores,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afirma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conjunto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inician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reciben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45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4040" cy="74809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24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 sea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 física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moral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  <a:p>
            <a:pPr marL="15240" marR="342900">
              <a:lnSpc>
                <a:spcPct val="1909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están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siguiendo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almacenados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algún fichero.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44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1.9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Principios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archivísticos: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procedencia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y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orden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original</a:t>
            </a:r>
            <a:endParaRPr sz="1100">
              <a:latin typeface="Arial"/>
              <a:cs typeface="Arial"/>
            </a:endParaRPr>
          </a:p>
          <a:p>
            <a:pPr algn="just" marL="18415" marR="6350" indent="-63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Posteriormente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principios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manejan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son </a:t>
            </a:r>
            <a:r>
              <a:rPr dirty="0" sz="1100" spc="-10">
                <a:latin typeface="Arial MT"/>
                <a:cs typeface="Arial MT"/>
              </a:rPr>
              <a:t>fundamentales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primer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principio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procedencia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situado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fondo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procede,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teniendo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mantenerse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e </a:t>
            </a:r>
            <a:r>
              <a:rPr dirty="0" sz="1100" spc="-10">
                <a:latin typeface="Arial MT"/>
                <a:cs typeface="Arial MT"/>
              </a:rPr>
              <a:t>independencia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integridad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carácter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seriado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también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correspondientes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institución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mezclarse 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fondo.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Voutssás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Barnard A.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(2014)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Glosario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preservación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archivística </a:t>
            </a:r>
            <a:r>
              <a:rPr dirty="0" sz="1100" i="1">
                <a:latin typeface="Arial"/>
                <a:cs typeface="Arial"/>
              </a:rPr>
              <a:t>digital</a:t>
            </a:r>
            <a:r>
              <a:rPr dirty="0" sz="1100" spc="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4.0.</a:t>
            </a:r>
            <a:r>
              <a:rPr dirty="0" sz="1100" spc="9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“Principio</a:t>
            </a:r>
            <a:r>
              <a:rPr dirty="0" sz="1100" spc="8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9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procedencia</a:t>
            </a:r>
            <a:r>
              <a:rPr dirty="0" sz="1100" spc="9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Principio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práctica </a:t>
            </a:r>
            <a:r>
              <a:rPr dirty="0" sz="1100">
                <a:latin typeface="Arial MT"/>
                <a:cs typeface="Arial MT"/>
              </a:rPr>
              <a:t>archivística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ubicado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dependencia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[Archivos]”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(p.71).</a:t>
            </a:r>
            <a:endParaRPr sz="1100">
              <a:latin typeface="Arial MT"/>
              <a:cs typeface="Arial MT"/>
            </a:endParaRPr>
          </a:p>
          <a:p>
            <a:pPr algn="just" marL="27940" marR="5080" indent="432434">
              <a:lnSpc>
                <a:spcPct val="192700"/>
              </a:lnSpc>
              <a:spcBef>
                <a:spcPts val="1005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entiende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principio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fondo,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dispersarlos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mezclarlos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demás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fondos,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ya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condición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organicidad.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3300"/>
              </a:lnSpc>
              <a:spcBef>
                <a:spcPts val="955"/>
              </a:spcBef>
            </a:pP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principio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Voutssás,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J.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Barnard,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A.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(2014) </a:t>
            </a:r>
            <a:r>
              <a:rPr dirty="0" sz="1100">
                <a:latin typeface="Arial MT"/>
                <a:cs typeface="Arial MT"/>
              </a:rPr>
              <a:t>mencionan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“Principio</a:t>
            </a:r>
            <a:r>
              <a:rPr dirty="0" sz="1100" spc="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orden</a:t>
            </a:r>
            <a:r>
              <a:rPr dirty="0" sz="1100" spc="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original: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Principio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práctica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archivística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mantenerse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orden </a:t>
            </a:r>
            <a:r>
              <a:rPr dirty="0" sz="1100">
                <a:latin typeface="Arial MT"/>
                <a:cs typeface="Arial MT"/>
              </a:rPr>
              <a:t>original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productor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[Archivos]”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(p.176).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46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898" y="877370"/>
            <a:ext cx="5654675" cy="8121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conceptos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parecidos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respetar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  <a:p>
            <a:pPr algn="just" marL="12700" marR="9525">
              <a:lnSpc>
                <a:spcPct val="192700"/>
              </a:lnSpc>
            </a:pPr>
            <a:r>
              <a:rPr dirty="0" sz="1100" spc="-10">
                <a:latin typeface="Arial MT"/>
                <a:cs typeface="Arial MT"/>
              </a:rPr>
              <a:t>documentación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revolverlos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otros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fondos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documentales,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aplicación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principio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dará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pauta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Mientras</a:t>
            </a:r>
            <a:r>
              <a:rPr dirty="0" sz="1100" spc="1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principio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orden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original</a:t>
            </a:r>
            <a:r>
              <a:rPr dirty="0" sz="1100" spc="13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mantener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reunida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correspondiente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área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generadora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lógico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secuencial,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observar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indispensable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principios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fundamentales,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necesarios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sea.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comprensión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aplicación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principios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procedencia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original </a:t>
            </a:r>
            <a:r>
              <a:rPr dirty="0" sz="1100">
                <a:latin typeface="Arial MT"/>
                <a:cs typeface="Arial MT"/>
              </a:rPr>
              <a:t>permite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sólida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beneficio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>
                <a:latin typeface="Arial MT"/>
                <a:cs typeface="Arial MT"/>
              </a:rPr>
              <a:t>desarrollo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archivos.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tal</a:t>
            </a:r>
            <a:r>
              <a:rPr dirty="0" sz="1100" spc="4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estas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metodologías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diferentes,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pero </a:t>
            </a:r>
            <a:r>
              <a:rPr dirty="0" sz="1100">
                <a:latin typeface="Arial MT"/>
                <a:cs typeface="Arial MT"/>
              </a:rPr>
              <a:t>complementarias,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auxilian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conseguir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varios objetivos como: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planificar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 regular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procedimientos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archivísticos.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Mejorar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situación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coordinando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distintas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unidades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fortalece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organización,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4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documentación.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dependen</a:t>
            </a:r>
            <a:r>
              <a:rPr dirty="0" sz="1100" spc="-20">
                <a:latin typeface="Arial MT"/>
                <a:cs typeface="Arial MT"/>
              </a:rPr>
              <a:t> 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correcta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recoger,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conservar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organizar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documentación,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medio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atribuciones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 spc="-10">
                <a:latin typeface="Arial MT"/>
                <a:cs typeface="Arial MT"/>
              </a:rPr>
              <a:t>procedimientos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archivísticos,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faciliten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localización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19"/>
              </a:spcBef>
            </a:pPr>
            <a:endParaRPr sz="1100">
              <a:latin typeface="Arial MT"/>
              <a:cs typeface="Arial MT"/>
            </a:endParaRPr>
          </a:p>
          <a:p>
            <a:pPr marL="2159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1.10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Organización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administrativos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digitales</a:t>
            </a:r>
            <a:endParaRPr sz="1100">
              <a:latin typeface="Arial"/>
              <a:cs typeface="Arial"/>
            </a:endParaRPr>
          </a:p>
          <a:p>
            <a:pPr algn="just" marL="18415" marR="5715" indent="-6350">
              <a:lnSpc>
                <a:spcPct val="1927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momento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es </a:t>
            </a:r>
            <a:r>
              <a:rPr dirty="0" sz="1100">
                <a:latin typeface="Arial MT"/>
                <a:cs typeface="Arial MT"/>
              </a:rPr>
              <a:t>condición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indispensable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 poder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recuperarlos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 en su calidad de testimonio </a:t>
            </a:r>
            <a:r>
              <a:rPr dirty="0" sz="1100" spc="-10">
                <a:latin typeface="Arial MT"/>
                <a:cs typeface="Arial MT"/>
              </a:rPr>
              <a:t>jurídico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elemento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integrante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patrimonio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desde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momentos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iniciales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vida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estrecha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colaboración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coordinación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productoras.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47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898" y="877370"/>
            <a:ext cx="5655310" cy="8002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resaltar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oficina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responsables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distintas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dispongan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instrumento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sintética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principios generales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rigen la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les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sirva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apoyo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diaria.</a:t>
            </a:r>
            <a:endParaRPr sz="1100">
              <a:latin typeface="Arial MT"/>
              <a:cs typeface="Arial MT"/>
            </a:endParaRPr>
          </a:p>
          <a:p>
            <a:pPr algn="just" marL="12700" marR="8255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continuación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dará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después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44"/>
              </a:spcBef>
            </a:pPr>
            <a:endParaRPr sz="1100">
              <a:latin typeface="Arial MT"/>
              <a:cs typeface="Arial MT"/>
            </a:endParaRPr>
          </a:p>
          <a:p>
            <a:pPr algn="just" marL="469900">
              <a:lnSpc>
                <a:spcPct val="100000"/>
              </a:lnSpc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 las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“Normas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básicas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oficina”: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65"/>
              </a:spcBef>
            </a:pPr>
            <a:endParaRPr sz="1100">
              <a:latin typeface="Arial MT"/>
              <a:cs typeface="Arial MT"/>
            </a:endParaRPr>
          </a:p>
          <a:p>
            <a:pPr algn="just" marL="915035" marR="391795" indent="-3175">
              <a:lnSpc>
                <a:spcPct val="98900"/>
              </a:lnSpc>
            </a:pPr>
            <a:r>
              <a:rPr dirty="0" sz="1000">
                <a:latin typeface="Arial MT"/>
                <a:cs typeface="Arial MT"/>
              </a:rPr>
              <a:t>Casi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todos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gestiona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oficina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parte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 </a:t>
            </a:r>
            <a:r>
              <a:rPr dirty="0" sz="1000">
                <a:latin typeface="Arial MT"/>
                <a:cs typeface="Arial MT"/>
              </a:rPr>
              <a:t>expediente</a:t>
            </a:r>
            <a:r>
              <a:rPr dirty="0" sz="1000" spc="27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administrativo,</a:t>
            </a:r>
            <a:r>
              <a:rPr dirty="0" sz="1000" spc="28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entendido</a:t>
            </a:r>
            <a:r>
              <a:rPr dirty="0" sz="1000" spc="2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2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conjunto</a:t>
            </a:r>
            <a:r>
              <a:rPr dirty="0" sz="1000" spc="2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ordenado</a:t>
            </a:r>
            <a:r>
              <a:rPr dirty="0" sz="1000" spc="275">
                <a:latin typeface="Arial MT"/>
                <a:cs typeface="Arial MT"/>
              </a:rPr>
              <a:t> 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13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generados</a:t>
            </a:r>
            <a:r>
              <a:rPr dirty="0" sz="1000" spc="13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3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12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unidad</a:t>
            </a:r>
            <a:r>
              <a:rPr dirty="0" sz="1000" spc="13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productora</a:t>
            </a:r>
            <a:r>
              <a:rPr dirty="0" sz="1000" spc="12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2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25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resolución </a:t>
            </a:r>
            <a:r>
              <a:rPr dirty="0" sz="1000">
                <a:latin typeface="Arial MT"/>
                <a:cs typeface="Arial MT"/>
              </a:rPr>
              <a:t>administrativa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asunto.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Todos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expedientes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se </a:t>
            </a:r>
            <a:r>
              <a:rPr dirty="0" sz="1000">
                <a:latin typeface="Arial MT"/>
                <a:cs typeface="Arial MT"/>
              </a:rPr>
              <a:t>hayan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generado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manera,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deben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formar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parte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misma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serie </a:t>
            </a:r>
            <a:r>
              <a:rPr dirty="0" sz="1000">
                <a:latin typeface="Arial MT"/>
                <a:cs typeface="Arial MT"/>
              </a:rPr>
              <a:t>documental,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entendida como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conjunto de expedientes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generados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una </a:t>
            </a:r>
            <a:r>
              <a:rPr dirty="0" sz="1000">
                <a:latin typeface="Arial MT"/>
                <a:cs typeface="Arial MT"/>
              </a:rPr>
              <a:t>unidad</a:t>
            </a:r>
            <a:r>
              <a:rPr dirty="0" sz="1000" spc="204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productora</a:t>
            </a:r>
            <a:r>
              <a:rPr dirty="0" sz="1000" spc="21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resultados</a:t>
            </a:r>
            <a:r>
              <a:rPr dirty="0" sz="1000" spc="21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1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204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misma</a:t>
            </a:r>
            <a:r>
              <a:rPr dirty="0" sz="1000" spc="21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gestión,</a:t>
            </a:r>
            <a:r>
              <a:rPr dirty="0" sz="1000" spc="21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actividad</a:t>
            </a:r>
            <a:r>
              <a:rPr dirty="0" sz="1000" spc="204">
                <a:latin typeface="Arial MT"/>
                <a:cs typeface="Arial MT"/>
              </a:rPr>
              <a:t>  </a:t>
            </a:r>
            <a:r>
              <a:rPr dirty="0" sz="1000" spc="-50">
                <a:latin typeface="Arial MT"/>
                <a:cs typeface="Arial MT"/>
              </a:rPr>
              <a:t>o </a:t>
            </a:r>
            <a:r>
              <a:rPr dirty="0" sz="1000">
                <a:latin typeface="Arial MT"/>
                <a:cs typeface="Arial MT"/>
              </a:rPr>
              <a:t>procedimiento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(p.6).</a:t>
            </a:r>
            <a:endParaRPr sz="1000">
              <a:latin typeface="Arial MT"/>
              <a:cs typeface="Arial MT"/>
            </a:endParaRPr>
          </a:p>
          <a:p>
            <a:pPr algn="just" marL="18415" marR="6350" indent="-6350">
              <a:lnSpc>
                <a:spcPct val="192700"/>
              </a:lnSpc>
              <a:spcBef>
                <a:spcPts val="1100"/>
              </a:spcBef>
            </a:pP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concepto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entiende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es </a:t>
            </a:r>
            <a:r>
              <a:rPr dirty="0" sz="1100" spc="-10">
                <a:latin typeface="Arial MT"/>
                <a:cs typeface="Arial MT"/>
              </a:rPr>
              <a:t>llamado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expedientes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generado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serie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resultado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misma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gestión.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1010"/>
              </a:spcBef>
            </a:pPr>
            <a:r>
              <a:rPr dirty="0" sz="1100">
                <a:latin typeface="Arial MT"/>
                <a:cs typeface="Arial MT"/>
              </a:rPr>
              <a:t>Cada unidad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mantener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correctamente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controlado,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utilizando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instrumentos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descripción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fácil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localización,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formación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series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documentales,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criterios </a:t>
            </a:r>
            <a:r>
              <a:rPr dirty="0" sz="1100">
                <a:latin typeface="Arial MT"/>
                <a:cs typeface="Arial MT"/>
              </a:rPr>
              <a:t>archivísticos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garantizar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eficaz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durante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periodo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inicial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tramitan</a:t>
            </a:r>
            <a:r>
              <a:rPr dirty="0" sz="1100" spc="114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1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custodian.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1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10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administrativa</a:t>
            </a:r>
            <a:r>
              <a:rPr dirty="0" sz="1100" spc="114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10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tener </a:t>
            </a:r>
            <a:r>
              <a:rPr dirty="0" sz="1100">
                <a:latin typeface="Arial MT"/>
                <a:cs typeface="Arial MT"/>
              </a:rPr>
              <a:t>correctamente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instrumentos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descripción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adecuada.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48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956307" y="1154683"/>
            <a:ext cx="4367530" cy="108458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90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Esta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organización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basarse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exclusivamente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mantener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diferenciados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distintos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expedientes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materializan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competencias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tiene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asignada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oficina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productora,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primer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paso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seguir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>
                <a:latin typeface="Arial MT"/>
                <a:cs typeface="Arial MT"/>
              </a:rPr>
              <a:t>organización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oficina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será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identificar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separar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documentos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apoyo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informativo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aquellos</a:t>
            </a:r>
            <a:r>
              <a:rPr dirty="0" sz="1000" spc="4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otros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forman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parte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trámite </a:t>
            </a:r>
            <a:r>
              <a:rPr dirty="0" sz="1000">
                <a:latin typeface="Arial MT"/>
                <a:cs typeface="Arial MT"/>
              </a:rPr>
              <a:t>administrativo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considerados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archivo.(“Normas </a:t>
            </a:r>
            <a:r>
              <a:rPr dirty="0" sz="1000">
                <a:latin typeface="Arial MT"/>
                <a:cs typeface="Arial MT"/>
              </a:rPr>
              <a:t>básicas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organización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oficina”,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p.6).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66" y="2922499"/>
            <a:ext cx="5654040" cy="4320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159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había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mencionado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21590" marR="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almacenada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 </a:t>
            </a:r>
            <a:r>
              <a:rPr dirty="0" sz="1100" spc="-10">
                <a:latin typeface="Arial MT"/>
                <a:cs typeface="Arial MT"/>
              </a:rPr>
              <a:t>aplicaciones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computadora,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resultará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eficiente,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cuando </a:t>
            </a:r>
            <a:r>
              <a:rPr dirty="0" sz="1100">
                <a:latin typeface="Arial MT"/>
                <a:cs typeface="Arial MT"/>
              </a:rPr>
              <a:t>se respeten 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-10">
                <a:latin typeface="Arial MT"/>
                <a:cs typeface="Arial MT"/>
              </a:rPr>
              <a:t> mencionados.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3200"/>
              </a:lnSpc>
              <a:spcBef>
                <a:spcPts val="955"/>
              </a:spcBef>
            </a:pPr>
            <a:r>
              <a:rPr dirty="0" sz="1100">
                <a:latin typeface="Arial MT"/>
                <a:cs typeface="Arial MT"/>
              </a:rPr>
              <a:t>Después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definiciones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 administrativos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refiere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toda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generadora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debidamente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organizados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clasificados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toma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decisiones.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Todos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almacenados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utilizados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computadora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posterior</a:t>
            </a:r>
            <a:r>
              <a:rPr dirty="0" sz="1100" spc="-10">
                <a:latin typeface="Arial MT"/>
                <a:cs typeface="Arial MT"/>
              </a:rPr>
              <a:t> consulta.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producidos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y/o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recibidos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unidad administrativa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ejercicio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desarrollo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actividad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producen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ejercicio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prolongan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dando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lugar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distintas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series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documentales.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4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47" y="877316"/>
            <a:ext cx="5655310" cy="4701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lvl="1" marL="255270" marR="17145" indent="-255270">
              <a:lnSpc>
                <a:spcPct val="100000"/>
              </a:lnSpc>
              <a:spcBef>
                <a:spcPts val="100"/>
              </a:spcBef>
              <a:buAutoNum type="arabicPeriod" startAt="4"/>
              <a:tabLst>
                <a:tab pos="255270" algn="l"/>
              </a:tabLst>
            </a:pPr>
            <a:r>
              <a:rPr dirty="0" sz="1200" spc="-10">
                <a:latin typeface="Arial MT"/>
                <a:cs typeface="Arial MT"/>
              </a:rPr>
              <a:t>Ordenación…………………………………………………………………………...58</a:t>
            </a:r>
            <a:endParaRPr sz="1200">
              <a:latin typeface="Arial MT"/>
              <a:cs typeface="Arial MT"/>
            </a:endParaRPr>
          </a:p>
          <a:p>
            <a:pPr algn="r" lvl="1" marL="247015" marR="5080" indent="-247015">
              <a:lnSpc>
                <a:spcPct val="100000"/>
              </a:lnSpc>
              <a:spcBef>
                <a:spcPts val="960"/>
              </a:spcBef>
              <a:buAutoNum type="arabicPeriod" startAt="4"/>
              <a:tabLst>
                <a:tab pos="247015" algn="l"/>
              </a:tabLst>
            </a:pPr>
            <a:r>
              <a:rPr dirty="0" sz="1200" spc="-10">
                <a:latin typeface="Arial MT"/>
                <a:cs typeface="Arial MT"/>
              </a:rPr>
              <a:t>Fundamento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legal</a:t>
            </a:r>
            <a:r>
              <a:rPr dirty="0" sz="1200" spc="-5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para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documentación</a:t>
            </a:r>
            <a:r>
              <a:rPr dirty="0" sz="1200" spc="-6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contable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7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administrativa…..............60</a:t>
            </a:r>
            <a:endParaRPr sz="1200">
              <a:latin typeface="Arial MT"/>
              <a:cs typeface="Arial MT"/>
            </a:endParaRPr>
          </a:p>
          <a:p>
            <a:pPr algn="r" lvl="2" marL="469265" marR="11430" indent="-469265">
              <a:lnSpc>
                <a:spcPct val="100000"/>
              </a:lnSpc>
              <a:spcBef>
                <a:spcPts val="960"/>
              </a:spcBef>
              <a:buAutoNum type="arabicPeriod"/>
              <a:tabLst>
                <a:tab pos="469265" algn="l"/>
              </a:tabLst>
            </a:pPr>
            <a:r>
              <a:rPr dirty="0" sz="1200">
                <a:latin typeface="Arial MT"/>
                <a:cs typeface="Arial MT"/>
              </a:rPr>
              <a:t>Marco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legal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para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digitalización………………………………………..64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44"/>
              </a:spcBef>
            </a:pPr>
            <a:endParaRPr sz="1200">
              <a:latin typeface="Arial MT"/>
              <a:cs typeface="Arial MT"/>
            </a:endParaRPr>
          </a:p>
          <a:p>
            <a:pPr marL="18415" marR="163830" indent="-6350">
              <a:lnSpc>
                <a:spcPct val="145000"/>
              </a:lnSpc>
            </a:pPr>
            <a:r>
              <a:rPr dirty="0" sz="1200" b="1">
                <a:latin typeface="Arial"/>
                <a:cs typeface="Arial"/>
              </a:rPr>
              <a:t>Capítulo</a:t>
            </a:r>
            <a:r>
              <a:rPr dirty="0" sz="1200" spc="-1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III.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Impacto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la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adecuada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organización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los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archivos </a:t>
            </a:r>
            <a:r>
              <a:rPr dirty="0" sz="1200" b="1">
                <a:latin typeface="Arial"/>
                <a:cs typeface="Arial"/>
              </a:rPr>
              <a:t>administrativos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para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la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efectiva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consulta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documental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en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las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organizaciones</a:t>
            </a:r>
            <a:endParaRPr sz="1200">
              <a:latin typeface="Arial"/>
              <a:cs typeface="Arial"/>
            </a:endParaRPr>
          </a:p>
          <a:p>
            <a:pPr lvl="1" marL="27940" marR="5080" indent="-6350">
              <a:lnSpc>
                <a:spcPct val="106700"/>
              </a:lnSpc>
              <a:spcBef>
                <a:spcPts val="1320"/>
              </a:spcBef>
              <a:buAutoNum type="arabicPeriod"/>
              <a:tabLst>
                <a:tab pos="27940" algn="l"/>
                <a:tab pos="307975" algn="l"/>
              </a:tabLst>
            </a:pP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>
                <a:latin typeface="Arial MT"/>
                <a:cs typeface="Arial MT"/>
              </a:rPr>
              <a:t>Ventajas</a:t>
            </a:r>
            <a:r>
              <a:rPr dirty="0" sz="1200" spc="2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tener</a:t>
            </a:r>
            <a:r>
              <a:rPr dirty="0" sz="1200" spc="229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adecuadamente</a:t>
            </a:r>
            <a:r>
              <a:rPr dirty="0" sz="1200" spc="2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organizados</a:t>
            </a:r>
            <a:r>
              <a:rPr dirty="0" sz="1200" spc="2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2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archivos</a:t>
            </a:r>
            <a:r>
              <a:rPr dirty="0" sz="1200" spc="2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administrativos digitales……………………………………………………………………………………68</a:t>
            </a:r>
            <a:endParaRPr sz="1200">
              <a:latin typeface="Arial MT"/>
              <a:cs typeface="Arial MT"/>
            </a:endParaRPr>
          </a:p>
          <a:p>
            <a:pPr lvl="1" marL="27305" marR="7620" indent="-6350">
              <a:lnSpc>
                <a:spcPct val="106700"/>
              </a:lnSpc>
              <a:spcBef>
                <a:spcPts val="50"/>
              </a:spcBef>
              <a:buAutoNum type="arabicPeriod"/>
              <a:tabLst>
                <a:tab pos="27305" algn="l"/>
                <a:tab pos="387350" algn="l"/>
                <a:tab pos="1381125" algn="l"/>
                <a:tab pos="1701164" algn="l"/>
                <a:tab pos="1972310" algn="l"/>
                <a:tab pos="3230880" algn="l"/>
                <a:tab pos="3554095" algn="l"/>
                <a:tab pos="3901440" algn="l"/>
                <a:tab pos="4624070" algn="l"/>
              </a:tabLst>
            </a:pPr>
            <a:r>
              <a:rPr dirty="0" sz="1200" spc="-10">
                <a:latin typeface="Arial MT"/>
                <a:cs typeface="Arial MT"/>
              </a:rPr>
              <a:t>	</a:t>
            </a:r>
            <a:r>
              <a:rPr dirty="0" sz="1200" spc="-10">
                <a:latin typeface="Arial MT"/>
                <a:cs typeface="Arial MT"/>
              </a:rPr>
              <a:t>Desventajas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25">
                <a:latin typeface="Arial MT"/>
                <a:cs typeface="Arial MT"/>
              </a:rPr>
              <a:t>de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25">
                <a:latin typeface="Arial MT"/>
                <a:cs typeface="Arial MT"/>
              </a:rPr>
              <a:t>la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10">
                <a:latin typeface="Arial MT"/>
                <a:cs typeface="Arial MT"/>
              </a:rPr>
              <a:t>desorganización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25">
                <a:latin typeface="Arial MT"/>
                <a:cs typeface="Arial MT"/>
              </a:rPr>
              <a:t>de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25">
                <a:latin typeface="Arial MT"/>
                <a:cs typeface="Arial MT"/>
              </a:rPr>
              <a:t>los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10">
                <a:latin typeface="Arial MT"/>
                <a:cs typeface="Arial MT"/>
              </a:rPr>
              <a:t>archivos</a:t>
            </a: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 spc="-10">
                <a:latin typeface="Arial MT"/>
                <a:cs typeface="Arial MT"/>
              </a:rPr>
              <a:t>administrativos digitales……………………………………………………………………………….......71</a:t>
            </a:r>
            <a:endParaRPr sz="1200">
              <a:latin typeface="Arial MT"/>
              <a:cs typeface="Arial MT"/>
            </a:endParaRPr>
          </a:p>
          <a:p>
            <a:pPr lvl="1" marL="27940" marR="5080" indent="-6350">
              <a:lnSpc>
                <a:spcPct val="105000"/>
              </a:lnSpc>
              <a:spcBef>
                <a:spcPts val="70"/>
              </a:spcBef>
              <a:buAutoNum type="arabicPeriod"/>
              <a:tabLst>
                <a:tab pos="27940" algn="l"/>
                <a:tab pos="411480" algn="l"/>
              </a:tabLst>
            </a:pPr>
            <a:r>
              <a:rPr dirty="0" sz="1200">
                <a:latin typeface="Arial MT"/>
                <a:cs typeface="Arial MT"/>
              </a:rPr>
              <a:t>	</a:t>
            </a:r>
            <a:r>
              <a:rPr dirty="0" sz="1200">
                <a:latin typeface="Arial MT"/>
                <a:cs typeface="Arial MT"/>
              </a:rPr>
              <a:t>Lineamientos</a:t>
            </a:r>
            <a:r>
              <a:rPr dirty="0" sz="1200" spc="3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generales</a:t>
            </a:r>
            <a:r>
              <a:rPr dirty="0" sz="1200" spc="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para</a:t>
            </a:r>
            <a:r>
              <a:rPr dirty="0" sz="1200" spc="3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la</a:t>
            </a:r>
            <a:r>
              <a:rPr dirty="0" sz="1200" spc="3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organización</a:t>
            </a:r>
            <a:r>
              <a:rPr dirty="0" sz="1200" spc="3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3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archivos</a:t>
            </a:r>
            <a:r>
              <a:rPr dirty="0" sz="1200" spc="32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administrativos digitales……………………………………………………………………………………74</a:t>
            </a:r>
            <a:endParaRPr sz="1200">
              <a:latin typeface="Arial MT"/>
              <a:cs typeface="Arial MT"/>
            </a:endParaRPr>
          </a:p>
          <a:p>
            <a:pPr lvl="1" marL="320040" indent="-298450">
              <a:lnSpc>
                <a:spcPct val="100000"/>
              </a:lnSpc>
              <a:spcBef>
                <a:spcPts val="195"/>
              </a:spcBef>
              <a:buAutoNum type="arabicPeriod"/>
              <a:tabLst>
                <a:tab pos="320040" algn="l"/>
              </a:tabLst>
            </a:pPr>
            <a:r>
              <a:rPr dirty="0" sz="1200">
                <a:latin typeface="Arial MT"/>
                <a:cs typeface="Arial MT"/>
              </a:rPr>
              <a:t>Recursos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financieros,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humanos,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materiales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tecnológicos</a:t>
            </a:r>
            <a:r>
              <a:rPr dirty="0" sz="1200" spc="-4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para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25">
                <a:latin typeface="Arial MT"/>
                <a:cs typeface="Arial MT"/>
              </a:rPr>
              <a:t>la</a:t>
            </a:r>
            <a:endParaRPr sz="1200">
              <a:latin typeface="Arial MT"/>
              <a:cs typeface="Arial MT"/>
            </a:endParaRPr>
          </a:p>
          <a:p>
            <a:pPr marL="27940">
              <a:lnSpc>
                <a:spcPct val="100000"/>
              </a:lnSpc>
              <a:spcBef>
                <a:spcPts val="525"/>
              </a:spcBef>
            </a:pPr>
            <a:r>
              <a:rPr dirty="0" sz="1200">
                <a:latin typeface="Arial MT"/>
                <a:cs typeface="Arial MT"/>
              </a:rPr>
              <a:t>organización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archivos</a:t>
            </a:r>
            <a:r>
              <a:rPr dirty="0" sz="1200" spc="-3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administrativos</a:t>
            </a:r>
            <a:r>
              <a:rPr dirty="0" sz="1200" spc="-30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digitales…………………………………..77</a:t>
            </a:r>
            <a:endParaRPr sz="1200">
              <a:latin typeface="Arial MT"/>
              <a:cs typeface="Arial MT"/>
            </a:endParaRPr>
          </a:p>
          <a:p>
            <a:pPr lvl="1" marL="368935" indent="-340995">
              <a:lnSpc>
                <a:spcPct val="100000"/>
              </a:lnSpc>
              <a:spcBef>
                <a:spcPts val="555"/>
              </a:spcBef>
              <a:buAutoNum type="arabicPeriod" startAt="5"/>
              <a:tabLst>
                <a:tab pos="368935" algn="l"/>
              </a:tabLst>
            </a:pPr>
            <a:r>
              <a:rPr dirty="0" sz="1200">
                <a:latin typeface="Arial MT"/>
                <a:cs typeface="Arial MT"/>
              </a:rPr>
              <a:t>Usuarios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consulta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de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los</a:t>
            </a:r>
            <a:r>
              <a:rPr dirty="0" sz="1200" spc="-2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archivos</a:t>
            </a:r>
            <a:r>
              <a:rPr dirty="0" sz="1200" spc="-25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administrativos</a:t>
            </a:r>
            <a:r>
              <a:rPr dirty="0" sz="1200" spc="-4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digitales……………….82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Arial MT"/>
              <a:cs typeface="Arial MT"/>
            </a:endParaRPr>
          </a:p>
          <a:p>
            <a:pPr marL="21590">
              <a:lnSpc>
                <a:spcPct val="100000"/>
              </a:lnSpc>
            </a:pPr>
            <a:r>
              <a:rPr dirty="0" sz="1200">
                <a:latin typeface="Arial MT"/>
                <a:cs typeface="Arial MT"/>
              </a:rPr>
              <a:t>Discusión</a:t>
            </a:r>
            <a:r>
              <a:rPr dirty="0" sz="1200" spc="-10">
                <a:latin typeface="Arial MT"/>
                <a:cs typeface="Arial MT"/>
              </a:rPr>
              <a:t> </a:t>
            </a:r>
            <a:r>
              <a:rPr dirty="0" sz="1200">
                <a:latin typeface="Arial MT"/>
                <a:cs typeface="Arial MT"/>
              </a:rPr>
              <a:t>y</a:t>
            </a:r>
            <a:r>
              <a:rPr dirty="0" sz="1200" spc="-15">
                <a:latin typeface="Arial MT"/>
                <a:cs typeface="Arial MT"/>
              </a:rPr>
              <a:t> </a:t>
            </a:r>
            <a:r>
              <a:rPr dirty="0" sz="1200" spc="-10">
                <a:latin typeface="Arial MT"/>
                <a:cs typeface="Arial MT"/>
              </a:rPr>
              <a:t>análisis.……………………………………………………………………..85</a:t>
            </a: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815"/>
              </a:spcBef>
            </a:pPr>
            <a:endParaRPr sz="1200">
              <a:latin typeface="Arial MT"/>
              <a:cs typeface="Arial MT"/>
            </a:endParaRPr>
          </a:p>
          <a:p>
            <a:pPr marL="21590">
              <a:lnSpc>
                <a:spcPct val="100000"/>
              </a:lnSpc>
            </a:pPr>
            <a:r>
              <a:rPr dirty="0" sz="1200" spc="-10" b="1">
                <a:latin typeface="Arial"/>
                <a:cs typeface="Arial"/>
              </a:rPr>
              <a:t>Conclusiones</a:t>
            </a:r>
            <a:r>
              <a:rPr dirty="0" sz="1200" spc="-10">
                <a:latin typeface="Arial MT"/>
                <a:cs typeface="Arial MT"/>
              </a:rPr>
              <a:t>……………………………………………………………………………88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66291" y="6019291"/>
            <a:ext cx="56248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Bibliografía</a:t>
            </a:r>
            <a:r>
              <a:rPr dirty="0" sz="1200" spc="-10">
                <a:latin typeface="Arial MT"/>
                <a:cs typeface="Arial MT"/>
              </a:rPr>
              <a:t>………………………………………………………..……………………..93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324" y="6714297"/>
            <a:ext cx="5654675" cy="1564640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 marL="12700" marR="5715" indent="78740">
              <a:lnSpc>
                <a:spcPct val="105200"/>
              </a:lnSpc>
              <a:spcBef>
                <a:spcPts val="35"/>
              </a:spcBef>
            </a:pPr>
            <a:r>
              <a:rPr dirty="0" sz="1100" b="1">
                <a:latin typeface="Arial"/>
                <a:cs typeface="Arial"/>
              </a:rPr>
              <a:t>ANEXOS</a:t>
            </a:r>
            <a:r>
              <a:rPr dirty="0" sz="1100" spc="3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(Legislación</a:t>
            </a:r>
            <a:r>
              <a:rPr dirty="0" sz="1100" spc="3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aplicable</a:t>
            </a:r>
            <a:r>
              <a:rPr dirty="0" sz="1100" spc="3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</a:t>
            </a:r>
            <a:r>
              <a:rPr dirty="0" sz="1100" spc="3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3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documentación</a:t>
            </a:r>
            <a:r>
              <a:rPr dirty="0" sz="1100" spc="3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contable,</a:t>
            </a:r>
            <a:r>
              <a:rPr dirty="0" sz="1100" spc="3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administrativa</a:t>
            </a:r>
            <a:r>
              <a:rPr dirty="0" sz="1100" spc="310" b="1">
                <a:latin typeface="Arial"/>
                <a:cs typeface="Arial"/>
              </a:rPr>
              <a:t> </a:t>
            </a:r>
            <a:r>
              <a:rPr dirty="0" sz="1100" spc="-50" b="1">
                <a:latin typeface="Arial"/>
                <a:cs typeface="Arial"/>
              </a:rPr>
              <a:t>y </a:t>
            </a:r>
            <a:r>
              <a:rPr dirty="0" sz="1100" spc="-10" b="1">
                <a:latin typeface="Arial"/>
                <a:cs typeface="Arial"/>
              </a:rPr>
              <a:t>digital……………………………………………………………………………………………</a:t>
            </a:r>
            <a:r>
              <a:rPr dirty="0" sz="1200" spc="-10" b="1">
                <a:latin typeface="Arial"/>
                <a:cs typeface="Arial"/>
              </a:rPr>
              <a:t>.</a:t>
            </a:r>
            <a:r>
              <a:rPr dirty="0" sz="1200" spc="-10">
                <a:latin typeface="Arial MT"/>
                <a:cs typeface="Arial MT"/>
              </a:rPr>
              <a:t>100</a:t>
            </a:r>
            <a:endParaRPr sz="1200">
              <a:latin typeface="Arial MT"/>
              <a:cs typeface="Arial MT"/>
            </a:endParaRPr>
          </a:p>
          <a:p>
            <a:pPr marL="21590" marR="5080">
              <a:lnSpc>
                <a:spcPct val="166700"/>
              </a:lnSpc>
              <a:spcBef>
                <a:spcPts val="500"/>
              </a:spcBef>
            </a:pPr>
            <a:r>
              <a:rPr dirty="0" sz="1200" b="1">
                <a:latin typeface="Arial"/>
                <a:cs typeface="Arial"/>
              </a:rPr>
              <a:t>ANEXO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1.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Diario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Oficial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la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Federación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del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25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agosto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1998</a:t>
            </a:r>
            <a:r>
              <a:rPr dirty="0" sz="1200" spc="-10">
                <a:latin typeface="Arial MT"/>
                <a:cs typeface="Arial MT"/>
              </a:rPr>
              <a:t>…………101 </a:t>
            </a:r>
            <a:r>
              <a:rPr dirty="0" sz="1200" b="1">
                <a:latin typeface="Arial"/>
                <a:cs typeface="Arial"/>
              </a:rPr>
              <a:t>ANEXO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2.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Código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Fiscal</a:t>
            </a:r>
            <a:r>
              <a:rPr dirty="0" sz="1200" spc="-6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la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Federación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última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Reforma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del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17-06-2016…</a:t>
            </a:r>
            <a:r>
              <a:rPr dirty="0" sz="1200" spc="-10">
                <a:latin typeface="Arial MT"/>
                <a:cs typeface="Arial MT"/>
              </a:rPr>
              <a:t>105</a:t>
            </a:r>
            <a:endParaRPr sz="1200">
              <a:latin typeface="Arial MT"/>
              <a:cs typeface="Arial MT"/>
            </a:endParaRPr>
          </a:p>
          <a:p>
            <a:pPr marL="21590" marR="7620">
              <a:lnSpc>
                <a:spcPct val="110000"/>
              </a:lnSpc>
              <a:spcBef>
                <a:spcPts val="820"/>
              </a:spcBef>
            </a:pPr>
            <a:r>
              <a:rPr dirty="0" sz="1200" b="1">
                <a:latin typeface="Arial"/>
                <a:cs typeface="Arial"/>
              </a:rPr>
              <a:t>ANEXO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3.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Ley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General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Archivos.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Texto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Vigente.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Nueva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Ley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publicada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en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25" b="1">
                <a:latin typeface="Arial"/>
                <a:cs typeface="Arial"/>
              </a:rPr>
              <a:t>el </a:t>
            </a:r>
            <a:r>
              <a:rPr dirty="0" sz="1200" spc="-10" b="1">
                <a:latin typeface="Arial"/>
                <a:cs typeface="Arial"/>
              </a:rPr>
              <a:t>Diario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Oficial</a:t>
            </a:r>
            <a:r>
              <a:rPr dirty="0" sz="1200" spc="-8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la</a:t>
            </a:r>
            <a:r>
              <a:rPr dirty="0" sz="1200" spc="-5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Federación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el</a:t>
            </a:r>
            <a:r>
              <a:rPr dirty="0" sz="1200" spc="-6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15</a:t>
            </a:r>
            <a:r>
              <a:rPr dirty="0" sz="1200" spc="-7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</a:t>
            </a:r>
            <a:r>
              <a:rPr dirty="0" sz="1200" spc="-55" b="1">
                <a:latin typeface="Arial"/>
                <a:cs typeface="Arial"/>
              </a:rPr>
              <a:t> </a:t>
            </a:r>
            <a:r>
              <a:rPr dirty="0" sz="1200" spc="-20" b="1">
                <a:latin typeface="Arial"/>
                <a:cs typeface="Arial"/>
              </a:rPr>
              <a:t>junio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del</a:t>
            </a:r>
            <a:r>
              <a:rPr dirty="0" sz="1200" spc="-6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2018</a:t>
            </a:r>
            <a:r>
              <a:rPr dirty="0" sz="1200" spc="-10">
                <a:latin typeface="Arial MT"/>
                <a:cs typeface="Arial MT"/>
              </a:rPr>
              <a:t>…………………………..113</a:t>
            </a:r>
            <a:endParaRPr sz="1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49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846549" y="877370"/>
            <a:ext cx="4079240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Capítulo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II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225"/>
              </a:spcBef>
            </a:pPr>
            <a:r>
              <a:rPr dirty="0" sz="1100" b="1">
                <a:latin typeface="Arial"/>
                <a:cs typeface="Arial"/>
              </a:rPr>
              <a:t>Marco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referencia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administrativos digitales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78" y="1840599"/>
            <a:ext cx="5655310" cy="6761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2.1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administrativos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digitales</a:t>
            </a:r>
            <a:endParaRPr sz="1100">
              <a:latin typeface="Arial"/>
              <a:cs typeface="Arial"/>
            </a:endParaRPr>
          </a:p>
          <a:p>
            <a:pPr algn="just" marL="18415" indent="-6350">
              <a:lnSpc>
                <a:spcPct val="100000"/>
              </a:lnSpc>
              <a:spcBef>
                <a:spcPts val="120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fundamentales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correcta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operatividad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organización;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archivar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correctamente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tradicional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traerá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muchos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beneficios,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cuenta que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establecimos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empezar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podemos </a:t>
            </a:r>
            <a:r>
              <a:rPr dirty="0" sz="1100">
                <a:latin typeface="Arial MT"/>
                <a:cs typeface="Arial MT"/>
              </a:rPr>
              <a:t>pasar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por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emplear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orden.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muchas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instituciones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tienen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procedido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dar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salto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 administrativos.</a:t>
            </a:r>
            <a:endParaRPr sz="1100">
              <a:latin typeface="Arial MT"/>
              <a:cs typeface="Arial MT"/>
            </a:endParaRPr>
          </a:p>
          <a:p>
            <a:pPr algn="just" marL="12700" marR="6985" indent="447675">
              <a:lnSpc>
                <a:spcPct val="192700"/>
              </a:lnSpc>
              <a:spcBef>
                <a:spcPts val="79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mayoría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soporte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sino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papel;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sería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digitalizarlos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consultarlos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nuevas tecnologías.</a:t>
            </a:r>
            <a:endParaRPr sz="1100">
              <a:latin typeface="Arial MT"/>
              <a:cs typeface="Arial MT"/>
            </a:endParaRPr>
          </a:p>
          <a:p>
            <a:pPr algn="just" marL="18415" indent="45085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disponer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ofrecer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  <a:p>
            <a:pPr algn="just" marL="18415" marR="63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alberga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solicitan,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usuarios.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accesibilidad,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juegan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tecnologías,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leídos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tecnología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apropiada;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contrario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será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posible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acceder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contenido.</a:t>
            </a:r>
            <a:r>
              <a:rPr dirty="0" sz="1100" spc="395">
                <a:latin typeface="Arial MT"/>
                <a:cs typeface="Arial MT"/>
              </a:rPr>
              <a:t>  </a:t>
            </a:r>
            <a:r>
              <a:rPr dirty="0" sz="1100" spc="-25">
                <a:latin typeface="Arial MT"/>
                <a:cs typeface="Arial MT"/>
              </a:rPr>
              <a:t>Así </a:t>
            </a:r>
            <a:r>
              <a:rPr dirty="0" sz="1100">
                <a:latin typeface="Arial MT"/>
                <a:cs typeface="Arial MT"/>
              </a:rPr>
              <a:t>mismo,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conveniente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búsqueda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facilite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interesa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mínimo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posible.</a:t>
            </a:r>
            <a:endParaRPr sz="1100">
              <a:latin typeface="Arial MT"/>
              <a:cs typeface="Arial MT"/>
            </a:endParaRPr>
          </a:p>
          <a:p>
            <a:pPr algn="just" marL="18415" marR="6985" indent="450850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Debido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vez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ya </a:t>
            </a:r>
            <a:r>
              <a:rPr dirty="0" sz="1100">
                <a:latin typeface="Arial MT"/>
                <a:cs typeface="Arial MT"/>
              </a:rPr>
              <a:t>terminados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envían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electrónicamente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archivo.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archivista </a:t>
            </a:r>
            <a:r>
              <a:rPr dirty="0" sz="1100">
                <a:latin typeface="Arial MT"/>
                <a:cs typeface="Arial MT"/>
              </a:rPr>
              <a:t>busca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 ubicación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introduce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ordenador.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50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5945" cy="8026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imágenes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textos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extraídos</a:t>
            </a:r>
            <a:endParaRPr sz="1100">
              <a:latin typeface="Arial MT"/>
              <a:cs typeface="Arial MT"/>
            </a:endParaRPr>
          </a:p>
          <a:p>
            <a:pPr algn="just" marL="12700" marR="9525">
              <a:lnSpc>
                <a:spcPct val="192700"/>
              </a:lnSpc>
            </a:pP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los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soportes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magnéticos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temporales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almacenados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 spc="-15">
                <a:latin typeface="Arial MT"/>
                <a:cs typeface="Arial MT"/>
              </a:rPr>
              <a:t>n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los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volúmenes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soporte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definitivo,</a:t>
            </a:r>
            <a:r>
              <a:rPr dirty="0" sz="1100" spc="-15">
                <a:latin typeface="Arial MT"/>
                <a:cs typeface="Arial MT"/>
              </a:rPr>
              <a:t> p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disco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magnético,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CD.ROM,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DVD,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etc.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9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alguna institución 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administrativo,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sufrido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transformación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soporte </a:t>
            </a:r>
            <a:r>
              <a:rPr dirty="0" sz="1100">
                <a:latin typeface="Arial MT"/>
                <a:cs typeface="Arial MT"/>
              </a:rPr>
              <a:t>tradicional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posterior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consulta.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 </a:t>
            </a:r>
            <a:r>
              <a:rPr dirty="0" sz="1100">
                <a:latin typeface="Arial MT"/>
                <a:cs typeface="Arial MT"/>
              </a:rPr>
              <a:t>y/o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recibidos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ejercicio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desarrollo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almacenada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aplicaciones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computadora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almacenar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todos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utilizados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actuaciones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administrativas. Un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integrado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todos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aquellos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ejercicio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función,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obtener,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electrónico;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 spc="-10">
                <a:latin typeface="Arial MT"/>
                <a:cs typeface="Arial MT"/>
              </a:rPr>
              <a:t>computadora.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2.1.1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Características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administrativos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digitales</a:t>
            </a: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3000"/>
              </a:lnSpc>
              <a:spcBef>
                <a:spcPts val="765"/>
              </a:spcBef>
            </a:pPr>
            <a:r>
              <a:rPr dirty="0" sz="1100">
                <a:latin typeface="Arial MT"/>
                <a:cs typeface="Arial MT"/>
              </a:rPr>
              <a:t>Si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partimos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supuesto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básico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creados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orgánicamente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por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 </a:t>
            </a:r>
            <a:r>
              <a:rPr dirty="0" sz="1100" spc="-10">
                <a:latin typeface="Arial MT"/>
                <a:cs typeface="Arial MT"/>
              </a:rPr>
              <a:t>instituciones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desarrollo 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tareas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propios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fines, 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 spc="-10">
                <a:latin typeface="Arial MT"/>
                <a:cs typeface="Arial MT"/>
              </a:rPr>
              <a:t>mencionar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gobierno,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dependencia,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entidad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empresa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recurrir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frecuencia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producido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recibido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determinar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precedentes,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verificar </a:t>
            </a:r>
            <a:r>
              <a:rPr dirty="0" sz="1100">
                <a:latin typeface="Arial MT"/>
                <a:cs typeface="Arial MT"/>
              </a:rPr>
              <a:t>proyectos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anteriores,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cumplidos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pendientes,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investigaciones,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tomar </a:t>
            </a:r>
            <a:r>
              <a:rPr dirty="0" sz="1100">
                <a:latin typeface="Arial MT"/>
                <a:cs typeface="Arial MT"/>
              </a:rPr>
              <a:t>decisiones,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responder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demandas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legal,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al </a:t>
            </a:r>
            <a:r>
              <a:rPr dirty="0" sz="1100">
                <a:latin typeface="Arial MT"/>
                <a:cs typeface="Arial MT"/>
              </a:rPr>
              <a:t>proporcionar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requerimientos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ciudadanos.</a:t>
            </a:r>
            <a:endParaRPr sz="1100">
              <a:latin typeface="Arial MT"/>
              <a:cs typeface="Arial MT"/>
            </a:endParaRPr>
          </a:p>
          <a:p>
            <a:pPr algn="just" marL="12700" marR="7620" indent="447675">
              <a:lnSpc>
                <a:spcPct val="1927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memoria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institucional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cobra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medida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funcionarios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tendrán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51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757" y="877370"/>
            <a:ext cx="5655310" cy="7999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cero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invertir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búsqueda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infructuosa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información,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elevando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operación,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produciendo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ineficiencia,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atraso,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confusión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deficiente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administración.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eso,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vez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imprescindible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automatización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causa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 crecimiento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primarios.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ido transformando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tecnologías</a:t>
            </a: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comunicación.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9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10">
                <a:latin typeface="Arial MT"/>
                <a:cs typeface="Arial MT"/>
              </a:rPr>
              <a:t> tradicionales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demandan </a:t>
            </a:r>
            <a:r>
              <a:rPr dirty="0" sz="1100" spc="-10">
                <a:latin typeface="Arial MT"/>
                <a:cs typeface="Arial MT"/>
              </a:rPr>
              <a:t>cambios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inmediatos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archivístico, </a:t>
            </a:r>
            <a:r>
              <a:rPr dirty="0" sz="1100">
                <a:latin typeface="Arial MT"/>
                <a:cs typeface="Arial MT"/>
              </a:rPr>
              <a:t>transformaciones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catalogar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recuperar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información: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proveer </a:t>
            </a:r>
            <a:r>
              <a:rPr dirty="0" sz="1100">
                <a:latin typeface="Arial MT"/>
                <a:cs typeface="Arial MT"/>
              </a:rPr>
              <a:t>mejores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infraestructura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antigua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soportar.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contexto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abren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evaluación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estrategias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orientadas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 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nuevas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información,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razón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digitalizan</a:t>
            </a:r>
            <a:r>
              <a:rPr dirty="0" sz="1100" spc="-25">
                <a:latin typeface="Arial MT"/>
                <a:cs typeface="Arial MT"/>
              </a:rPr>
              <a:t> 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4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ampliación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acceso,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3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preservación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conservación,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reducción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costos,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optimización físicamente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espacio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almacenamiento </a:t>
            </a:r>
            <a:r>
              <a:rPr dirty="0" sz="1100" spc="-10">
                <a:latin typeface="Arial MT"/>
                <a:cs typeface="Arial MT"/>
              </a:rPr>
              <a:t>físico,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transformación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optimizar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documento.</a:t>
            </a:r>
            <a:endParaRPr sz="1100">
              <a:latin typeface="Arial MT"/>
              <a:cs typeface="Arial MT"/>
            </a:endParaRPr>
          </a:p>
          <a:p>
            <a:pPr algn="just" marL="12700" marR="7620" indent="447675">
              <a:lnSpc>
                <a:spcPct val="193200"/>
              </a:lnSpc>
              <a:spcBef>
                <a:spcPts val="950"/>
              </a:spcBef>
            </a:pP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característica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propio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carácter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organizaciones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exija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flexibilidad, </a:t>
            </a:r>
            <a:r>
              <a:rPr dirty="0" sz="1100">
                <a:latin typeface="Arial MT"/>
                <a:cs typeface="Arial MT"/>
              </a:rPr>
              <a:t>innovación,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reciclaje,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iniciativa,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eficiencia,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eficacia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cuyo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trabajo </a:t>
            </a:r>
            <a:r>
              <a:rPr dirty="0" sz="1100">
                <a:latin typeface="Arial MT"/>
                <a:cs typeface="Arial MT"/>
              </a:rPr>
              <a:t>incide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aspectos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históricos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culturales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aquellos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cuyo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incurre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administrativa.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2700"/>
              </a:lnSpc>
              <a:spcBef>
                <a:spcPts val="96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comprende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conjunto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elementos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interactúan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sí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acceder,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crear,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encontrar, </a:t>
            </a:r>
            <a:r>
              <a:rPr dirty="0" sz="1100">
                <a:latin typeface="Arial MT"/>
                <a:cs typeface="Arial MT"/>
              </a:rPr>
              <a:t>almacenar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transformar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respaldar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empresa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sirviendo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apoyo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decisiones.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52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898" y="877370"/>
            <a:ext cx="5656580" cy="8124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organizaciones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eficientes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documentales,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aunque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no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todas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las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empresas</a:t>
            </a:r>
            <a:r>
              <a:rPr dirty="0" sz="1100" spc="-9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h</a:t>
            </a:r>
            <a:r>
              <a:rPr dirty="0" sz="1100" spc="-15">
                <a:latin typeface="Arial MT"/>
                <a:cs typeface="Arial MT"/>
              </a:rPr>
              <a:t>a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tomado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conciencia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esto,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y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plantean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</a:t>
            </a:r>
            <a:r>
              <a:rPr dirty="0" sz="1100" spc="5">
                <a:latin typeface="Arial MT"/>
                <a:cs typeface="Arial MT"/>
              </a:rPr>
              <a:t>ó</a:t>
            </a:r>
            <a:r>
              <a:rPr dirty="0" sz="1100" spc="-10">
                <a:latin typeface="Arial MT"/>
                <a:cs typeface="Arial MT"/>
              </a:rPr>
              <a:t>m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mejorarlos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evitar </a:t>
            </a:r>
            <a:r>
              <a:rPr dirty="0" sz="1100" spc="-5">
                <a:latin typeface="Arial MT"/>
                <a:cs typeface="Arial MT"/>
              </a:rPr>
              <a:t>algunos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males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habituales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como: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bajo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rendimiento,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po</a:t>
            </a:r>
            <a:r>
              <a:rPr dirty="0" sz="1100" spc="-25">
                <a:latin typeface="Arial MT"/>
                <a:cs typeface="Arial MT"/>
              </a:rPr>
              <a:t>c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enfoque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cliente,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barreras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departamentales,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subprocesos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inútiles,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debido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falta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visión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global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proceso;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actualmente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</a:t>
            </a:r>
            <a:r>
              <a:rPr dirty="0" sz="1100" spc="-15">
                <a:latin typeface="Arial MT"/>
                <a:cs typeface="Arial MT"/>
              </a:rPr>
              <a:t>o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digitalización,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traslado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archivo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físico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eficiente.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3000"/>
              </a:lnSpc>
              <a:spcBef>
                <a:spcPts val="955"/>
              </a:spcBef>
            </a:pPr>
            <a:r>
              <a:rPr dirty="0" sz="1100">
                <a:latin typeface="Arial MT"/>
                <a:cs typeface="Arial MT"/>
              </a:rPr>
              <a:t>Esto,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documento,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foto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son </a:t>
            </a:r>
            <a:r>
              <a:rPr dirty="0" sz="1100">
                <a:latin typeface="Arial MT"/>
                <a:cs typeface="Arial MT"/>
              </a:rPr>
              <a:t>representados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conjunto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muestras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sí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mismo,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transformándolos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al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digital.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Así,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convertido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solución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aquellas </a:t>
            </a:r>
            <a:r>
              <a:rPr dirty="0" sz="1100">
                <a:latin typeface="Arial MT"/>
                <a:cs typeface="Arial MT"/>
              </a:rPr>
              <a:t>organizaciones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continuo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abundante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aunque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muchas </a:t>
            </a:r>
            <a:r>
              <a:rPr dirty="0" sz="1100">
                <a:latin typeface="Arial MT"/>
                <a:cs typeface="Arial MT"/>
              </a:rPr>
              <a:t>notarías,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despachos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profesionales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instituciones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mantienen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mientras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 resisten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>
                <a:latin typeface="Arial MT"/>
                <a:cs typeface="Arial MT"/>
              </a:rPr>
              <a:t> como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herramienta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mejoras </a:t>
            </a:r>
            <a:r>
              <a:rPr dirty="0" sz="1100">
                <a:latin typeface="Arial MT"/>
                <a:cs typeface="Arial MT"/>
              </a:rPr>
              <a:t>en la </a:t>
            </a:r>
            <a:r>
              <a:rPr dirty="0" sz="1100" spc="-10">
                <a:latin typeface="Arial MT"/>
                <a:cs typeface="Arial MT"/>
              </a:rPr>
              <a:t>gestión.</a:t>
            </a:r>
            <a:endParaRPr sz="1100">
              <a:latin typeface="Arial MT"/>
              <a:cs typeface="Arial MT"/>
            </a:endParaRPr>
          </a:p>
          <a:p>
            <a:pPr algn="just" marL="12700" marR="8890" indent="447675">
              <a:lnSpc>
                <a:spcPct val="1927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ocupado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organizaciones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manejan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grandes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volúmenes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buena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opción,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44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2.1.2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administrativos: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trámite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y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0" b="1">
                <a:latin typeface="Arial"/>
                <a:cs typeface="Arial"/>
              </a:rPr>
              <a:t> concentración</a:t>
            </a:r>
            <a:endParaRPr sz="1100">
              <a:latin typeface="Arial"/>
              <a:cs typeface="Arial"/>
            </a:endParaRPr>
          </a:p>
          <a:p>
            <a:pPr algn="just" marL="18415" marR="6985" indent="-63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relevancia,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concentración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juegan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importante;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encarga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concentrar,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ordenar,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clasificar,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catalogar,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custodiar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estado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ingresan,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brindar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consulta,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únicamente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al </a:t>
            </a:r>
            <a:r>
              <a:rPr dirty="0" sz="1100">
                <a:latin typeface="Arial MT"/>
                <a:cs typeface="Arial MT"/>
              </a:rPr>
              <a:t>departamento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generó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reglamentación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establecida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segundo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custodia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cualquier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administrativo, </a:t>
            </a:r>
            <a:r>
              <a:rPr dirty="0" sz="1100">
                <a:latin typeface="Arial MT"/>
                <a:cs typeface="Arial MT"/>
              </a:rPr>
              <a:t>legal,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permanente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histórico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53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78" y="877370"/>
            <a:ext cx="5654040" cy="69570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transferidos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valoración,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brindar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servicio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 </a:t>
            </a:r>
            <a:r>
              <a:rPr dirty="0" sz="1100" spc="-10">
                <a:latin typeface="Arial MT"/>
                <a:cs typeface="Arial MT"/>
              </a:rPr>
              <a:t>usuarios.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44"/>
              </a:spcBef>
            </a:pP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1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trámite</a:t>
            </a:r>
            <a:endParaRPr sz="1100">
              <a:latin typeface="Arial"/>
              <a:cs typeface="Arial"/>
            </a:endParaRPr>
          </a:p>
          <a:p>
            <a:pPr algn="just" marL="18415" marR="5715" indent="-63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hablar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trámite,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referimos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fase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ciclo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vida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>
                <a:latin typeface="Arial MT"/>
                <a:cs typeface="Arial MT"/>
              </a:rPr>
              <a:t>documento,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cuya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frecuente.</a:t>
            </a:r>
            <a:r>
              <a:rPr dirty="0" sz="1100" spc="-25">
                <a:latin typeface="Arial MT"/>
                <a:cs typeface="Arial MT"/>
              </a:rPr>
              <a:t> Es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aclarar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conjunto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 </a:t>
            </a:r>
            <a:r>
              <a:rPr dirty="0" sz="1100">
                <a:latin typeface="Arial MT"/>
                <a:cs typeface="Arial MT"/>
              </a:rPr>
              <a:t>generados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moral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ejercicio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funciones.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García,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O.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(2000)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Guía</a:t>
            </a:r>
            <a:r>
              <a:rPr dirty="0" sz="1100" spc="1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1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aprendizaje.</a:t>
            </a:r>
            <a:r>
              <a:rPr dirty="0" sz="1100" spc="1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Organización</a:t>
            </a:r>
            <a:r>
              <a:rPr dirty="0" sz="1100" spc="1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1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135" i="1">
                <a:latin typeface="Arial"/>
                <a:cs typeface="Arial"/>
              </a:rPr>
              <a:t> </a:t>
            </a:r>
            <a:r>
              <a:rPr dirty="0" sz="1100" spc="-50" i="1">
                <a:latin typeface="Arial"/>
                <a:cs typeface="Arial"/>
              </a:rPr>
              <a:t>1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trámite: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“es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contiene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movimientos,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cuya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frecuente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conducción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cotidiana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institución”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(p.86).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 fragmento lo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explica García Hernández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trámite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es </a:t>
            </a:r>
            <a:r>
              <a:rPr dirty="0" sz="1100">
                <a:latin typeface="Arial MT"/>
                <a:cs typeface="Arial MT"/>
              </a:rPr>
              <a:t>donde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constante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movimiento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mismo,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10">
                <a:latin typeface="Arial MT"/>
                <a:cs typeface="Arial MT"/>
              </a:rPr>
              <a:t> frecuente.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compone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generando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áreas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desempeño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donde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frecuente,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esta </a:t>
            </a:r>
            <a:r>
              <a:rPr dirty="0" sz="1100" spc="-10">
                <a:latin typeface="Arial MT"/>
                <a:cs typeface="Arial MT"/>
              </a:rPr>
              <a:t>documentación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permanecer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desahogar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 spc="-10">
                <a:latin typeface="Arial MT"/>
                <a:cs typeface="Arial MT"/>
              </a:rPr>
              <a:t>asuntos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pendientes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institución.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También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valoración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cuáles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pasar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transferidos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al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concentración.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54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898" y="877370"/>
            <a:ext cx="5654675" cy="54146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concentración</a:t>
            </a: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Está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conformado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habiendo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concluido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luego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haber </a:t>
            </a:r>
            <a:r>
              <a:rPr dirty="0" sz="1100">
                <a:latin typeface="Arial MT"/>
                <a:cs typeface="Arial MT"/>
              </a:rPr>
              <a:t>sido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valorados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transferidos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 archivo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concentración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precautoria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conformidad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Catálogo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Disposición Documental.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29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cuya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esporádica,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parte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áreas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cuyos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primarios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aún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prescriben.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surge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consecuencia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esporádico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expurgo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transferencia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terminado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son </a:t>
            </a:r>
            <a:r>
              <a:rPr dirty="0" sz="1100">
                <a:latin typeface="Arial MT"/>
                <a:cs typeface="Arial MT"/>
              </a:rPr>
              <a:t>necesarios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apoyarse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referencia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posterior.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brindan </a:t>
            </a:r>
            <a:r>
              <a:rPr dirty="0" sz="1100">
                <a:latin typeface="Arial MT"/>
                <a:cs typeface="Arial MT"/>
              </a:rPr>
              <a:t>principalmente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resguardo,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custodia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determinado;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efecto,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radica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memoria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alberga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este </a:t>
            </a:r>
            <a:r>
              <a:rPr dirty="0" sz="1100">
                <a:latin typeface="Arial MT"/>
                <a:cs typeface="Arial MT"/>
              </a:rPr>
              <a:t>repositorio,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encontrarse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fondos: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concluidos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integral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engranaje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ende,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sistema </a:t>
            </a:r>
            <a:r>
              <a:rPr dirty="0" sz="1100">
                <a:latin typeface="Arial MT"/>
                <a:cs typeface="Arial MT"/>
              </a:rPr>
              <a:t>informativo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cultural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García,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O.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E.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(2000)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concentración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siguientes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características: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6823964"/>
            <a:ext cx="4368800" cy="93218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88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Hay</a:t>
            </a:r>
            <a:r>
              <a:rPr dirty="0" sz="1000" spc="1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quienes</a:t>
            </a:r>
            <a:r>
              <a:rPr dirty="0" sz="1000" spc="1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dividen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periodo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semiactivo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tres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subperíodos,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los </a:t>
            </a:r>
            <a:r>
              <a:rPr dirty="0" sz="1000">
                <a:latin typeface="Arial MT"/>
                <a:cs typeface="Arial MT"/>
              </a:rPr>
              <a:t>cuales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tienen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primero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valor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primario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reducido,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después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 </a:t>
            </a:r>
            <a:r>
              <a:rPr dirty="0" sz="1000">
                <a:latin typeface="Arial MT"/>
                <a:cs typeface="Arial MT"/>
              </a:rPr>
              <a:t>valor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primario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débil</a:t>
            </a:r>
            <a:r>
              <a:rPr dirty="0" sz="1000" spc="3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finalmente</a:t>
            </a:r>
            <a:r>
              <a:rPr dirty="0" sz="1000" spc="3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valor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primario</a:t>
            </a:r>
            <a:r>
              <a:rPr dirty="0" sz="1000" spc="3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nulo,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entonces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es </a:t>
            </a:r>
            <a:r>
              <a:rPr dirty="0" sz="1000">
                <a:latin typeface="Arial MT"/>
                <a:cs typeface="Arial MT"/>
              </a:rPr>
              <a:t>reemplazado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valor</a:t>
            </a:r>
            <a:r>
              <a:rPr dirty="0" sz="1000" spc="3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secundario.</a:t>
            </a:r>
            <a:r>
              <a:rPr dirty="0" sz="1000" spc="3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3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largo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período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semiactividad, el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volumen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disminuye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considerablemente, </a:t>
            </a:r>
            <a:r>
              <a:rPr dirty="0" sz="1000" spc="-10">
                <a:latin typeface="Arial MT"/>
                <a:cs typeface="Arial MT"/>
              </a:rPr>
              <a:t>debido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eliminación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hace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acuerdo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catálogo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vigencias </a:t>
            </a:r>
            <a:r>
              <a:rPr dirty="0" sz="1000" spc="-10">
                <a:latin typeface="Arial MT"/>
                <a:cs typeface="Arial MT"/>
              </a:rPr>
              <a:t>(p.93).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66" y="8439379"/>
            <a:ext cx="5654675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fragmento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García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Hernández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concentración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</a:t>
            </a:r>
            <a:endParaRPr sz="1100">
              <a:latin typeface="Arial MT"/>
              <a:cs typeface="Arial MT"/>
            </a:endParaRPr>
          </a:p>
          <a:p>
            <a:pPr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período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semiactivo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divide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subperíodos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cuales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ya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pasaron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55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4675" cy="7800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valor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primario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débil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luego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valor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primario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nulo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aquí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donde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reemplazado</a:t>
            </a:r>
            <a:endParaRPr sz="1100">
              <a:latin typeface="Arial MT"/>
              <a:cs typeface="Arial MT"/>
            </a:endParaRPr>
          </a:p>
          <a:p>
            <a:pPr algn="just" marL="18415" marR="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secundario,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disminuyendo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volumen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es </a:t>
            </a:r>
            <a:r>
              <a:rPr dirty="0" sz="1100" spc="-10">
                <a:latin typeface="Arial MT"/>
                <a:cs typeface="Arial MT"/>
              </a:rPr>
              <a:t>esporádica.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conformado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pasado,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previa </a:t>
            </a:r>
            <a:r>
              <a:rPr dirty="0" sz="1100">
                <a:latin typeface="Arial MT"/>
                <a:cs typeface="Arial MT"/>
              </a:rPr>
              <a:t>valoración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primaria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 su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esporádica.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él,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secundaria,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identificar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cuyos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primarios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prescrito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 </a:t>
            </a:r>
            <a:r>
              <a:rPr dirty="0" sz="1100">
                <a:latin typeface="Arial MT"/>
                <a:cs typeface="Arial MT"/>
              </a:rPr>
              <a:t>tanto,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transferirla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histórico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baja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definitiva.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concentración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muy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administrativa,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minuciosa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primaria,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ver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valores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posee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dependiendo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ello,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ver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pasa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concentración.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igual,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concentración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ocupa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lugar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importante,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valorar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saber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todavía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posee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secundarios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histórico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si </a:t>
            </a:r>
            <a:r>
              <a:rPr dirty="0" sz="1100">
                <a:latin typeface="Arial MT"/>
                <a:cs typeface="Arial MT"/>
              </a:rPr>
              <a:t>no,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definitivamente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baja.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Cabe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mencionar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concentración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conformado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por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pasado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valoración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primaria,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esporádica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valoración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secundaria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identificar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aquella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cuyos </a:t>
            </a:r>
            <a:r>
              <a:rPr dirty="0" sz="1100">
                <a:latin typeface="Arial MT"/>
                <a:cs typeface="Arial MT"/>
              </a:rPr>
              <a:t>valores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primarios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 prescrito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transferirla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histórico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baja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definitiva.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función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secundaria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posee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valores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informativos,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testimonial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y/o </a:t>
            </a:r>
            <a:r>
              <a:rPr dirty="0" sz="1100">
                <a:latin typeface="Arial MT"/>
                <a:cs typeface="Arial MT"/>
              </a:rPr>
              <a:t>evidencial.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Aunque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aquí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etapa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esporádica,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posterior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son </a:t>
            </a:r>
            <a:r>
              <a:rPr dirty="0" sz="1100">
                <a:latin typeface="Arial MT"/>
                <a:cs typeface="Arial MT"/>
              </a:rPr>
              <a:t>manejados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físicamente,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consulta.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56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898" y="1051088"/>
            <a:ext cx="5655310" cy="36772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2.2 </a:t>
            </a:r>
            <a:r>
              <a:rPr dirty="0" sz="1100" spc="-10" b="1">
                <a:latin typeface="Arial"/>
                <a:cs typeface="Arial"/>
              </a:rPr>
              <a:t>Clasificación</a:t>
            </a:r>
            <a:endParaRPr sz="1100">
              <a:latin typeface="Arial"/>
              <a:cs typeface="Arial"/>
            </a:endParaRPr>
          </a:p>
          <a:p>
            <a:pPr algn="just" marL="18415" marR="6350" indent="-6350">
              <a:lnSpc>
                <a:spcPct val="192700"/>
              </a:lnSpc>
              <a:spcBef>
                <a:spcPts val="985"/>
              </a:spcBef>
            </a:pPr>
            <a:r>
              <a:rPr dirty="0" sz="1100" spc="-5">
                <a:latin typeface="Arial MT"/>
                <a:cs typeface="Arial MT"/>
              </a:rPr>
              <a:t>Cuando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hablamos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clasificación,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p</a:t>
            </a:r>
            <a:r>
              <a:rPr dirty="0" sz="1100" spc="-15">
                <a:latin typeface="Arial MT"/>
                <a:cs typeface="Arial MT"/>
              </a:rPr>
              <a:t>od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m</a:t>
            </a:r>
            <a:r>
              <a:rPr dirty="0" sz="1100" spc="5">
                <a:latin typeface="Arial MT"/>
                <a:cs typeface="Arial MT"/>
              </a:rPr>
              <a:t>o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decir</a:t>
            </a:r>
            <a:r>
              <a:rPr dirty="0" sz="1100" spc="-10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concepto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aplicable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diferentes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ámbitos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vida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no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idea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separar,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diferencias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unir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s </a:t>
            </a:r>
            <a:r>
              <a:rPr dirty="0" sz="1100" spc="-5">
                <a:latin typeface="Arial MT"/>
                <a:cs typeface="Arial MT"/>
              </a:rPr>
              <a:t>semejanzas.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Si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hablamos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documentación,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n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excepción,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y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q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también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e </a:t>
            </a:r>
            <a:r>
              <a:rPr dirty="0" sz="1100" spc="-5">
                <a:latin typeface="Arial MT"/>
                <a:cs typeface="Arial MT"/>
              </a:rPr>
              <a:t>clasifica.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esencial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central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muchas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disciplinas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tareas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humano.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clasificar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distinguir </a:t>
            </a:r>
            <a:r>
              <a:rPr dirty="0" sz="1100">
                <a:latin typeface="Arial MT"/>
                <a:cs typeface="Arial MT"/>
              </a:rPr>
              <a:t>elementos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agruparlos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características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rutina </a:t>
            </a:r>
            <a:r>
              <a:rPr dirty="0" sz="1100">
                <a:latin typeface="Arial MT"/>
                <a:cs typeface="Arial MT"/>
              </a:rPr>
              <a:t>diaria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persona.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Pasando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Técnicas</a:t>
            </a:r>
            <a:r>
              <a:rPr dirty="0" sz="1100" spc="7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8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</a:t>
            </a:r>
            <a:r>
              <a:rPr dirty="0" sz="1100" spc="10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(2002)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nos </a:t>
            </a:r>
            <a:r>
              <a:rPr dirty="0" sz="1100">
                <a:latin typeface="Arial MT"/>
                <a:cs typeface="Arial MT"/>
              </a:rPr>
              <a:t>explica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clasificación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siguiente </a:t>
            </a:r>
            <a:r>
              <a:rPr dirty="0" sz="1100" spc="-10">
                <a:latin typeface="Arial MT"/>
                <a:cs typeface="Arial MT"/>
              </a:rPr>
              <a:t>manera: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5257292"/>
            <a:ext cx="4366895" cy="9353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just" marL="15240" marR="5080" indent="-3175">
              <a:lnSpc>
                <a:spcPct val="99200"/>
              </a:lnSpc>
              <a:spcBef>
                <a:spcPts val="114"/>
              </a:spcBef>
            </a:pP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documentación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estar</a:t>
            </a:r>
            <a:r>
              <a:rPr dirty="0" sz="1000" spc="-10">
                <a:latin typeface="Arial MT"/>
                <a:cs typeface="Arial MT"/>
              </a:rPr>
              <a:t> debidamente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ordenada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0">
                <a:latin typeface="Arial MT"/>
                <a:cs typeface="Arial MT"/>
              </a:rPr>
              <a:t> clasificada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poder </a:t>
            </a:r>
            <a:r>
              <a:rPr dirty="0" sz="1000">
                <a:latin typeface="Arial MT"/>
                <a:cs typeface="Arial MT"/>
              </a:rPr>
              <a:t>llevar</a:t>
            </a:r>
            <a:r>
              <a:rPr dirty="0" sz="1000" spc="1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cabo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rápida</a:t>
            </a:r>
            <a:r>
              <a:rPr dirty="0" sz="1000" spc="1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recuperación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momento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dado.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clasificarla,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realiza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azar,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sino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existe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serie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reglas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que </a:t>
            </a:r>
            <a:r>
              <a:rPr dirty="0" sz="1000">
                <a:latin typeface="Arial MT"/>
                <a:cs typeface="Arial MT"/>
              </a:rPr>
              <a:t>facilitan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dicho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trabajo.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modo,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siguiendo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criterio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universal,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todas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las </a:t>
            </a:r>
            <a:r>
              <a:rPr dirty="0" sz="1000">
                <a:latin typeface="Arial MT"/>
                <a:cs typeface="Arial MT"/>
              </a:rPr>
              <a:t>personas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conozcan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normas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clasificación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podrían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acceder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los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rápida</a:t>
            </a:r>
            <a:r>
              <a:rPr dirty="0" sz="1000" spc="-10">
                <a:latin typeface="Arial MT"/>
                <a:cs typeface="Arial MT"/>
              </a:rPr>
              <a:t> (p.45).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66" y="6586159"/>
            <a:ext cx="5655310" cy="19342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1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manera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bien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ordenada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clasificada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rápida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 spc="-10">
                <a:latin typeface="Arial MT"/>
                <a:cs typeface="Arial MT"/>
              </a:rPr>
              <a:t>recuperación,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seguir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ciertas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reglas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llevarla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igual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normas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clasificación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acceder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3600"/>
              </a:lnSpc>
              <a:spcBef>
                <a:spcPts val="944"/>
              </a:spcBef>
            </a:pP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concepto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podemos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observar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mencionan </a:t>
            </a:r>
            <a:r>
              <a:rPr dirty="0" sz="1100">
                <a:latin typeface="Arial MT"/>
                <a:cs typeface="Arial MT"/>
              </a:rPr>
              <a:t>Cruz,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J.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Mikelarena,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F.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(1998)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Información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documentación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administrativa</a:t>
            </a:r>
            <a:r>
              <a:rPr dirty="0" sz="1100" spc="-10">
                <a:latin typeface="Arial MT"/>
                <a:cs typeface="Arial MT"/>
              </a:rPr>
              <a:t>, </a:t>
            </a:r>
            <a:r>
              <a:rPr dirty="0" sz="1100">
                <a:latin typeface="Arial MT"/>
                <a:cs typeface="Arial MT"/>
              </a:rPr>
              <a:t>donde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siguiente: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57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956307" y="877315"/>
            <a:ext cx="4368165" cy="13893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 marR="5080">
              <a:lnSpc>
                <a:spcPct val="99300"/>
              </a:lnSpc>
              <a:spcBef>
                <a:spcPts val="114"/>
              </a:spcBef>
            </a:pPr>
            <a:r>
              <a:rPr dirty="0" sz="1000" spc="-10">
                <a:latin typeface="Arial MT"/>
                <a:cs typeface="Arial MT"/>
              </a:rPr>
              <a:t>Clasificar</a:t>
            </a:r>
            <a:r>
              <a:rPr dirty="0" sz="1000">
                <a:latin typeface="Arial MT"/>
                <a:cs typeface="Arial MT"/>
              </a:rPr>
              <a:t> consiste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agrupar </a:t>
            </a:r>
            <a:r>
              <a:rPr dirty="0" sz="1000" spc="-10">
                <a:latin typeface="Arial MT"/>
                <a:cs typeface="Arial MT"/>
              </a:rPr>
              <a:t>jerárquicamente </a:t>
            </a:r>
            <a:r>
              <a:rPr dirty="0" sz="1000">
                <a:latin typeface="Arial MT"/>
                <a:cs typeface="Arial MT"/>
              </a:rPr>
              <a:t>los </a:t>
            </a:r>
            <a:r>
              <a:rPr dirty="0" sz="1000" spc="-10">
                <a:latin typeface="Arial MT"/>
                <a:cs typeface="Arial MT"/>
              </a:rPr>
              <a:t>documentos</a:t>
            </a:r>
            <a:r>
              <a:rPr dirty="0" sz="10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estableciendo </a:t>
            </a:r>
            <a:r>
              <a:rPr dirty="0" sz="1000">
                <a:latin typeface="Arial MT"/>
                <a:cs typeface="Arial MT"/>
              </a:rPr>
              <a:t>agregados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clases,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desde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específicos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más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amplios,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los </a:t>
            </a:r>
            <a:r>
              <a:rPr dirty="0" sz="1000">
                <a:latin typeface="Arial MT"/>
                <a:cs typeface="Arial MT"/>
              </a:rPr>
              <a:t>siguientes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niveles: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1er.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unidades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archivísticas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(expedientes,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etc.).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2do.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series.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Todas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unidades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archivísticas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(expedientes,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etc.),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son </a:t>
            </a:r>
            <a:r>
              <a:rPr dirty="0" sz="1000">
                <a:latin typeface="Arial MT"/>
                <a:cs typeface="Arial MT"/>
              </a:rPr>
              <a:t>resultado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misma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actividad.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3er.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secciones: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Podemos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seguir </a:t>
            </a:r>
            <a:r>
              <a:rPr dirty="0" sz="1000">
                <a:latin typeface="Arial MT"/>
                <a:cs typeface="Arial MT"/>
              </a:rPr>
              <a:t>agrupando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todas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series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distintas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oficinas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departamento, </a:t>
            </a:r>
            <a:r>
              <a:rPr dirty="0" sz="1000">
                <a:latin typeface="Arial MT"/>
                <a:cs typeface="Arial MT"/>
              </a:rPr>
              <a:t>sección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áreas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relacionadas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entre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sí.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4to.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fondo: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último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todas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las </a:t>
            </a:r>
            <a:r>
              <a:rPr dirty="0" sz="1000" spc="-10">
                <a:latin typeface="Arial MT"/>
                <a:cs typeface="Arial MT"/>
              </a:rPr>
              <a:t>secciones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que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clasifiquen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organismo,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constituyen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fondo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(pp.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225-226).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026" y="2806748"/>
            <a:ext cx="5654040" cy="48996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concepto,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Cruz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Mundet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Mikelarena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Peña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referencia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cuatro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niveles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</a:t>
            </a:r>
            <a:endParaRPr sz="1100">
              <a:latin typeface="Arial MT"/>
              <a:cs typeface="Arial MT"/>
            </a:endParaRPr>
          </a:p>
          <a:p>
            <a:pPr algn="just" marL="18415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resultan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mencionados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Técnicas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(2002),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cuatro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niveles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son: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unidades</a:t>
            </a:r>
            <a:r>
              <a:rPr dirty="0" sz="1100" spc="4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archivísticas,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series,</a:t>
            </a:r>
            <a:r>
              <a:rPr dirty="0" sz="1100" spc="10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secciones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fondo,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niveles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0">
                <a:latin typeface="Arial MT"/>
                <a:cs typeface="Arial MT"/>
              </a:rPr>
              <a:t>  </a:t>
            </a:r>
            <a:r>
              <a:rPr dirty="0" sz="1100" spc="-25">
                <a:latin typeface="Arial MT"/>
                <a:cs typeface="Arial MT"/>
              </a:rPr>
              <a:t>son </a:t>
            </a:r>
            <a:r>
              <a:rPr dirty="0" sz="1100">
                <a:latin typeface="Arial MT"/>
                <a:cs typeface="Arial MT"/>
              </a:rPr>
              <a:t>fundamentales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cabo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buena </a:t>
            </a:r>
            <a:r>
              <a:rPr dirty="0" sz="1100" spc="-10">
                <a:latin typeface="Arial MT"/>
                <a:cs typeface="Arial MT"/>
              </a:rPr>
              <a:t>clasificación.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1010"/>
              </a:spcBef>
            </a:pP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ocupa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lugar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beneficios,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localización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óptima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44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2.3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Sistemas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clasificación</a:t>
            </a:r>
            <a:endParaRPr sz="1100">
              <a:latin typeface="Arial"/>
              <a:cs typeface="Arial"/>
            </a:endParaRPr>
          </a:p>
          <a:p>
            <a:pPr algn="just" marL="18415" marR="7620" indent="-6350">
              <a:lnSpc>
                <a:spcPct val="192700"/>
              </a:lnSpc>
              <a:spcBef>
                <a:spcPts val="100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fundamental,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aplicar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adecuado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permitir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oportuna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no </a:t>
            </a:r>
            <a:r>
              <a:rPr dirty="0" sz="1100">
                <a:latin typeface="Arial MT"/>
                <a:cs typeface="Arial MT"/>
              </a:rPr>
              <a:t>podemos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dejar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clasificación.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Heredia,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A.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(1991)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Archivística</a:t>
            </a:r>
            <a:r>
              <a:rPr dirty="0" sz="1100" spc="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general.</a:t>
            </a:r>
            <a:r>
              <a:rPr dirty="0" sz="1100" spc="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Teoría</a:t>
            </a:r>
            <a:r>
              <a:rPr dirty="0" sz="1100" spc="6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práctica</a:t>
            </a:r>
            <a:r>
              <a:rPr dirty="0" sz="1100" spc="6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describe 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manera: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956307" y="8253476"/>
            <a:ext cx="4368165" cy="4813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89865" marR="5080" indent="-177800">
              <a:lnSpc>
                <a:spcPct val="99000"/>
              </a:lnSpc>
              <a:spcBef>
                <a:spcPts val="120"/>
              </a:spcBef>
              <a:buChar char="•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Estructural:</a:t>
            </a:r>
            <a:r>
              <a:rPr dirty="0" sz="1000" spc="3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cuanto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estructura</a:t>
            </a:r>
            <a:r>
              <a:rPr dirty="0" sz="1000" spc="3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orgánica,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3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35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se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producen</a:t>
            </a:r>
            <a:r>
              <a:rPr dirty="0" sz="1000" spc="2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generalmente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agrupan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tal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manera</a:t>
            </a:r>
            <a:r>
              <a:rPr dirty="0" sz="1000" spc="2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reflejan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 spc="-10">
                <a:latin typeface="Arial MT"/>
                <a:cs typeface="Arial MT"/>
              </a:rPr>
              <a:t>organización.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58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971" y="877315"/>
            <a:ext cx="5655945" cy="68110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089025" marR="393700" indent="-177800">
              <a:lnSpc>
                <a:spcPct val="99000"/>
              </a:lnSpc>
              <a:spcBef>
                <a:spcPts val="120"/>
              </a:spcBef>
              <a:buChar char="•"/>
              <a:tabLst>
                <a:tab pos="1091565" algn="l"/>
              </a:tabLst>
            </a:pPr>
            <a:r>
              <a:rPr dirty="0" sz="1000">
                <a:latin typeface="Arial MT"/>
                <a:cs typeface="Arial MT"/>
              </a:rPr>
              <a:t>Funcional: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acciones</a:t>
            </a:r>
            <a:r>
              <a:rPr dirty="0" sz="1000" spc="3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pueden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manifestarse</a:t>
            </a:r>
            <a:r>
              <a:rPr dirty="0" sz="1000" spc="3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tres</a:t>
            </a:r>
            <a:r>
              <a:rPr dirty="0" sz="1000" spc="3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maneras,</a:t>
            </a:r>
            <a:r>
              <a:rPr dirty="0" sz="1000" spc="35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las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funciones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son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atribuciones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encomendadas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señaladas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una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 spc="-10">
                <a:latin typeface="Arial MT"/>
                <a:cs typeface="Arial MT"/>
              </a:rPr>
              <a:t>institución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realice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cumpla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fines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que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ésta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fue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creada.</a:t>
            </a:r>
            <a:endParaRPr sz="1000">
              <a:latin typeface="Arial MT"/>
              <a:cs typeface="Arial MT"/>
            </a:endParaRPr>
          </a:p>
          <a:p>
            <a:pPr algn="just" marL="1089025" marR="394970" indent="-177800">
              <a:lnSpc>
                <a:spcPct val="100000"/>
              </a:lnSpc>
              <a:spcBef>
                <a:spcPts val="120"/>
              </a:spcBef>
              <a:buChar char="•"/>
              <a:tabLst>
                <a:tab pos="1091565" algn="l"/>
              </a:tabLst>
            </a:pPr>
            <a:r>
              <a:rPr dirty="0" sz="1000">
                <a:latin typeface="Arial MT"/>
                <a:cs typeface="Arial MT"/>
              </a:rPr>
              <a:t>Asunto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materias: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refieren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25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materias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tratan</a:t>
            </a:r>
            <a:r>
              <a:rPr dirty="0" sz="1000" spc="27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los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(pp. </a:t>
            </a:r>
            <a:r>
              <a:rPr dirty="0" sz="1000" spc="-10">
                <a:latin typeface="Arial MT"/>
                <a:cs typeface="Arial MT"/>
              </a:rPr>
              <a:t>272-</a:t>
            </a:r>
            <a:r>
              <a:rPr dirty="0" sz="1000" spc="-20">
                <a:latin typeface="Arial MT"/>
                <a:cs typeface="Arial MT"/>
              </a:rPr>
              <a:t>273).</a:t>
            </a:r>
            <a:endParaRPr sz="1000">
              <a:latin typeface="Arial MT"/>
              <a:cs typeface="Arial MT"/>
            </a:endParaRPr>
          </a:p>
          <a:p>
            <a:pPr algn="just" marL="18415" marR="5080" indent="-6350">
              <a:lnSpc>
                <a:spcPct val="192700"/>
              </a:lnSpc>
              <a:spcBef>
                <a:spcPts val="140"/>
              </a:spcBef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Antonia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Heredia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estructura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saber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 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saber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clasificación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llevar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aplicación.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distintos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métodos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permiten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clasificar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correcta,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claro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dependiendo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decir,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aplicando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brindará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mejor </a:t>
            </a:r>
            <a:r>
              <a:rPr dirty="0" sz="1100">
                <a:latin typeface="Arial MT"/>
                <a:cs typeface="Arial MT"/>
              </a:rPr>
              <a:t>funcionamiento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archivo.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distintos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métodos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deberán </a:t>
            </a:r>
            <a:r>
              <a:rPr dirty="0" sz="1100">
                <a:latin typeface="Arial MT"/>
                <a:cs typeface="Arial MT"/>
              </a:rPr>
              <a:t>adaptar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características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política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organización.</a:t>
            </a:r>
            <a:endParaRPr sz="1100">
              <a:latin typeface="Arial MT"/>
              <a:cs typeface="Arial MT"/>
            </a:endParaRPr>
          </a:p>
          <a:p>
            <a:pPr algn="just" marL="12700" marR="762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métodos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aisladamente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combinación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características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trate.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40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2.4 </a:t>
            </a:r>
            <a:r>
              <a:rPr dirty="0" sz="1100" spc="-10" b="1">
                <a:latin typeface="Arial"/>
                <a:cs typeface="Arial"/>
              </a:rPr>
              <a:t>Ordenación</a:t>
            </a:r>
            <a:endParaRPr sz="1100">
              <a:latin typeface="Arial"/>
              <a:cs typeface="Arial"/>
            </a:endParaRPr>
          </a:p>
          <a:p>
            <a:pPr algn="just" marL="18415" marR="6350" indent="-63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ordenación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importante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mediante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también </a:t>
            </a:r>
            <a:r>
              <a:rPr dirty="0" sz="1100">
                <a:latin typeface="Arial MT"/>
                <a:cs typeface="Arial MT"/>
              </a:rPr>
              <a:t>vamos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funcionamiento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documentos.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Cruz,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J.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R.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Mikelarena,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F.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(1998)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Información</a:t>
            </a:r>
            <a:r>
              <a:rPr dirty="0" sz="1100" spc="2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2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documentación</a:t>
            </a:r>
            <a:r>
              <a:rPr dirty="0" sz="1100" spc="2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administrativa</a:t>
            </a:r>
            <a:r>
              <a:rPr dirty="0" sz="1100" spc="25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mencionan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ordenación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manera: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8219947"/>
            <a:ext cx="4368800" cy="7829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90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ordenación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una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tarea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material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consistente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relacionar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elementos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otros,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acuerdo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criterio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establecido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antemano,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bien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sea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>
                <a:latin typeface="Arial MT"/>
                <a:cs typeface="Arial MT"/>
              </a:rPr>
              <a:t>fecha,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letras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alfabeto,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números.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ordenación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aplica</a:t>
            </a:r>
            <a:r>
              <a:rPr dirty="0" sz="1000" spc="1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sobre </a:t>
            </a:r>
            <a:r>
              <a:rPr dirty="0" sz="1000">
                <a:latin typeface="Arial MT"/>
                <a:cs typeface="Arial MT"/>
              </a:rPr>
              <a:t>diversos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elementos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diferentes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niveles: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documentos,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expedientes,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series,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etc.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modo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cuando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tomamos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conjunto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cartas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las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5310" cy="7706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3175">
              <a:lnSpc>
                <a:spcPct val="100000"/>
              </a:lnSpc>
              <a:spcBef>
                <a:spcPts val="100"/>
              </a:spcBef>
            </a:pPr>
            <a:r>
              <a:rPr dirty="0" sz="1100" spc="-10" b="1">
                <a:latin typeface="Arial"/>
                <a:cs typeface="Arial"/>
              </a:rPr>
              <a:t>Introducción</a:t>
            </a:r>
            <a:endParaRPr sz="1100">
              <a:latin typeface="Arial"/>
              <a:cs typeface="Arial"/>
            </a:endParaRPr>
          </a:p>
          <a:p>
            <a:pPr algn="just" marL="18415" marR="5715" indent="-6350">
              <a:lnSpc>
                <a:spcPct val="192700"/>
              </a:lnSpc>
              <a:spcBef>
                <a:spcPts val="795"/>
              </a:spcBef>
            </a:pP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avance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surgido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nuevas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herramientas </a:t>
            </a:r>
            <a:r>
              <a:rPr dirty="0" sz="1100">
                <a:latin typeface="Arial MT"/>
                <a:cs typeface="Arial MT"/>
              </a:rPr>
              <a:t>tecnológicas;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 consiguiente,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herramienta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organizaciones,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instituciones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almacenarla.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recomendable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copias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seguridad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duraderos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garantizando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evolución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tecnologías.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2700"/>
              </a:lnSpc>
              <a:spcBef>
                <a:spcPts val="795"/>
              </a:spcBef>
            </a:pP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manera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oportuna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decisiones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organizaciones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proceso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primordial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involucra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consulta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10" i="1">
                <a:latin typeface="Arial"/>
                <a:cs typeface="Arial"/>
              </a:rPr>
              <a:t>.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hecho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disponible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debidamente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momento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adecuado </a:t>
            </a:r>
            <a:r>
              <a:rPr dirty="0" sz="1100">
                <a:latin typeface="Arial MT"/>
                <a:cs typeface="Arial MT"/>
              </a:rPr>
              <a:t>permite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acceder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oportunamente.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790"/>
              </a:spcBef>
            </a:pP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impactado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fuertemente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desarrollo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organizaciones,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tomado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auge </a:t>
            </a:r>
            <a:r>
              <a:rPr dirty="0" sz="1100">
                <a:latin typeface="Arial MT"/>
                <a:cs typeface="Arial MT"/>
              </a:rPr>
              <a:t>importante,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permite</a:t>
            </a:r>
            <a:r>
              <a:rPr dirty="0" sz="1100" spc="10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0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momento</a:t>
            </a:r>
            <a:r>
              <a:rPr dirty="0" sz="1100" spc="48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preciso,</a:t>
            </a:r>
            <a:r>
              <a:rPr dirty="0" sz="1100" spc="10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105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tener necesariamente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aclarar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asunto.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3000"/>
              </a:lnSpc>
              <a:spcBef>
                <a:spcPts val="790"/>
              </a:spcBef>
            </a:pPr>
            <a:r>
              <a:rPr dirty="0" sz="1100">
                <a:latin typeface="Arial MT"/>
                <a:cs typeface="Arial MT"/>
              </a:rPr>
              <a:t>Así,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 idea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sustentar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relevancia de tener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digitalizada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constituyen</a:t>
            </a:r>
            <a:r>
              <a:rPr dirty="0" sz="1100" spc="18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8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18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17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5">
                <a:latin typeface="Arial MT"/>
                <a:cs typeface="Arial MT"/>
              </a:rPr>
              <a:t> 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organizaciones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acertada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decisiones,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realizados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están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cambiando,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industria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ha </a:t>
            </a:r>
            <a:r>
              <a:rPr dirty="0" sz="1100">
                <a:latin typeface="Arial MT"/>
                <a:cs typeface="Arial MT"/>
              </a:rPr>
              <a:t>modernizado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ámbitos,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buscando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automatización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más </a:t>
            </a:r>
            <a:r>
              <a:rPr dirty="0" sz="1100" spc="-10">
                <a:latin typeface="Arial MT"/>
                <a:cs typeface="Arial MT"/>
              </a:rPr>
              <a:t>eficientes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procesos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mejorar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resultados.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ahí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uso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 </a:t>
            </a:r>
            <a:r>
              <a:rPr dirty="0" sz="1100">
                <a:latin typeface="Arial MT"/>
                <a:cs typeface="Arial MT"/>
              </a:rPr>
              <a:t>tenga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fundamental,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distribuir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tareas,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flujo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trabajo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automatizada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llevando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mismas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 </a:t>
            </a:r>
            <a:r>
              <a:rPr dirty="0" sz="1100" spc="-10">
                <a:latin typeface="Arial MT"/>
                <a:cs typeface="Arial MT"/>
              </a:rPr>
              <a:t>eficaz.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59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66" y="877315"/>
            <a:ext cx="5655310" cy="362902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914400" marR="392430">
              <a:lnSpc>
                <a:spcPct val="99000"/>
              </a:lnSpc>
              <a:spcBef>
                <a:spcPts val="120"/>
              </a:spcBef>
            </a:pPr>
            <a:r>
              <a:rPr dirty="0" sz="1000" spc="-10">
                <a:latin typeface="Arial MT"/>
                <a:cs typeface="Arial MT"/>
              </a:rPr>
              <a:t>distribuimos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función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apellidos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nombre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personas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que </a:t>
            </a:r>
            <a:r>
              <a:rPr dirty="0" sz="1000">
                <a:latin typeface="Arial MT"/>
                <a:cs typeface="Arial MT"/>
              </a:rPr>
              <a:t>van</a:t>
            </a:r>
            <a:r>
              <a:rPr dirty="0" sz="1000" spc="204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dirigidas,</a:t>
            </a:r>
            <a:r>
              <a:rPr dirty="0" sz="1000" spc="21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lo</a:t>
            </a:r>
            <a:r>
              <a:rPr dirty="0" sz="1000" spc="204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1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estamos</a:t>
            </a:r>
            <a:r>
              <a:rPr dirty="0" sz="1000" spc="19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haciendo</a:t>
            </a:r>
            <a:r>
              <a:rPr dirty="0" sz="1000" spc="204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es</a:t>
            </a:r>
            <a:r>
              <a:rPr dirty="0" sz="1000" spc="21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ordenar</a:t>
            </a:r>
            <a:r>
              <a:rPr dirty="0" sz="1000" spc="21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esas</a:t>
            </a:r>
            <a:r>
              <a:rPr dirty="0" sz="1000" spc="210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cartas </a:t>
            </a:r>
            <a:r>
              <a:rPr dirty="0" sz="1000">
                <a:latin typeface="Arial MT"/>
                <a:cs typeface="Arial MT"/>
              </a:rPr>
              <a:t>alfabéticamente;</a:t>
            </a:r>
            <a:r>
              <a:rPr dirty="0" sz="1000" spc="12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clasificarlas</a:t>
            </a:r>
            <a:r>
              <a:rPr dirty="0" sz="1000" spc="114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sería</a:t>
            </a:r>
            <a:r>
              <a:rPr dirty="0" sz="1000" spc="4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otra</a:t>
            </a:r>
            <a:r>
              <a:rPr dirty="0" sz="1000" spc="4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cosa,</a:t>
            </a:r>
            <a:r>
              <a:rPr dirty="0" sz="1000" spc="12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4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ya</a:t>
            </a:r>
            <a:r>
              <a:rPr dirty="0" sz="1000" spc="11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hemos</a:t>
            </a:r>
            <a:r>
              <a:rPr dirty="0" sz="1000" spc="114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visto, </a:t>
            </a:r>
            <a:r>
              <a:rPr dirty="0" sz="1000">
                <a:latin typeface="Arial MT"/>
                <a:cs typeface="Arial MT"/>
              </a:rPr>
              <a:t>consistente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adscribirlas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serie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le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corresponda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acuerdo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cuadro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clasificación</a:t>
            </a:r>
            <a:r>
              <a:rPr dirty="0" sz="1000" spc="-10">
                <a:latin typeface="Arial MT"/>
                <a:cs typeface="Arial MT"/>
              </a:rPr>
              <a:t> (pp.230-</a:t>
            </a:r>
            <a:r>
              <a:rPr dirty="0" sz="1000" spc="-20">
                <a:latin typeface="Arial MT"/>
                <a:cs typeface="Arial MT"/>
              </a:rPr>
              <a:t>231).</a:t>
            </a:r>
            <a:endParaRPr sz="1000">
              <a:latin typeface="Arial MT"/>
              <a:cs typeface="Arial MT"/>
            </a:endParaRPr>
          </a:p>
          <a:p>
            <a:pPr algn="just" marL="18415" marR="5080" indent="-6350">
              <a:lnSpc>
                <a:spcPct val="192700"/>
              </a:lnSpc>
              <a:spcBef>
                <a:spcPts val="1100"/>
              </a:spcBef>
            </a:pP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Cruz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Mundet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Mikelarena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Peña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tarea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fundamental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consiste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relacionar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elementos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elementos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niveles,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series.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dependiendo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necesidades.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1500"/>
              </a:lnSpc>
              <a:spcBef>
                <a:spcPts val="1025"/>
              </a:spcBef>
            </a:pP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Martin,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C.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(2009)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Temas</a:t>
            </a:r>
            <a:r>
              <a:rPr dirty="0" sz="1100" spc="365" i="1">
                <a:latin typeface="Arial"/>
                <a:cs typeface="Arial"/>
              </a:rPr>
              <a:t> </a:t>
            </a:r>
            <a:r>
              <a:rPr dirty="0" sz="1100" spc="-25" i="1">
                <a:latin typeface="Arial"/>
                <a:cs typeface="Arial"/>
              </a:rPr>
              <a:t>de </a:t>
            </a:r>
            <a:r>
              <a:rPr dirty="0" sz="1100" i="1">
                <a:latin typeface="Arial"/>
                <a:cs typeface="Arial"/>
              </a:rPr>
              <a:t>biblioteconomía.</a:t>
            </a:r>
            <a:r>
              <a:rPr dirty="0" sz="1100" spc="190" i="1">
                <a:latin typeface="Arial"/>
                <a:cs typeface="Arial"/>
              </a:rPr>
              <a:t>  </a:t>
            </a:r>
            <a:r>
              <a:rPr dirty="0" sz="1100" i="1">
                <a:latin typeface="Arial"/>
                <a:cs typeface="Arial"/>
              </a:rPr>
              <a:t>Principios</a:t>
            </a:r>
            <a:r>
              <a:rPr dirty="0" sz="1100" spc="195" i="1">
                <a:latin typeface="Arial"/>
                <a:cs typeface="Arial"/>
              </a:rPr>
              <a:t>  </a:t>
            </a:r>
            <a:r>
              <a:rPr dirty="0" sz="1100" i="1">
                <a:latin typeface="Arial"/>
                <a:cs typeface="Arial"/>
              </a:rPr>
              <a:t>Generales</a:t>
            </a:r>
            <a:r>
              <a:rPr dirty="0" sz="1100" spc="190" i="1">
                <a:latin typeface="Arial"/>
                <a:cs typeface="Arial"/>
              </a:rPr>
              <a:t> 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190" i="1">
                <a:latin typeface="Arial"/>
                <a:cs typeface="Arial"/>
              </a:rPr>
              <a:t>  </a:t>
            </a:r>
            <a:r>
              <a:rPr dirty="0" sz="1100" i="1">
                <a:latin typeface="Arial"/>
                <a:cs typeface="Arial"/>
              </a:rPr>
              <a:t>Organización</a:t>
            </a:r>
            <a:r>
              <a:rPr dirty="0" sz="1100" spc="200" i="1">
                <a:latin typeface="Arial"/>
                <a:cs typeface="Arial"/>
              </a:rPr>
              <a:t> 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204" i="1">
                <a:latin typeface="Arial"/>
                <a:cs typeface="Arial"/>
              </a:rPr>
              <a:t>  </a:t>
            </a:r>
            <a:r>
              <a:rPr dirty="0" sz="1100" i="1">
                <a:latin typeface="Arial"/>
                <a:cs typeface="Arial"/>
              </a:rPr>
              <a:t>Fondos</a:t>
            </a:r>
            <a:r>
              <a:rPr dirty="0" sz="1100" spc="185" i="1">
                <a:latin typeface="Arial"/>
                <a:cs typeface="Arial"/>
              </a:rPr>
              <a:t>  </a:t>
            </a:r>
            <a:r>
              <a:rPr dirty="0" sz="1100" spc="-10" i="1">
                <a:latin typeface="Arial"/>
                <a:cs typeface="Arial"/>
              </a:rPr>
              <a:t>Archivísticos. </a:t>
            </a:r>
            <a:r>
              <a:rPr dirty="0" sz="1100" i="1">
                <a:latin typeface="Arial"/>
                <a:cs typeface="Arial"/>
              </a:rPr>
              <a:t>Clasificación</a:t>
            </a:r>
            <a:r>
              <a:rPr dirty="0" sz="1100" spc="3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3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Ordenación</a:t>
            </a:r>
            <a:r>
              <a:rPr dirty="0" sz="1100" spc="3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Documentos.</a:t>
            </a:r>
            <a:r>
              <a:rPr dirty="0" sz="1100" spc="3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Cuadros</a:t>
            </a:r>
            <a:r>
              <a:rPr dirty="0" sz="1100" spc="3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Clasificación</a:t>
            </a:r>
            <a:r>
              <a:rPr dirty="0" sz="1100">
                <a:latin typeface="Arial MT"/>
                <a:cs typeface="Arial MT"/>
              </a:rPr>
              <a:t>,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acerca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definición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Antonia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Heredia: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5031740"/>
            <a:ext cx="4364990" cy="9353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just" marL="15240" marR="5080" indent="-3175">
              <a:lnSpc>
                <a:spcPct val="99200"/>
              </a:lnSpc>
              <a:spcBef>
                <a:spcPts val="114"/>
              </a:spcBef>
            </a:pPr>
            <a:r>
              <a:rPr dirty="0" sz="1000">
                <a:latin typeface="Arial MT"/>
                <a:cs typeface="Arial MT"/>
              </a:rPr>
              <a:t>La archivera Antonia Heredia (1995) define “ordenar”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 la operación </a:t>
            </a:r>
            <a:r>
              <a:rPr dirty="0" sz="1000" spc="-25">
                <a:latin typeface="Arial MT"/>
                <a:cs typeface="Arial MT"/>
              </a:rPr>
              <a:t>que </a:t>
            </a:r>
            <a:r>
              <a:rPr dirty="0" sz="1000">
                <a:latin typeface="Arial MT"/>
                <a:cs typeface="Arial MT"/>
              </a:rPr>
              <a:t>consiste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unir</a:t>
            </a:r>
            <a:r>
              <a:rPr dirty="0" sz="1000" spc="1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elementos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unidades</a:t>
            </a:r>
            <a:r>
              <a:rPr dirty="0" sz="1000" spc="1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conjunto</a:t>
            </a:r>
            <a:r>
              <a:rPr dirty="0" sz="1000" spc="1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relacionándolos </a:t>
            </a:r>
            <a:r>
              <a:rPr dirty="0" sz="1000">
                <a:latin typeface="Arial MT"/>
                <a:cs typeface="Arial MT"/>
              </a:rPr>
              <a:t>unos</a:t>
            </a:r>
            <a:r>
              <a:rPr dirty="0" sz="1000" spc="12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12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otros,</a:t>
            </a:r>
            <a:r>
              <a:rPr dirty="0" sz="1000" spc="13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2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acuerdo</a:t>
            </a:r>
            <a:r>
              <a:rPr dirty="0" sz="1000" spc="12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12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12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unidad</a:t>
            </a:r>
            <a:r>
              <a:rPr dirty="0" sz="1000" spc="12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2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orden</a:t>
            </a:r>
            <a:r>
              <a:rPr dirty="0" sz="1000" spc="120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establecida </a:t>
            </a:r>
            <a:r>
              <a:rPr dirty="0" sz="1000">
                <a:latin typeface="Arial MT"/>
                <a:cs typeface="Arial MT"/>
              </a:rPr>
              <a:t>anteriormente.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Entonces,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ordenar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necesitamos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establecer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previamente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unidad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orden,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criterio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nos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permita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organizar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correctamente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 </a:t>
            </a:r>
            <a:r>
              <a:rPr dirty="0" sz="1000">
                <a:latin typeface="Arial MT"/>
                <a:cs typeface="Arial MT"/>
              </a:rPr>
              <a:t>documentación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poderla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ubicar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correctamente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(p.11).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66" y="6503972"/>
            <a:ext cx="5653405" cy="11633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Heredia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Antonia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operación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consiste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elementos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conjunto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relacionándolos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establecida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anteriormente,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ella,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ya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podemos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desbaratar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llevamos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establecido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anterioridad.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956307" y="8198611"/>
            <a:ext cx="4367530" cy="6305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87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criterios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ordenación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han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establecerse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acuerdo</a:t>
            </a:r>
            <a:r>
              <a:rPr dirty="0" sz="1000" spc="3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las </a:t>
            </a:r>
            <a:r>
              <a:rPr dirty="0" sz="1000">
                <a:latin typeface="Arial MT"/>
                <a:cs typeface="Arial MT"/>
              </a:rPr>
              <a:t>características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cada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tipología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aplicarse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manera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uniforme, </a:t>
            </a:r>
            <a:r>
              <a:rPr dirty="0" sz="1000">
                <a:latin typeface="Arial MT"/>
                <a:cs typeface="Arial MT"/>
              </a:rPr>
              <a:t>tanto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formación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expedientes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ordenación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los </a:t>
            </a:r>
            <a:r>
              <a:rPr dirty="0" sz="1000">
                <a:latin typeface="Arial MT"/>
                <a:cs typeface="Arial MT"/>
              </a:rPr>
              <a:t>mismos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dentro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serie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documental.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Según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criterio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utilicemos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60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26" y="877315"/>
            <a:ext cx="5655945" cy="73558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914400" marR="395605">
              <a:lnSpc>
                <a:spcPct val="100000"/>
              </a:lnSpc>
              <a:spcBef>
                <a:spcPts val="105"/>
              </a:spcBef>
            </a:pPr>
            <a:r>
              <a:rPr dirty="0" sz="1000">
                <a:latin typeface="Arial MT"/>
                <a:cs typeface="Arial MT"/>
              </a:rPr>
              <a:t>(fecha,</a:t>
            </a:r>
            <a:r>
              <a:rPr dirty="0" sz="1000" spc="2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número,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nombre,</a:t>
            </a:r>
            <a:r>
              <a:rPr dirty="0" sz="1000" spc="1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etc.)</a:t>
            </a:r>
            <a:r>
              <a:rPr dirty="0" sz="1000" spc="20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dará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lugar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distintos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tipos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ordenación. </a:t>
            </a:r>
            <a:r>
              <a:rPr dirty="0" sz="1000">
                <a:latin typeface="Arial MT"/>
                <a:cs typeface="Arial MT"/>
              </a:rPr>
              <a:t>(Martin,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p.11).</a:t>
            </a:r>
            <a:endParaRPr sz="1000">
              <a:latin typeface="Arial MT"/>
              <a:cs typeface="Arial MT"/>
            </a:endParaRPr>
          </a:p>
          <a:p>
            <a:pPr algn="just" marL="18415" marR="6985" indent="-6350">
              <a:lnSpc>
                <a:spcPct val="192700"/>
              </a:lnSpc>
              <a:spcBef>
                <a:spcPts val="1100"/>
              </a:spcBef>
            </a:pPr>
            <a:r>
              <a:rPr dirty="0" sz="1100">
                <a:latin typeface="Arial MT"/>
                <a:cs typeface="Arial MT"/>
              </a:rPr>
              <a:t>Aquí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ordenación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características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tipología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podemos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revolver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respetar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tipología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3000"/>
              </a:lnSpc>
              <a:spcBef>
                <a:spcPts val="960"/>
              </a:spcBef>
            </a:pPr>
            <a:r>
              <a:rPr dirty="0" sz="1100" spc="-5">
                <a:latin typeface="Arial MT"/>
                <a:cs typeface="Arial MT"/>
              </a:rPr>
              <a:t>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interesante</a:t>
            </a:r>
            <a:r>
              <a:rPr dirty="0" sz="1100" spc="-10">
                <a:latin typeface="Arial MT"/>
                <a:cs typeface="Arial MT"/>
              </a:rPr>
              <a:t> 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definición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Antonia Heredia,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y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diferencia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Cruz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Mundet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Mikelarena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Peña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q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ordenación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consiste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unir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elementos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unidades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relacionándolos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 spc="-15">
                <a:latin typeface="Arial MT"/>
                <a:cs typeface="Arial MT"/>
              </a:rPr>
              <a:t>n</a:t>
            </a:r>
            <a:r>
              <a:rPr dirty="0" sz="1100" spc="5">
                <a:latin typeface="Arial MT"/>
                <a:cs typeface="Arial MT"/>
              </a:rPr>
              <a:t>o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</a:t>
            </a:r>
            <a:r>
              <a:rPr dirty="0" sz="1100" spc="-15">
                <a:latin typeface="Arial MT"/>
                <a:cs typeface="Arial MT"/>
              </a:rPr>
              <a:t>o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otros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acuerdo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</a:t>
            </a:r>
            <a:r>
              <a:rPr dirty="0" sz="1100" spc="-15">
                <a:latin typeface="Arial MT"/>
                <a:cs typeface="Arial MT"/>
              </a:rPr>
              <a:t>o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orden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establecido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 spc="-15">
                <a:latin typeface="Arial MT"/>
                <a:cs typeface="Arial MT"/>
              </a:rPr>
              <a:t>o</a:t>
            </a:r>
            <a:r>
              <a:rPr dirty="0" sz="1100" spc="5">
                <a:latin typeface="Arial MT"/>
                <a:cs typeface="Arial MT"/>
              </a:rPr>
              <a:t>n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los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criterios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 spc="5">
                <a:latin typeface="Arial MT"/>
                <a:cs typeface="Arial MT"/>
              </a:rPr>
              <a:t>b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establecerse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acuerdo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</a:t>
            </a:r>
            <a:r>
              <a:rPr dirty="0" sz="1100" spc="5">
                <a:latin typeface="Arial MT"/>
                <a:cs typeface="Arial MT"/>
              </a:rPr>
              <a:t>o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características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</a:t>
            </a:r>
            <a:r>
              <a:rPr dirty="0" sz="1100" spc="-15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tipología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documental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 </a:t>
            </a:r>
            <a:r>
              <a:rPr dirty="0" sz="1100" spc="-10">
                <a:latin typeface="Arial MT"/>
                <a:cs typeface="Arial MT"/>
              </a:rPr>
              <a:t>aplicarse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 spc="-15">
                <a:latin typeface="Arial MT"/>
                <a:cs typeface="Arial MT"/>
              </a:rPr>
              <a:t>n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35">
                <a:latin typeface="Arial MT"/>
                <a:cs typeface="Arial MT"/>
              </a:rPr>
              <a:t>m</a:t>
            </a:r>
            <a:r>
              <a:rPr dirty="0" sz="1100" spc="5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n</a:t>
            </a:r>
            <a:r>
              <a:rPr dirty="0" sz="1100" spc="1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r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uniforme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formación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expedientes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dentro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serie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documental.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</a:t>
            </a:r>
            <a:r>
              <a:rPr dirty="0" sz="1100" spc="10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importante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aplicar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método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c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 spc="-15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las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necesidades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e </a:t>
            </a:r>
            <a:r>
              <a:rPr dirty="0" sz="1100" spc="-5">
                <a:latin typeface="Arial MT"/>
                <a:cs typeface="Arial MT"/>
              </a:rPr>
              <a:t>tengan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archivo.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15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2.5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Fundamento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legal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para la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documentación </a:t>
            </a:r>
            <a:r>
              <a:rPr dirty="0" sz="1100" b="1">
                <a:latin typeface="Arial"/>
                <a:cs typeface="Arial"/>
              </a:rPr>
              <a:t>contable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y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administrativa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5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legal,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continuación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decretos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importantes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Aclaro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 b="1">
                <a:latin typeface="Arial"/>
                <a:cs typeface="Arial"/>
              </a:rPr>
              <a:t>Acuerdo</a:t>
            </a:r>
            <a:r>
              <a:rPr dirty="0" sz="1100" b="1">
                <a:latin typeface="Arial"/>
                <a:cs typeface="Arial"/>
              </a:rPr>
              <a:t> que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establece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Lineamientos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del </a:t>
            </a: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Contable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Gubernamental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25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agosto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1998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 b="1">
                <a:latin typeface="Arial"/>
                <a:cs typeface="Arial"/>
              </a:rPr>
              <a:t>Acuerdo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Presidencial </a:t>
            </a:r>
            <a:r>
              <a:rPr dirty="0" sz="1100" b="1">
                <a:latin typeface="Arial"/>
                <a:cs typeface="Arial"/>
              </a:rPr>
              <a:t>publicado</a:t>
            </a:r>
            <a:r>
              <a:rPr dirty="0" sz="1100" spc="7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en</a:t>
            </a:r>
            <a:r>
              <a:rPr dirty="0" sz="1100" spc="8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10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Diario</a:t>
            </a:r>
            <a:r>
              <a:rPr dirty="0" sz="1100" spc="9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Oficial</a:t>
            </a:r>
            <a:r>
              <a:rPr dirty="0" sz="1100" spc="8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8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9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</a:t>
            </a:r>
            <a:r>
              <a:rPr dirty="0" sz="1100" spc="9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8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12</a:t>
            </a:r>
            <a:r>
              <a:rPr dirty="0" sz="1100" spc="114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1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noviembre</a:t>
            </a:r>
            <a:r>
              <a:rPr dirty="0" sz="1100" spc="1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8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1982</a:t>
            </a:r>
            <a:r>
              <a:rPr dirty="0" sz="1100" spc="9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partida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vigente.</a:t>
            </a:r>
            <a:endParaRPr sz="1100">
              <a:latin typeface="Arial MT"/>
              <a:cs typeface="Arial MT"/>
            </a:endParaRPr>
          </a:p>
          <a:p>
            <a:pPr algn="just" marL="18415" marR="635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vigente es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se refiere 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Ley</a:t>
            </a:r>
            <a:r>
              <a:rPr dirty="0" sz="1100" spc="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General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 en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Texto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Vigente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1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10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Nueva</a:t>
            </a:r>
            <a:r>
              <a:rPr dirty="0" sz="1100" spc="9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Ley</a:t>
            </a:r>
            <a:r>
              <a:rPr dirty="0" sz="1100" spc="1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publicada</a:t>
            </a:r>
            <a:r>
              <a:rPr dirty="0" sz="1100" spc="7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en</a:t>
            </a:r>
            <a:r>
              <a:rPr dirty="0" sz="1100" spc="9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9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Diario</a:t>
            </a:r>
            <a:r>
              <a:rPr dirty="0" sz="1100" spc="9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Oficial</a:t>
            </a:r>
            <a:r>
              <a:rPr dirty="0" sz="1100" spc="9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9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1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Federación</a:t>
            </a:r>
            <a:r>
              <a:rPr dirty="0" sz="1100" spc="1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9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15</a:t>
            </a:r>
            <a:r>
              <a:rPr dirty="0" sz="1100" spc="10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10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junio</a:t>
            </a:r>
            <a:r>
              <a:rPr dirty="0" sz="1100" spc="75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del </a:t>
            </a:r>
            <a:r>
              <a:rPr dirty="0" sz="1100" b="1">
                <a:latin typeface="Arial"/>
                <a:cs typeface="Arial"/>
              </a:rPr>
              <a:t>2018.</a:t>
            </a:r>
            <a:r>
              <a:rPr dirty="0" sz="1100" spc="25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donde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originaron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varios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refuerzan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 </a:t>
            </a:r>
            <a:r>
              <a:rPr dirty="0" sz="1100" spc="-20">
                <a:latin typeface="Arial MT"/>
                <a:cs typeface="Arial MT"/>
              </a:rPr>
              <a:t>ley.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61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8325" cy="76365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3550">
              <a:lnSpc>
                <a:spcPct val="100000"/>
              </a:lnSpc>
              <a:spcBef>
                <a:spcPts val="100"/>
              </a:spcBef>
            </a:pPr>
            <a:r>
              <a:rPr dirty="0" sz="1100" spc="-10" b="1">
                <a:latin typeface="Arial"/>
                <a:cs typeface="Arial"/>
              </a:rPr>
              <a:t>Acuerdo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que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establece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Lineamientos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Contable</a:t>
            </a:r>
            <a:r>
              <a:rPr dirty="0" sz="1100" spc="-5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Gubernamental</a:t>
            </a:r>
            <a:endParaRPr sz="1100">
              <a:latin typeface="Arial"/>
              <a:cs typeface="Arial"/>
            </a:endParaRPr>
          </a:p>
          <a:p>
            <a:pPr algn="just" marL="12700" marR="6350" indent="-635">
              <a:lnSpc>
                <a:spcPct val="192700"/>
              </a:lnSpc>
            </a:pPr>
            <a:r>
              <a:rPr dirty="0" sz="1100" b="1">
                <a:latin typeface="Arial"/>
                <a:cs typeface="Arial"/>
              </a:rPr>
              <a:t>del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25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agosto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1998,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Hace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referncia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custodia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conservación </a:t>
            </a:r>
            <a:r>
              <a:rPr dirty="0" sz="1100">
                <a:latin typeface="Arial MT"/>
                <a:cs typeface="Arial MT"/>
              </a:rPr>
              <a:t>de 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documentación.</a:t>
            </a:r>
            <a:endParaRPr sz="1100">
              <a:latin typeface="Arial MT"/>
              <a:cs typeface="Arial MT"/>
            </a:endParaRPr>
          </a:p>
          <a:p>
            <a:pPr algn="just" marL="12700" marR="5080" indent="450850">
              <a:lnSpc>
                <a:spcPct val="1929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89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fracción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Constitución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Política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Estados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Unidos </a:t>
            </a:r>
            <a:r>
              <a:rPr dirty="0" sz="1100">
                <a:latin typeface="Arial MT"/>
                <a:cs typeface="Arial MT"/>
              </a:rPr>
              <a:t>Mexicanos;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20,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27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31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Orgánica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Federal;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39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40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Presupuesto,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Gasto </a:t>
            </a:r>
            <a:r>
              <a:rPr dirty="0" sz="1100">
                <a:latin typeface="Arial MT"/>
                <a:cs typeface="Arial MT"/>
              </a:rPr>
              <a:t>Público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Federal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Presidencial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publicado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Diario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Oficial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Federación,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12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noviembre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1982,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decreta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Gubernamental </a:t>
            </a:r>
            <a:r>
              <a:rPr dirty="0" sz="1100">
                <a:latin typeface="Arial MT"/>
                <a:cs typeface="Arial MT"/>
              </a:rPr>
              <a:t>quedaría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constituido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conjunto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determinó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tiempo 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 es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años;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 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 eficiente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es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reconsiderar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cinco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años.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comprobación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gubernamental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lleven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mejor </a:t>
            </a:r>
            <a:r>
              <a:rPr dirty="0" sz="1100">
                <a:latin typeface="Arial MT"/>
                <a:cs typeface="Arial MT"/>
              </a:rPr>
              <a:t>referente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estructuras actuales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Federal.</a:t>
            </a:r>
            <a:endParaRPr sz="1100">
              <a:latin typeface="Arial MT"/>
              <a:cs typeface="Arial MT"/>
            </a:endParaRPr>
          </a:p>
          <a:p>
            <a:pPr algn="just" marL="12700" marR="6350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posterior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8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primero</a:t>
            </a:r>
            <a:r>
              <a:rPr dirty="0" sz="1100" spc="6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hace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referencia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Gubernamental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dependencias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entidades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Federal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relacionado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</a:t>
            </a:r>
            <a:endParaRPr sz="1100">
              <a:latin typeface="Arial MT"/>
              <a:cs typeface="Arial MT"/>
            </a:endParaRPr>
          </a:p>
          <a:p>
            <a:pPr algn="just" marL="12700" marR="1016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como: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libros,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registros,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catálogos,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operar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grabada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disco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óptico.</a:t>
            </a:r>
            <a:endParaRPr sz="1100">
              <a:latin typeface="Arial MT"/>
              <a:cs typeface="Arial MT"/>
            </a:endParaRPr>
          </a:p>
          <a:p>
            <a:pPr algn="just" marL="12700" marR="7620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segundo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dependencias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entidades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organizar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 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concentración.</a:t>
            </a:r>
            <a:endParaRPr sz="1100">
              <a:latin typeface="Arial MT"/>
              <a:cs typeface="Arial MT"/>
            </a:endParaRPr>
          </a:p>
          <a:p>
            <a:pPr algn="just" marL="12700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tercero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será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cinco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tratándose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ampare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inversiones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fijos,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aquella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sirva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fincamiento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responsabilidades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judiciales,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deberá conservarse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durante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periodo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años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caso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otras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disposiciones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jurídicas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62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78" y="877370"/>
            <a:ext cx="5656580" cy="76365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establezcan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mayores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señalados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conservación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dicha</a:t>
            </a:r>
            <a:r>
              <a:rPr dirty="0" sz="1100" spc="-10">
                <a:latin typeface="Arial MT"/>
                <a:cs typeface="Arial MT"/>
              </a:rPr>
              <a:t> documentación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estará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establecido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estas.</a:t>
            </a:r>
            <a:endParaRPr sz="1100">
              <a:latin typeface="Arial MT"/>
              <a:cs typeface="Arial MT"/>
            </a:endParaRPr>
          </a:p>
          <a:p>
            <a:pPr algn="just" marL="18415" marR="6985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 cuarto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pasado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solicitar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Gubernamental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Informes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Hacienda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Crédito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aprobación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destrucción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posteriormente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solicitar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opinión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General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Nación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histórico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deban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destruirse,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conservarse,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grabarse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microfilmarse.</a:t>
            </a:r>
            <a:endParaRPr sz="1100">
              <a:latin typeface="Arial MT"/>
              <a:cs typeface="Arial MT"/>
            </a:endParaRPr>
          </a:p>
          <a:p>
            <a:pPr algn="just" marL="18415" marR="8255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28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quinto</a:t>
            </a:r>
            <a:r>
              <a:rPr dirty="0" sz="1100" spc="27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señala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listas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relaciones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inventarios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autorizados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Hacienda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Crédito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Público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conservarse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cinco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años,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contando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fecha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haya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destruido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mencionada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 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Código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Fiscal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Federación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especifica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capítulo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cuales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siguientes: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17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C;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habla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contribuciones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administradas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organismos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fiscales </a:t>
            </a:r>
            <a:r>
              <a:rPr dirty="0" sz="1100">
                <a:latin typeface="Arial MT"/>
                <a:cs typeface="Arial MT"/>
              </a:rPr>
              <a:t>autónomos,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disposiciones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Código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materia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 </a:t>
            </a:r>
            <a:r>
              <a:rPr dirty="0" sz="1100">
                <a:latin typeface="Arial MT"/>
                <a:cs typeface="Arial MT"/>
              </a:rPr>
              <a:t>solo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serán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aplicables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establezca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materia.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17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D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disposiciones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obligar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presentar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estos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contener una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avanzada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 autor,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salvo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casos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establezcan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diferente.</a:t>
            </a:r>
            <a:endParaRPr sz="1100">
              <a:latin typeface="Arial MT"/>
              <a:cs typeface="Arial MT"/>
            </a:endParaRPr>
          </a:p>
          <a:p>
            <a:pPr algn="just" marL="18415" marR="8255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digitales,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avanzada </a:t>
            </a:r>
            <a:r>
              <a:rPr dirty="0" sz="1100">
                <a:latin typeface="Arial MT"/>
                <a:cs typeface="Arial MT"/>
              </a:rPr>
              <a:t>amparada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certificado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sustituirá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autógrafa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firmante,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garantizará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integridad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producirá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otorgan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autógrafa,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teniendo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probatorio.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63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067" y="877370"/>
            <a:ext cx="5647690" cy="76365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355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 17</a:t>
            </a:r>
            <a:r>
              <a:rPr dirty="0" sz="1100" spc="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</a:t>
            </a:r>
            <a:r>
              <a:rPr dirty="0" sz="1100" spc="1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remitan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recibirán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acuse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contenga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sello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digital.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sello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identificará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dependencia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recibió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documento,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salvo </a:t>
            </a:r>
            <a:r>
              <a:rPr dirty="0" sz="1100">
                <a:latin typeface="Arial MT"/>
                <a:cs typeface="Arial MT"/>
              </a:rPr>
              <a:t>pruebe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contrario,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recibido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fecha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consignen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el </a:t>
            </a:r>
            <a:r>
              <a:rPr dirty="0" sz="1100">
                <a:latin typeface="Arial MT"/>
                <a:cs typeface="Arial MT"/>
              </a:rPr>
              <a:t>acuse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mencionado.</a:t>
            </a:r>
            <a:endParaRPr sz="1100">
              <a:latin typeface="Arial MT"/>
              <a:cs typeface="Arial MT"/>
            </a:endParaRPr>
          </a:p>
          <a:p>
            <a:pPr algn="just" marL="12700" marR="5080" indent="450850">
              <a:lnSpc>
                <a:spcPct val="1930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19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30,</a:t>
            </a:r>
            <a:r>
              <a:rPr dirty="0" sz="1100" spc="22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obligadas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deberán </a:t>
            </a:r>
            <a:r>
              <a:rPr dirty="0" sz="1100">
                <a:latin typeface="Arial MT"/>
                <a:cs typeface="Arial MT"/>
              </a:rPr>
              <a:t>conservarla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 autoridades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 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conformidad con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fracción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III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28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Código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estén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obligadas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contabilidad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domicilio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autoridades,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documentación </a:t>
            </a:r>
            <a:r>
              <a:rPr dirty="0" sz="1100">
                <a:latin typeface="Arial MT"/>
                <a:cs typeface="Arial MT"/>
              </a:rPr>
              <a:t>relacionada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cumplimiento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disposiciones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fiscales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párrafo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artículo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contabilidad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durante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cinco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años,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contado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fecha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presentaron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debieron </a:t>
            </a:r>
            <a:r>
              <a:rPr dirty="0" sz="1100">
                <a:latin typeface="Arial MT"/>
                <a:cs typeface="Arial MT"/>
              </a:rPr>
              <a:t>haberse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declaraciones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relacionadas.</a:t>
            </a:r>
            <a:endParaRPr sz="1100">
              <a:latin typeface="Arial MT"/>
              <a:cs typeface="Arial MT"/>
            </a:endParaRPr>
          </a:p>
          <a:p>
            <a:pPr algn="just" marL="12700" marR="5080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avanzada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sello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conservarse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conformidad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reglas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carácter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emita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Tributaria.</a:t>
            </a:r>
            <a:endParaRPr sz="1100">
              <a:latin typeface="Arial MT"/>
              <a:cs typeface="Arial MT"/>
            </a:endParaRPr>
          </a:p>
          <a:p>
            <a:pPr algn="just" marL="12700" marR="5715" indent="450850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30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</a:t>
            </a:r>
            <a:r>
              <a:rPr dirty="0" sz="1100" spc="2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alude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contabilidad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parte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utilizando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proporcionar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autoridades </a:t>
            </a:r>
            <a:r>
              <a:rPr dirty="0" sz="1100">
                <a:latin typeface="Arial MT"/>
                <a:cs typeface="Arial MT"/>
              </a:rPr>
              <a:t>fiscales,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soliciten,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procesables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utilicen.</a:t>
            </a:r>
            <a:endParaRPr sz="1100">
              <a:latin typeface="Arial MT"/>
              <a:cs typeface="Arial MT"/>
            </a:endParaRPr>
          </a:p>
          <a:p>
            <a:pPr algn="just" marL="12700" marR="635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3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31</a:t>
            </a:r>
            <a:r>
              <a:rPr dirty="0" sz="1100" spc="32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presentar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solicitudes </a:t>
            </a:r>
            <a:r>
              <a:rPr dirty="0" sz="1100">
                <a:latin typeface="Arial MT"/>
                <a:cs typeface="Arial MT"/>
              </a:rPr>
              <a:t>referentes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Federal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declaraciones,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avisos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o </a:t>
            </a:r>
            <a:r>
              <a:rPr dirty="0" sz="1100">
                <a:latin typeface="Arial MT"/>
                <a:cs typeface="Arial MT"/>
              </a:rPr>
              <a:t>informes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avanzada,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medios, </a:t>
            </a:r>
            <a:r>
              <a:rPr dirty="0" sz="1100">
                <a:latin typeface="Arial MT"/>
                <a:cs typeface="Arial MT"/>
              </a:rPr>
              <a:t>formatos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señale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reglas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carácter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enviándolos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autoridades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correspondientes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oficinas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autorizadas,</a:t>
            </a:r>
            <a:r>
              <a:rPr dirty="0" sz="1100" spc="-10">
                <a:latin typeface="Arial MT"/>
                <a:cs typeface="Arial MT"/>
              </a:rPr>
              <a:t> según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64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318" y="877370"/>
            <a:ext cx="5654675" cy="781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cumpliendo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requisitos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establezcan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dichas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reglas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tal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efecto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pagar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transferencia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fondos.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contribuyentes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cumplir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obligación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párrafo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proporcionando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enviada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medios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direcciones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correspondientes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ordenando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transferencia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fondos.</a:t>
            </a:r>
            <a:endParaRPr sz="1100">
              <a:latin typeface="Arial MT"/>
              <a:cs typeface="Arial MT"/>
            </a:endParaRPr>
          </a:p>
          <a:p>
            <a:pPr algn="just" marL="12700" marR="5715" indent="457200">
              <a:lnSpc>
                <a:spcPct val="192900"/>
              </a:lnSpc>
              <a:spcBef>
                <a:spcPts val="980"/>
              </a:spcBef>
            </a:pPr>
            <a:r>
              <a:rPr dirty="0" sz="1100" spc="-5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Artículo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15" b="1">
                <a:latin typeface="Arial"/>
                <a:cs typeface="Arial"/>
              </a:rPr>
              <a:t>6</a:t>
            </a:r>
            <a:r>
              <a:rPr dirty="0" sz="1100" b="1">
                <a:latin typeface="Arial"/>
                <a:cs typeface="Arial"/>
              </a:rPr>
              <a:t>3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spc="-10">
                <a:latin typeface="Arial MT"/>
                <a:cs typeface="Arial MT"/>
              </a:rPr>
              <a:t>indica </a:t>
            </a:r>
            <a:r>
              <a:rPr dirty="0" sz="1100" spc="-15">
                <a:latin typeface="Arial MT"/>
                <a:cs typeface="Arial MT"/>
              </a:rPr>
              <a:t>qu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</a:t>
            </a:r>
            <a:r>
              <a:rPr dirty="0" sz="1100" spc="-15">
                <a:latin typeface="Arial MT"/>
                <a:cs typeface="Arial MT"/>
              </a:rPr>
              <a:t>o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10">
                <a:latin typeface="Arial MT"/>
                <a:cs typeface="Arial MT"/>
              </a:rPr>
              <a:t> motivo </a:t>
            </a:r>
            <a:r>
              <a:rPr dirty="0" sz="1100" spc="-5">
                <a:latin typeface="Arial MT"/>
                <a:cs typeface="Arial MT"/>
              </a:rPr>
              <a:t>del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ejercicio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facultades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comprobación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previstas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este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Código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las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leyes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fiscales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q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consten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los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expedientes,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documentos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ba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datos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q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lleven,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tengan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a</a:t>
            </a:r>
            <a:r>
              <a:rPr dirty="0" sz="1100">
                <a:latin typeface="Arial MT"/>
                <a:cs typeface="Arial MT"/>
              </a:rPr>
              <a:t>c</a:t>
            </a:r>
            <a:r>
              <a:rPr dirty="0" sz="1100" spc="-25">
                <a:latin typeface="Arial MT"/>
                <a:cs typeface="Arial MT"/>
              </a:rPr>
              <a:t>c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poder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las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autoridades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fiscales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podrán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servir para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motivar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resoluciones</a:t>
            </a:r>
            <a:r>
              <a:rPr dirty="0" sz="1100" spc="5">
                <a:latin typeface="Arial MT"/>
                <a:cs typeface="Arial MT"/>
              </a:rPr>
              <a:t> 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Secretaría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Hacienda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Crédito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cualquier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otra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autoridad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organismo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descentralizado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competente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contribuciones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federales.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refiere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copias,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impresiones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reproducciones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deriven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microfilm</a:t>
            </a:r>
            <a:r>
              <a:rPr dirty="0" sz="1100" spc="-10">
                <a:latin typeface="Arial MT"/>
                <a:cs typeface="Arial MT"/>
              </a:rPr>
              <a:t>,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disco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óptico,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medios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magnéticos,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digitales,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electrónicos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</a:t>
            </a:r>
            <a:r>
              <a:rPr dirty="0" sz="1100" spc="-5">
                <a:latin typeface="Arial MT"/>
                <a:cs typeface="Arial MT"/>
              </a:rPr>
              <a:t>magneto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ópticos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documentos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q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tengan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poder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las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autoridades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tienen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mismo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valor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probatorio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q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tendrían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originales,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siempre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q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dichas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copias,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impresiones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</a:t>
            </a:r>
            <a:r>
              <a:rPr dirty="0" sz="1100" spc="-5">
                <a:latin typeface="Arial MT"/>
                <a:cs typeface="Arial MT"/>
              </a:rPr>
              <a:t>reproducciones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 spc="-15">
                <a:latin typeface="Arial MT"/>
                <a:cs typeface="Arial MT"/>
              </a:rPr>
              <a:t>a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certificadas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por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algún funcionario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competente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ello,</a:t>
            </a:r>
            <a:r>
              <a:rPr dirty="0" sz="1100" spc="-15">
                <a:latin typeface="Arial MT"/>
                <a:cs typeface="Arial MT"/>
              </a:rPr>
              <a:t> sin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necesidad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cotejo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</a:t>
            </a:r>
            <a:r>
              <a:rPr dirty="0" sz="1100" spc="5">
                <a:latin typeface="Arial MT"/>
                <a:cs typeface="Arial MT"/>
              </a:rPr>
              <a:t>o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originales.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69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2.5.1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Marco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legal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para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 </a:t>
            </a:r>
            <a:r>
              <a:rPr dirty="0" sz="1100" spc="-10" b="1">
                <a:latin typeface="Arial"/>
                <a:cs typeface="Arial"/>
              </a:rPr>
              <a:t>digitalización</a:t>
            </a: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acuerdo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 b="1">
                <a:latin typeface="Arial"/>
                <a:cs typeface="Arial"/>
              </a:rPr>
              <a:t>Ley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General</a:t>
            </a:r>
            <a:r>
              <a:rPr dirty="0" sz="1100" spc="-6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6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Archivos</a:t>
            </a:r>
            <a:r>
              <a:rPr dirty="0" sz="1100" spc="-5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Texto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Vigente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Nueva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publicada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Diario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Oficial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Federación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15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junio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2018,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 b="1">
                <a:latin typeface="Arial"/>
                <a:cs typeface="Arial"/>
              </a:rPr>
              <a:t>Artículo</a:t>
            </a:r>
            <a:r>
              <a:rPr dirty="0" sz="1100" spc="-6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2,</a:t>
            </a:r>
            <a:r>
              <a:rPr dirty="0" sz="1100" spc="-6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Ley:</a:t>
            </a:r>
            <a:endParaRPr sz="1100">
              <a:latin typeface="Arial MT"/>
              <a:cs typeface="Arial MT"/>
            </a:endParaRPr>
          </a:p>
          <a:p>
            <a:pPr algn="just" marL="475615" marR="9525" indent="-6350">
              <a:lnSpc>
                <a:spcPct val="192700"/>
              </a:lnSpc>
              <a:spcBef>
                <a:spcPts val="1005"/>
              </a:spcBef>
            </a:pPr>
            <a:r>
              <a:rPr dirty="0" sz="1100">
                <a:latin typeface="Arial MT"/>
                <a:cs typeface="Arial MT"/>
              </a:rPr>
              <a:t>IV.</a:t>
            </a:r>
            <a:r>
              <a:rPr dirty="0" sz="1100" spc="385">
                <a:latin typeface="Arial MT"/>
                <a:cs typeface="Arial MT"/>
              </a:rPr>
              <a:t>   </a:t>
            </a:r>
            <a:r>
              <a:rPr dirty="0" sz="1100">
                <a:latin typeface="Arial MT"/>
                <a:cs typeface="Arial MT"/>
              </a:rPr>
              <a:t>Fomentar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aprovechamiento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mejorar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obligados;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65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78" y="877370"/>
            <a:ext cx="5654675" cy="7675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926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V.</a:t>
            </a:r>
            <a:r>
              <a:rPr dirty="0" sz="1100" spc="484">
                <a:latin typeface="Arial MT"/>
                <a:cs typeface="Arial MT"/>
              </a:rPr>
              <a:t>   </a:t>
            </a: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implementación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sistema</a:t>
            </a:r>
            <a:endParaRPr sz="1100">
              <a:latin typeface="Arial MT"/>
              <a:cs typeface="Arial MT"/>
            </a:endParaRPr>
          </a:p>
          <a:p>
            <a:pPr algn="just" marL="475615" marR="1016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integral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encaminado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establecimiento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gobiernos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abiertos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 federal,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estatal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municipal </a:t>
            </a:r>
            <a:r>
              <a:rPr dirty="0" sz="1100">
                <a:latin typeface="Arial MT"/>
                <a:cs typeface="Arial MT"/>
              </a:rPr>
              <a:t>que </a:t>
            </a:r>
            <a:r>
              <a:rPr dirty="0" sz="1100" spc="-10">
                <a:latin typeface="Arial MT"/>
                <a:cs typeface="Arial MT"/>
              </a:rPr>
              <a:t>beneficien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 </a:t>
            </a:r>
            <a:r>
              <a:rPr dirty="0" sz="1100" spc="-10">
                <a:latin typeface="Arial MT"/>
                <a:cs typeface="Arial MT"/>
              </a:rPr>
              <a:t>servicios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ciudadanía;</a:t>
            </a:r>
            <a:endParaRPr sz="1100">
              <a:latin typeface="Arial MT"/>
              <a:cs typeface="Arial MT"/>
            </a:endParaRPr>
          </a:p>
          <a:p>
            <a:pPr algn="just" marL="18415" marR="5080" indent="-6350">
              <a:lnSpc>
                <a:spcPct val="193000"/>
              </a:lnSpc>
              <a:spcBef>
                <a:spcPts val="985"/>
              </a:spcBef>
            </a:pP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19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17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25</a:t>
            </a:r>
            <a:r>
              <a:rPr dirty="0" sz="1100" spc="204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planeación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programa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anual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expondrá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prioridades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institucionales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integrando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recursos </a:t>
            </a:r>
            <a:r>
              <a:rPr dirty="0" sz="1100">
                <a:latin typeface="Arial MT"/>
                <a:cs typeface="Arial MT"/>
              </a:rPr>
              <a:t>económicos,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operativos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disponibles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contener </a:t>
            </a:r>
            <a:r>
              <a:rPr dirty="0" sz="1100">
                <a:latin typeface="Arial MT"/>
                <a:cs typeface="Arial MT"/>
              </a:rPr>
              <a:t>programas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capacitación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incluyan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mecanismos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consulta,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seguridad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procedimientos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generación,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administración,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uso,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control,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migración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formatos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largo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Capítulo IX.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En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el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42</a:t>
            </a:r>
            <a:r>
              <a:rPr dirty="0" sz="1100">
                <a:latin typeface="Arial MT"/>
                <a:cs typeface="Arial MT"/>
              </a:rPr>
              <a:t>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indica 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archivos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establecerán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programa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anual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procedimientos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generación,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administración,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uso,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migración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planes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largo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contemplen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migración,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emulación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método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 documentos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6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43</a:t>
            </a:r>
            <a:r>
              <a:rPr dirty="0" sz="1100" spc="7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establecerán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programa </a:t>
            </a:r>
            <a:r>
              <a:rPr dirty="0" sz="1100">
                <a:latin typeface="Arial MT"/>
                <a:cs typeface="Arial MT"/>
              </a:rPr>
              <a:t>anual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referente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estrategia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largo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plazo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acciones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garanticen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pertenezcan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series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histórico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originales,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copia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25">
                <a:latin typeface="Arial MT"/>
                <a:cs typeface="Arial MT"/>
              </a:rPr>
              <a:t>su </a:t>
            </a:r>
            <a:r>
              <a:rPr dirty="0" sz="1100">
                <a:latin typeface="Arial MT"/>
                <a:cs typeface="Arial MT"/>
              </a:rPr>
              <a:t>representación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gráfica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visual,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metadatos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descriptivos.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66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5310" cy="75603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44</a:t>
            </a:r>
            <a:r>
              <a:rPr dirty="0" sz="1100" spc="1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adoptarán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medidas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2700" marR="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organización,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técnicas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tecnológicas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garantizar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recuperación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producidos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recibidos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encuentren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automatizado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largo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ciclo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vital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herramientas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informáticas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2700" marR="825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desarrollen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adquieran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cumplir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 spc="-10">
                <a:latin typeface="Arial MT"/>
                <a:cs typeface="Arial MT"/>
              </a:rPr>
              <a:t>lineamientos.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3300"/>
              </a:lnSpc>
              <a:spcBef>
                <a:spcPts val="955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3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46</a:t>
            </a:r>
            <a:r>
              <a:rPr dirty="0" sz="1100" spc="34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Consejo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Nacional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emitirá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lineamientos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establezcan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creación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automatizados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gestión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repositorios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cuales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mínimo:</a:t>
            </a:r>
            <a:endParaRPr sz="1100">
              <a:latin typeface="Arial MT"/>
              <a:cs typeface="Arial MT"/>
            </a:endParaRPr>
          </a:p>
          <a:p>
            <a:pPr algn="just" marL="475615" marR="5715" indent="-6350">
              <a:lnSpc>
                <a:spcPct val="192700"/>
              </a:lnSpc>
              <a:spcBef>
                <a:spcPts val="935"/>
              </a:spcBef>
              <a:buAutoNum type="romanUcPeriod"/>
              <a:tabLst>
                <a:tab pos="475615" algn="l"/>
                <a:tab pos="912494" algn="l"/>
              </a:tabLst>
            </a:pP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Asegurar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accesibilidad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largo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plazo;</a:t>
            </a:r>
            <a:endParaRPr sz="1100">
              <a:latin typeface="Arial MT"/>
              <a:cs typeface="Arial MT"/>
            </a:endParaRPr>
          </a:p>
          <a:p>
            <a:pPr algn="just" marL="475615" marR="5080" indent="-6350">
              <a:lnSpc>
                <a:spcPct val="192700"/>
              </a:lnSpc>
              <a:spcBef>
                <a:spcPts val="25"/>
              </a:spcBef>
              <a:buAutoNum type="romanUcPeriod"/>
              <a:tabLst>
                <a:tab pos="475615" algn="l"/>
                <a:tab pos="913765" algn="l"/>
              </a:tabLst>
            </a:pP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Aplicar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instrumentos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técnicos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correspondan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documentales;</a:t>
            </a:r>
            <a:endParaRPr sz="1100">
              <a:latin typeface="Arial MT"/>
              <a:cs typeface="Arial MT"/>
            </a:endParaRPr>
          </a:p>
          <a:p>
            <a:pPr algn="just" marL="475615" marR="6350" indent="-6350">
              <a:lnSpc>
                <a:spcPct val="192700"/>
              </a:lnSpc>
              <a:spcBef>
                <a:spcPts val="25"/>
              </a:spcBef>
              <a:buAutoNum type="romanUcPeriod"/>
              <a:tabLst>
                <a:tab pos="475615" algn="l"/>
                <a:tab pos="914400" algn="l"/>
              </a:tabLst>
            </a:pP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Preservar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describen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contenido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estructura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fomentando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uso,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reutilización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distribución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formatos abiertos;</a:t>
            </a:r>
            <a:endParaRPr sz="1100">
              <a:latin typeface="Arial MT"/>
              <a:cs typeface="Arial MT"/>
            </a:endParaRPr>
          </a:p>
          <a:p>
            <a:pPr algn="just" marL="676910" marR="6985" indent="-207645">
              <a:lnSpc>
                <a:spcPct val="192700"/>
              </a:lnSpc>
              <a:spcBef>
                <a:spcPts val="25"/>
              </a:spcBef>
              <a:buAutoNum type="romanUcPeriod" startAt="5"/>
              <a:tabLst>
                <a:tab pos="680085" algn="l"/>
              </a:tabLst>
            </a:pP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procedimientos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registrar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acciones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actualización,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respaldo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afecte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contenido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electrónico,</a:t>
            </a:r>
            <a:r>
              <a:rPr dirty="0" sz="1100" spc="-50">
                <a:latin typeface="Arial MT"/>
                <a:cs typeface="Arial MT"/>
              </a:rPr>
              <a:t> y</a:t>
            </a:r>
            <a:endParaRPr sz="1100">
              <a:latin typeface="Arial MT"/>
              <a:cs typeface="Arial MT"/>
            </a:endParaRPr>
          </a:p>
          <a:p>
            <a:pPr algn="just" marL="678180" indent="-208279">
              <a:lnSpc>
                <a:spcPct val="100000"/>
              </a:lnSpc>
              <a:spcBef>
                <a:spcPts val="1245"/>
              </a:spcBef>
              <a:buAutoNum type="romanUcPeriod" startAt="5"/>
              <a:tabLst>
                <a:tab pos="678180" algn="l"/>
              </a:tabLst>
            </a:pPr>
            <a:r>
              <a:rPr dirty="0" sz="1100">
                <a:latin typeface="Arial MT"/>
                <a:cs typeface="Arial MT"/>
              </a:rPr>
              <a:t>Aprobar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actualizaciones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10">
                <a:latin typeface="Arial MT"/>
                <a:cs typeface="Arial MT"/>
              </a:rPr>
              <a:t> artículo.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67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78" y="877370"/>
            <a:ext cx="5655310" cy="79533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El </a:t>
            </a:r>
            <a:r>
              <a:rPr dirty="0" sz="1100" b="1">
                <a:latin typeface="Arial"/>
                <a:cs typeface="Arial"/>
              </a:rPr>
              <a:t>artículo 47</a:t>
            </a:r>
            <a:r>
              <a:rPr dirty="0" sz="1100" spc="1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conservarán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2700" marR="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hayan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digitalizados,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previstos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disposiciones </a:t>
            </a:r>
            <a:r>
              <a:rPr dirty="0" sz="1100">
                <a:latin typeface="Arial MT"/>
                <a:cs typeface="Arial MT"/>
              </a:rPr>
              <a:t>jurídicas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aplicables.</a:t>
            </a:r>
            <a:endParaRPr sz="1100">
              <a:latin typeface="Arial MT"/>
              <a:cs typeface="Arial MT"/>
            </a:endParaRPr>
          </a:p>
          <a:p>
            <a:pPr algn="just" marL="12700" marR="36195" indent="444500">
              <a:lnSpc>
                <a:spcPct val="191500"/>
              </a:lnSpc>
              <a:spcBef>
                <a:spcPts val="4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48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alude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atribuciones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utilicen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avanzada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impliquen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certificación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identidad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solicitante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generarán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>
                <a:latin typeface="Arial MT"/>
                <a:cs typeface="Arial MT"/>
              </a:rPr>
              <a:t>validez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jurídica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normativa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aplicable.</a:t>
            </a:r>
            <a:endParaRPr sz="1100">
              <a:latin typeface="Arial MT"/>
              <a:cs typeface="Arial MT"/>
            </a:endParaRPr>
          </a:p>
          <a:p>
            <a:pPr algn="just" marL="18415" marR="6985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49</a:t>
            </a:r>
            <a:r>
              <a:rPr dirty="0" sz="1100" spc="85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proteger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validez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jurídica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electrónico,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automatizados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gestión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firma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avanzada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actualización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infraestructura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incluyan </a:t>
            </a:r>
            <a:r>
              <a:rPr dirty="0" sz="1100">
                <a:latin typeface="Arial MT"/>
                <a:cs typeface="Arial MT"/>
              </a:rPr>
              <a:t>programas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disposiciones </a:t>
            </a:r>
            <a:r>
              <a:rPr dirty="0" sz="1100">
                <a:latin typeface="Arial MT"/>
                <a:cs typeface="Arial MT"/>
              </a:rPr>
              <a:t>jurídicas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aplicables.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2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62,</a:t>
            </a:r>
            <a:r>
              <a:rPr dirty="0" sz="1100" spc="20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gestionar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nube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permitir: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VII. </a:t>
            </a: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estándares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adaptación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gestionar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electrónicos;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VIII.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Posibilitar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aplicaciones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internos, </a:t>
            </a:r>
            <a:r>
              <a:rPr dirty="0" sz="1100">
                <a:latin typeface="Arial MT"/>
                <a:cs typeface="Arial MT"/>
              </a:rPr>
              <a:t>intranets,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portales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redes.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 b="1">
                <a:latin typeface="Arial"/>
                <a:cs typeface="Arial"/>
              </a:rPr>
              <a:t>Artículo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63,</a:t>
            </a:r>
            <a:r>
              <a:rPr dirty="0" sz="1100" spc="1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obligadas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desarrollarán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medidas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permitan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gestión documental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integral,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considerando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expediente,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3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digitalización,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copiado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auténtico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conversión;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política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firma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electrónica,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intermediación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datos,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modelo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datos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conexión 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comunicaciones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sujetos</a:t>
            </a:r>
            <a:r>
              <a:rPr dirty="0" sz="1100" spc="-10">
                <a:latin typeface="Arial MT"/>
                <a:cs typeface="Arial MT"/>
              </a:rPr>
              <a:t> obligados.</a:t>
            </a:r>
            <a:endParaRPr sz="1100">
              <a:latin typeface="Arial MT"/>
              <a:cs typeface="Arial MT"/>
            </a:endParaRPr>
          </a:p>
          <a:p>
            <a:pPr algn="just" marL="18415" marR="6985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último,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fracción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aprobar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acciones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difusión, </a:t>
            </a:r>
            <a:r>
              <a:rPr dirty="0" sz="1100">
                <a:latin typeface="Arial MT"/>
                <a:cs typeface="Arial MT"/>
              </a:rPr>
              <a:t>divulgación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promoción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fuente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 </a:t>
            </a:r>
            <a:r>
              <a:rPr dirty="0" sz="1100">
                <a:latin typeface="Arial MT"/>
                <a:cs typeface="Arial MT"/>
              </a:rPr>
              <a:t>esencial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abiertos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68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7055" cy="1163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memoria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colectiva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 b="1">
                <a:latin typeface="Arial"/>
                <a:cs typeface="Arial"/>
              </a:rPr>
              <a:t>Archivo</a:t>
            </a:r>
            <a:r>
              <a:rPr dirty="0" sz="1100" spc="17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General</a:t>
            </a:r>
            <a:r>
              <a:rPr dirty="0" sz="1100" spc="17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17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204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Nación</a:t>
            </a:r>
            <a:r>
              <a:rPr dirty="0" sz="1100" spc="190" b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convendrá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particulares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6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6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quien</a:t>
            </a:r>
            <a:r>
              <a:rPr dirty="0" sz="1100" spc="16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legalmente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represente,</a:t>
            </a:r>
            <a:r>
              <a:rPr dirty="0" sz="1100" spc="16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5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bases,</a:t>
            </a:r>
            <a:r>
              <a:rPr dirty="0" sz="1100" spc="150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procedimientos, </a:t>
            </a:r>
            <a:r>
              <a:rPr dirty="0" sz="1100">
                <a:latin typeface="Arial MT"/>
                <a:cs typeface="Arial MT"/>
              </a:rPr>
              <a:t>condicionantes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garantías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versión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interés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encuentren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posesión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particulares.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6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78" y="877370"/>
            <a:ext cx="5655310" cy="7539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relevante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resaltar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seleccionar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correctamente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50">
                <a:latin typeface="Arial MT"/>
                <a:cs typeface="Arial MT"/>
              </a:rPr>
              <a:t> a</a:t>
            </a: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digitalizar.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mencionado,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surgen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planteamientos:</a:t>
            </a:r>
            <a:endParaRPr sz="1100">
              <a:latin typeface="Arial MT"/>
              <a:cs typeface="Arial MT"/>
            </a:endParaRPr>
          </a:p>
          <a:p>
            <a:pPr algn="just" marL="474345" marR="7620" indent="-224790">
              <a:lnSpc>
                <a:spcPct val="192700"/>
              </a:lnSpc>
              <a:spcBef>
                <a:spcPts val="960"/>
              </a:spcBef>
              <a:buChar char="•"/>
              <a:tabLst>
                <a:tab pos="478790" algn="l"/>
              </a:tabLst>
            </a:pPr>
            <a:r>
              <a:rPr dirty="0" sz="1100">
                <a:latin typeface="Arial MT"/>
                <a:cs typeface="Arial MT"/>
              </a:rPr>
              <a:t>¿Cuál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importancia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debidamente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organizados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inventariados?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5"/>
              </a:spcBef>
              <a:buFont typeface="Arial MT"/>
              <a:buChar char="•"/>
            </a:pPr>
            <a:endParaRPr sz="1100">
              <a:latin typeface="Arial MT"/>
              <a:cs typeface="Arial MT"/>
            </a:endParaRPr>
          </a:p>
          <a:p>
            <a:pPr algn="just" marL="474980" indent="-224790">
              <a:lnSpc>
                <a:spcPct val="100000"/>
              </a:lnSpc>
              <a:buChar char="•"/>
              <a:tabLst>
                <a:tab pos="474980" algn="l"/>
              </a:tabLst>
            </a:pPr>
            <a:r>
              <a:rPr dirty="0" sz="1100">
                <a:latin typeface="Arial MT"/>
                <a:cs typeface="Arial MT"/>
              </a:rPr>
              <a:t>¿De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beneficia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digitales?</a:t>
            </a:r>
            <a:endParaRPr sz="1100">
              <a:latin typeface="Arial MT"/>
              <a:cs typeface="Arial MT"/>
            </a:endParaRPr>
          </a:p>
          <a:p>
            <a:pPr algn="just" marL="474345" marR="10160" indent="-224790">
              <a:lnSpc>
                <a:spcPts val="2540"/>
              </a:lnSpc>
              <a:spcBef>
                <a:spcPts val="270"/>
              </a:spcBef>
              <a:buChar char="•"/>
              <a:tabLst>
                <a:tab pos="478790" algn="l"/>
              </a:tabLst>
            </a:pPr>
            <a:r>
              <a:rPr dirty="0" sz="1100">
                <a:latin typeface="Arial MT"/>
                <a:cs typeface="Arial MT"/>
              </a:rPr>
              <a:t>¿Cuál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impacto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institución?</a:t>
            </a:r>
            <a:endParaRPr sz="1100">
              <a:latin typeface="Arial MT"/>
              <a:cs typeface="Arial MT"/>
            </a:endParaRPr>
          </a:p>
          <a:p>
            <a:pPr algn="just" marL="18415" marR="6985" indent="-6350">
              <a:lnSpc>
                <a:spcPct val="192700"/>
              </a:lnSpc>
              <a:spcBef>
                <a:spcPts val="700"/>
              </a:spcBef>
            </a:pPr>
            <a:r>
              <a:rPr dirty="0" sz="1100">
                <a:latin typeface="Arial MT"/>
                <a:cs typeface="Arial MT"/>
              </a:rPr>
              <a:t>Dichas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interrogantes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identificar 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problema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presente </a:t>
            </a:r>
            <a:r>
              <a:rPr dirty="0" sz="1100">
                <a:latin typeface="Arial MT"/>
                <a:cs typeface="Arial MT"/>
              </a:rPr>
              <a:t>trabajo,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radica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identificar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organizados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oportuno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eficiente.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790"/>
              </a:spcBef>
            </a:pP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continuación,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contenido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capítulos,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siendo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fundamentales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explicar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problema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planteado.</a:t>
            </a:r>
            <a:endParaRPr sz="1100">
              <a:latin typeface="Arial MT"/>
              <a:cs typeface="Arial MT"/>
            </a:endParaRPr>
          </a:p>
          <a:p>
            <a:pPr algn="just" marL="12700" marR="6985" indent="447675">
              <a:lnSpc>
                <a:spcPct val="193200"/>
              </a:lnSpc>
              <a:spcBef>
                <a:spcPts val="76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capítulo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bases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teóricas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3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principios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fundamentales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procedencia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original,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finalidad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nociones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básicas: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¿qué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entiende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digitalización?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selección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digitalización.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3200"/>
              </a:lnSpc>
              <a:spcBef>
                <a:spcPts val="73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segundo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capítulo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plantean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aspectos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 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buena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funcionamiento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qué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óptimo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usuarios.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oportuna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digitalización,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ellas,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podría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brindar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eficiente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usuarios.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69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322452" y="1051088"/>
            <a:ext cx="5121910" cy="8369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905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Capítulo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III</a:t>
            </a:r>
            <a:endParaRPr sz="1100">
              <a:latin typeface="Arial"/>
              <a:cs typeface="Arial"/>
            </a:endParaRPr>
          </a:p>
          <a:p>
            <a:pPr algn="ctr" marL="12700" marR="5080">
              <a:lnSpc>
                <a:spcPct val="190900"/>
              </a:lnSpc>
              <a:spcBef>
                <a:spcPts val="25"/>
              </a:spcBef>
            </a:pPr>
            <a:r>
              <a:rPr dirty="0" sz="1100" b="1">
                <a:latin typeface="Arial"/>
                <a:cs typeface="Arial"/>
              </a:rPr>
              <a:t>Impacto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adecuada organización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administrativos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para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la </a:t>
            </a:r>
            <a:r>
              <a:rPr dirty="0" sz="1100" b="1">
                <a:latin typeface="Arial"/>
                <a:cs typeface="Arial"/>
              </a:rPr>
              <a:t>efectiva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consulta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documental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en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las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organizaciones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458" y="2337357"/>
            <a:ext cx="5655310" cy="6362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capítulo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observaremos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 bien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ventajas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desventajas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mismos.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</a:t>
            </a:r>
            <a:endParaRPr sz="1100">
              <a:latin typeface="Arial MT"/>
              <a:cs typeface="Arial MT"/>
            </a:endParaRPr>
          </a:p>
          <a:p>
            <a:pPr algn="just" marL="18415" marR="825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volverá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reflexionar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cuestión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 </a:t>
            </a:r>
            <a:r>
              <a:rPr dirty="0" sz="1100" spc="-10">
                <a:latin typeface="Arial MT"/>
                <a:cs typeface="Arial MT"/>
              </a:rPr>
              <a:t>organización.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100">
              <a:latin typeface="Arial MT"/>
              <a:cs typeface="Arial MT"/>
            </a:endParaRPr>
          </a:p>
          <a:p>
            <a:pPr lvl="1" marL="12700" marR="363855" indent="232410">
              <a:lnSpc>
                <a:spcPct val="192700"/>
              </a:lnSpc>
              <a:spcBef>
                <a:spcPts val="5"/>
              </a:spcBef>
              <a:buAutoNum type="arabicPeriod"/>
              <a:tabLst>
                <a:tab pos="245110" algn="l"/>
              </a:tabLst>
            </a:pPr>
            <a:r>
              <a:rPr dirty="0" sz="1100" b="1">
                <a:latin typeface="Arial"/>
                <a:cs typeface="Arial"/>
              </a:rPr>
              <a:t>Ventajas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tener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adecuadamente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organizados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administrativos digitales</a:t>
            </a:r>
            <a:endParaRPr sz="11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75"/>
              </a:spcBef>
              <a:buFont typeface="Arial"/>
              <a:buAutoNum type="arabicPeriod"/>
            </a:pPr>
            <a:endParaRPr sz="1100">
              <a:latin typeface="Arial"/>
              <a:cs typeface="Arial"/>
            </a:endParaRPr>
          </a:p>
          <a:p>
            <a:pPr algn="just" marL="18415" marR="8255" indent="-6350">
              <a:lnSpc>
                <a:spcPct val="192700"/>
              </a:lnSpc>
              <a:spcBef>
                <a:spcPts val="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respecta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apartado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mencionar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debidamente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organizado,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aporta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beneficios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ventajas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frente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físico,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resultan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desconocidas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mayoría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organizaciones,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continúan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pensando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imprescindible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efecto.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3100"/>
              </a:lnSpc>
              <a:spcBef>
                <a:spcPts val="15"/>
              </a:spcBef>
            </a:pP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sustituye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prescindir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totalmente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él,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manteniendo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exclusivamente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pero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prescindir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completamente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totalidad,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hay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destruir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son: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actas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constitutivas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empresas, </a:t>
            </a:r>
            <a:r>
              <a:rPr dirty="0" sz="1100">
                <a:latin typeface="Arial MT"/>
                <a:cs typeface="Arial MT"/>
              </a:rPr>
              <a:t>contratos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compra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terrenos,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declaraciones,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etc.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Ahora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bien,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ventajas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más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20">
                <a:latin typeface="Arial MT"/>
                <a:cs typeface="Arial MT"/>
              </a:rPr>
              <a:t> son:</a:t>
            </a:r>
            <a:endParaRPr sz="1100">
              <a:latin typeface="Arial MT"/>
              <a:cs typeface="Arial MT"/>
            </a:endParaRPr>
          </a:p>
          <a:p>
            <a:pPr algn="just" lvl="2" marL="739775" marR="5080" indent="-267335">
              <a:lnSpc>
                <a:spcPct val="192700"/>
              </a:lnSpc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Puesto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registros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homogéneos,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posible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establecer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normalizado,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toda </a:t>
            </a:r>
            <a:r>
              <a:rPr dirty="0" sz="1100" spc="-2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búsqueda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filtrado,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sin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70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5310" cy="7639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4104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recorrer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estanterías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abrir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archivadores,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ayudará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perder</a:t>
            </a:r>
            <a:endParaRPr sz="1100">
              <a:latin typeface="Arial MT"/>
              <a:cs typeface="Arial MT"/>
            </a:endParaRPr>
          </a:p>
          <a:p>
            <a:pPr marL="741045">
              <a:lnSpc>
                <a:spcPct val="100000"/>
              </a:lnSpc>
              <a:spcBef>
                <a:spcPts val="1225"/>
              </a:spcBef>
            </a:pPr>
            <a:r>
              <a:rPr dirty="0" sz="1100" spc="-10">
                <a:latin typeface="Arial MT"/>
                <a:cs typeface="Arial MT"/>
              </a:rPr>
              <a:t>tiempo.</a:t>
            </a:r>
            <a:endParaRPr sz="1100">
              <a:latin typeface="Arial MT"/>
              <a:cs typeface="Arial MT"/>
            </a:endParaRPr>
          </a:p>
          <a:p>
            <a:pPr algn="just" marL="739775" marR="5715" indent="-267335">
              <a:lnSpc>
                <a:spcPct val="192700"/>
              </a:lnSpc>
              <a:spcBef>
                <a:spcPts val="2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 spc="-10">
                <a:latin typeface="Arial MT"/>
                <a:cs typeface="Arial MT"/>
              </a:rPr>
              <a:t>Ahorro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espacio,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recursos,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remplazar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completo</a:t>
            </a:r>
            <a:r>
              <a:rPr dirty="0" sz="1100" spc="-20">
                <a:latin typeface="Arial MT"/>
                <a:cs typeface="Arial MT"/>
              </a:rPr>
              <a:t> 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físico,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significa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incluso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aquellos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tengamos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obligación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legal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durante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años, podemos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conservarlos en </a:t>
            </a:r>
            <a:r>
              <a:rPr dirty="0" sz="1100" spc="-10">
                <a:latin typeface="Arial MT"/>
                <a:cs typeface="Arial MT"/>
              </a:rPr>
              <a:t>formato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plena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validez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legal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gracias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digitalización.</a:t>
            </a:r>
            <a:endParaRPr sz="1100">
              <a:latin typeface="Arial MT"/>
              <a:cs typeface="Arial MT"/>
            </a:endParaRPr>
          </a:p>
          <a:p>
            <a:pPr algn="just" marL="739775" marR="5715" indent="-267335">
              <a:lnSpc>
                <a:spcPct val="192700"/>
              </a:lnSpc>
              <a:spcBef>
                <a:spcPts val="2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Ahorro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incremento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eficiencia,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búsquedas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mucho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más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rápida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consulta.</a:t>
            </a:r>
            <a:endParaRPr sz="1100">
              <a:latin typeface="Arial MT"/>
              <a:cs typeface="Arial MT"/>
            </a:endParaRPr>
          </a:p>
          <a:p>
            <a:pPr algn="just" marL="739775" marR="5715" indent="-267335">
              <a:lnSpc>
                <a:spcPct val="192700"/>
              </a:lnSpc>
              <a:spcBef>
                <a:spcPts val="2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El riesgo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frente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accidentes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catástrofes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incendio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terremoto,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servidor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servidor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externo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eliminen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completo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riesgos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legales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perder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memoria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vez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bajo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mantener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copias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seguridad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día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sencillo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más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seguro.</a:t>
            </a:r>
            <a:endParaRPr sz="1100">
              <a:latin typeface="Arial MT"/>
              <a:cs typeface="Arial MT"/>
            </a:endParaRPr>
          </a:p>
          <a:p>
            <a:pPr algn="just" marL="739775" marR="5080" indent="-267335">
              <a:lnSpc>
                <a:spcPct val="192700"/>
              </a:lnSpc>
              <a:spcBef>
                <a:spcPts val="2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inmediato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concurrente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Cuando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trabajamos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número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acceder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simultáneamente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desaparece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físico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 spc="-5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visualización</a:t>
            </a:r>
            <a:r>
              <a:rPr dirty="0" sz="1100">
                <a:latin typeface="Arial MT"/>
                <a:cs typeface="Arial MT"/>
              </a:rPr>
              <a:t> 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pantalla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llevarse el documento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 spc="-5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nadie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nada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sitio,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nadie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pierde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nada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 spc="-20">
                <a:latin typeface="Arial MT"/>
                <a:cs typeface="Arial MT"/>
              </a:rPr>
              <a:t>vez.</a:t>
            </a:r>
            <a:endParaRPr sz="1100">
              <a:latin typeface="Arial MT"/>
              <a:cs typeface="Arial MT"/>
            </a:endParaRPr>
          </a:p>
          <a:p>
            <a:pPr algn="just" marL="18415" marR="6985" indent="-6350">
              <a:lnSpc>
                <a:spcPct val="1927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pensando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presente, </a:t>
            </a:r>
            <a:r>
              <a:rPr dirty="0" sz="1100">
                <a:latin typeface="Arial MT"/>
                <a:cs typeface="Arial MT"/>
              </a:rPr>
              <a:t>sino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futuro;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quiere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diseñemos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servir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cubrir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futuras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oficina.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71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898" y="877370"/>
            <a:ext cx="5655310" cy="79228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tomar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archivan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volumen</a:t>
            </a:r>
            <a:endParaRPr sz="1100">
              <a:latin typeface="Arial MT"/>
              <a:cs typeface="Arial MT"/>
            </a:endParaRPr>
          </a:p>
          <a:p>
            <a:pPr algn="just" marL="12700" marR="5715">
              <a:lnSpc>
                <a:spcPct val="192700"/>
              </a:lnSpc>
            </a:pPr>
            <a:r>
              <a:rPr dirty="0" sz="1100" spc="-10">
                <a:latin typeface="Arial MT"/>
                <a:cs typeface="Arial MT"/>
              </a:rPr>
              <a:t>documental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ni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mismas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consulta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Hay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oficinas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mantienen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muchos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abiertos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durante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largo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período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siendo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muy </a:t>
            </a:r>
            <a:r>
              <a:rPr dirty="0" sz="1100">
                <a:latin typeface="Arial MT"/>
                <a:cs typeface="Arial MT"/>
              </a:rPr>
              <a:t>consultados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propios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interesados.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ágil;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instrumentos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tendrán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ser</a:t>
            </a: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eficaces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mobiliario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accesible.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770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parte,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existen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tramitan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demasiados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expedientes,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sin </a:t>
            </a:r>
            <a:r>
              <a:rPr dirty="0" sz="1100">
                <a:latin typeface="Arial MT"/>
                <a:cs typeface="Arial MT"/>
              </a:rPr>
              <a:t>embargo,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mucha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correspondencia.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peculiaridades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deben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responsables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opten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sistema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dentro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criterios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archivísticos </a:t>
            </a:r>
            <a:r>
              <a:rPr dirty="0" sz="1100">
                <a:latin typeface="Arial MT"/>
                <a:cs typeface="Arial MT"/>
              </a:rPr>
              <a:t>básicos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adapte 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circunstancias.</a:t>
            </a:r>
            <a:endParaRPr sz="1100">
              <a:latin typeface="Arial MT"/>
              <a:cs typeface="Arial MT"/>
            </a:endParaRPr>
          </a:p>
          <a:p>
            <a:pPr algn="just" marL="12700" marR="7620" indent="447675">
              <a:lnSpc>
                <a:spcPct val="192700"/>
              </a:lnSpc>
              <a:spcBef>
                <a:spcPts val="790"/>
              </a:spcBef>
            </a:pPr>
            <a:r>
              <a:rPr dirty="0" sz="1100">
                <a:latin typeface="Arial MT"/>
                <a:cs typeface="Arial MT"/>
              </a:rPr>
              <a:t>Dicho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podríamos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preguntarnos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 qué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surge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organizar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determinada.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falta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podría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funcionario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plantea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último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ataque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nervios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jefe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encontrar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imprescindible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ganar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juicio.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realidad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llega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momento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responsables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conscientes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llegado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nivel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saturación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imposible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encontrar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concreto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plazo solicitado.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770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parte,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hasta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ahora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intercambio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utiliza </a:t>
            </a:r>
            <a:r>
              <a:rPr dirty="0" sz="1100">
                <a:latin typeface="Arial MT"/>
                <a:cs typeface="Arial MT"/>
              </a:rPr>
              <a:t>fundamentalmente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mercantil,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compra-</a:t>
            </a:r>
            <a:r>
              <a:rPr dirty="0" sz="1100">
                <a:latin typeface="Arial MT"/>
                <a:cs typeface="Arial MT"/>
              </a:rPr>
              <a:t>ventas,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transporte,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banca,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seguros, automóvil,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etc.,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aunque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también 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</a:t>
            </a:r>
            <a:r>
              <a:rPr dirty="0" sz="1100" spc="-10">
                <a:latin typeface="Arial MT"/>
                <a:cs typeface="Arial MT"/>
              </a:rPr>
              <a:t> introduciendo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administraciones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públicas.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consecuencia,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presupuestos,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órdenes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compra,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facturas,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pagos,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embarques,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letras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crédito,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cheques,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grandes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empresas,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quienes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más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están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apostando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implantación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extensiva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72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3405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EDI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(Electronic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Data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Interchange).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Según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Cruz,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J.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R.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(1994)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Manual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4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Archivística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presenta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ventajas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importantes: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1797812"/>
            <a:ext cx="4367530" cy="124904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201930" marR="5080" indent="-189865">
              <a:lnSpc>
                <a:spcPct val="99000"/>
              </a:lnSpc>
              <a:spcBef>
                <a:spcPts val="120"/>
              </a:spcBef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normalización </a:t>
            </a:r>
            <a:r>
              <a:rPr dirty="0" sz="1000">
                <a:latin typeface="Arial MT"/>
                <a:cs typeface="Arial MT"/>
              </a:rPr>
              <a:t>documental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y,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también,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archivo.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múltiple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procedencia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tipología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se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trata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formatos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normalizados.</a:t>
            </a:r>
            <a:endParaRPr sz="1000">
              <a:latin typeface="Arial MT"/>
              <a:cs typeface="Arial MT"/>
            </a:endParaRPr>
          </a:p>
          <a:p>
            <a:pPr marL="204470" indent="-191770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Reduce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 costes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proceso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datos,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pues no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hace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falta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picarlos.</a:t>
            </a:r>
            <a:endParaRPr sz="1000">
              <a:latin typeface="Arial MT"/>
              <a:cs typeface="Arial MT"/>
            </a:endParaRPr>
          </a:p>
          <a:p>
            <a:pPr marL="204470" indent="-191770">
              <a:lnSpc>
                <a:spcPct val="100000"/>
              </a:lnSpc>
              <a:spcBef>
                <a:spcPts val="25"/>
              </a:spcBef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Disminuye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errores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reducir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trámites.</a:t>
            </a:r>
            <a:endParaRPr sz="1000">
              <a:latin typeface="Arial MT"/>
              <a:cs typeface="Arial MT"/>
            </a:endParaRPr>
          </a:p>
          <a:p>
            <a:pPr marL="204470" indent="-191770">
              <a:lnSpc>
                <a:spcPct val="100000"/>
              </a:lnSpc>
              <a:spcBef>
                <a:spcPts val="20"/>
              </a:spcBef>
              <a:buChar char="•"/>
              <a:tabLst>
                <a:tab pos="204470" algn="l"/>
              </a:tabLst>
            </a:pPr>
            <a:r>
              <a:rPr dirty="0" sz="1000" spc="-10">
                <a:latin typeface="Arial MT"/>
                <a:cs typeface="Arial MT"/>
              </a:rPr>
              <a:t>Agiliza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relaciones,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así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comerciales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administrativas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todo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tipo.</a:t>
            </a:r>
            <a:endParaRPr sz="1000">
              <a:latin typeface="Arial MT"/>
              <a:cs typeface="Arial MT"/>
            </a:endParaRPr>
          </a:p>
          <a:p>
            <a:pPr marL="204470" marR="8890" indent="-192405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Representa,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todo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ello,</a:t>
            </a:r>
            <a:r>
              <a:rPr dirty="0" sz="1000" spc="1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ahorro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enorme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tiempo</a:t>
            </a:r>
            <a:r>
              <a:rPr dirty="0" sz="1000" spc="1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recursos (p.309).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11" y="3465079"/>
            <a:ext cx="5658485" cy="5439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Cruz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Mundet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resalta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ventajas,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múltiple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procedencia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8415" marR="1016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tipología,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normalización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ayudar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funcionamiento,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reduce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disminuye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errores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y,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ahorra tiempo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recursos.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55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3.2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Desventajas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 la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desorganización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administrativos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digitales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100">
              <a:latin typeface="Arial"/>
              <a:cs typeface="Arial"/>
            </a:endParaRPr>
          </a:p>
          <a:p>
            <a:pPr algn="just" marL="18415" marR="10795" indent="-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actualidad,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 herramienta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útil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 ayuda,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riesgo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 momento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consultar 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tomar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alguna </a:t>
            </a:r>
            <a:r>
              <a:rPr dirty="0" sz="1100">
                <a:latin typeface="Arial MT"/>
                <a:cs typeface="Arial MT"/>
              </a:rPr>
              <a:t>decisión,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traducir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algunas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desventajas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continuación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 spc="-10">
                <a:latin typeface="Arial MT"/>
                <a:cs typeface="Arial MT"/>
              </a:rPr>
              <a:t>mencionan:</a:t>
            </a:r>
            <a:endParaRPr sz="1100">
              <a:latin typeface="Arial MT"/>
              <a:cs typeface="Arial MT"/>
            </a:endParaRPr>
          </a:p>
          <a:p>
            <a:pPr algn="just" marL="739775" marR="9525" indent="-267335">
              <a:lnSpc>
                <a:spcPct val="192700"/>
              </a:lnSpc>
              <a:spcBef>
                <a:spcPts val="98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capacitado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constantemente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efecto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eficiente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invertir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cantidad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tiempo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dinero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responsables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profesionales.</a:t>
            </a:r>
            <a:endParaRPr sz="1100">
              <a:latin typeface="Arial MT"/>
              <a:cs typeface="Arial MT"/>
            </a:endParaRPr>
          </a:p>
          <a:p>
            <a:pPr algn="just" marL="739775" marR="5080" indent="-267335">
              <a:lnSpc>
                <a:spcPct val="192700"/>
              </a:lnSpc>
              <a:spcBef>
                <a:spcPts val="2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problema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privacidad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protección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personales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muy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importante,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robar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identidad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 spc="-5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usados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lucrar;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Protección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Personales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aquellas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hacen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mal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73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5310" cy="817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74104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sancionadas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castigadas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</a:t>
            </a:r>
            <a:endParaRPr sz="1100">
              <a:latin typeface="Arial MT"/>
              <a:cs typeface="Arial MT"/>
            </a:endParaRPr>
          </a:p>
          <a:p>
            <a:pPr algn="just" marL="74104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la </a:t>
            </a:r>
            <a:r>
              <a:rPr dirty="0" sz="1100" spc="-20">
                <a:latin typeface="Arial MT"/>
                <a:cs typeface="Arial MT"/>
              </a:rPr>
              <a:t>Ley.</a:t>
            </a:r>
            <a:endParaRPr sz="1100">
              <a:latin typeface="Arial MT"/>
              <a:cs typeface="Arial MT"/>
            </a:endParaRPr>
          </a:p>
          <a:p>
            <a:pPr algn="just" marL="739775" marR="5715" indent="-267335">
              <a:lnSpc>
                <a:spcPct val="192700"/>
              </a:lnSpc>
              <a:spcBef>
                <a:spcPts val="2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digitalizados,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respetar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derechos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autor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 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riesgo sobre algunos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 obra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sea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copiada,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autorización,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puesto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 colocado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web,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publica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mucho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internautas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hagan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publicado.</a:t>
            </a:r>
            <a:endParaRPr sz="1100">
              <a:latin typeface="Arial MT"/>
              <a:cs typeface="Arial MT"/>
            </a:endParaRPr>
          </a:p>
          <a:p>
            <a:pPr algn="just" marL="739775" marR="5715" indent="-267335">
              <a:lnSpc>
                <a:spcPct val="192700"/>
              </a:lnSpc>
              <a:spcBef>
                <a:spcPts val="2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Continuamente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tecnología,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presupuesto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8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cambiar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equipos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obsoletos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nuevos</a:t>
            </a:r>
            <a:r>
              <a:rPr dirty="0" sz="1100" spc="4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</a:t>
            </a:r>
            <a:r>
              <a:rPr dirty="0" sz="1100" spc="48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mantenerse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conseguir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mucho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eficientes.</a:t>
            </a:r>
            <a:endParaRPr sz="1100">
              <a:latin typeface="Arial MT"/>
              <a:cs typeface="Arial MT"/>
            </a:endParaRPr>
          </a:p>
          <a:p>
            <a:pPr algn="just" marL="739775" marR="5080" indent="-267335">
              <a:lnSpc>
                <a:spcPct val="192700"/>
              </a:lnSpc>
              <a:spcBef>
                <a:spcPts val="2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Corrupción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sufrir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daños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virus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pérdida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total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contenido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imposibilidad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abrir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impidiendo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usuarios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puedan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acceder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documento.</a:t>
            </a:r>
            <a:endParaRPr sz="1100">
              <a:latin typeface="Arial MT"/>
              <a:cs typeface="Arial MT"/>
            </a:endParaRPr>
          </a:p>
          <a:p>
            <a:pPr algn="just" marL="739775" marR="6985" indent="-267335">
              <a:lnSpc>
                <a:spcPct val="191800"/>
              </a:lnSpc>
              <a:spcBef>
                <a:spcPts val="3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Daños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alterar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química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papel,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 spc="-5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exposición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luz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láser,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causando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aceleración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deterioro.</a:t>
            </a:r>
            <a:endParaRPr sz="1100">
              <a:latin typeface="Arial MT"/>
              <a:cs typeface="Arial MT"/>
            </a:endParaRPr>
          </a:p>
          <a:p>
            <a:pPr algn="just" marL="18415" marR="6985" indent="-6350">
              <a:lnSpc>
                <a:spcPct val="1927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riesgos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las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desventajas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organizados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nuestros archivos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administrativos.</a:t>
            </a:r>
            <a:endParaRPr sz="1100">
              <a:latin typeface="Arial MT"/>
              <a:cs typeface="Arial MT"/>
            </a:endParaRPr>
          </a:p>
          <a:p>
            <a:pPr algn="just" marL="18415" marR="6350" indent="450850">
              <a:lnSpc>
                <a:spcPct val="192700"/>
              </a:lnSpc>
              <a:spcBef>
                <a:spcPts val="79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llegada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responsable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exige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estén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disponibles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necesitan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desahogar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más </a:t>
            </a:r>
            <a:r>
              <a:rPr dirty="0" sz="1100">
                <a:latin typeface="Arial MT"/>
                <a:cs typeface="Arial MT"/>
              </a:rPr>
              <a:t>preocupante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surge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espacio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archivar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muy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pocas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ocasiones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iniciativa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planteada ante la </a:t>
            </a:r>
            <a:r>
              <a:rPr dirty="0" sz="1100" spc="-10">
                <a:latin typeface="Arial MT"/>
                <a:cs typeface="Arial MT"/>
              </a:rPr>
              <a:t>creación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74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8325" cy="1163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50292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consecuencia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problemas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desventajas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 se aborda con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precipitación y sin ningún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intento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establecido,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Fernández,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P.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(1999)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Manual</a:t>
            </a:r>
            <a:r>
              <a:rPr dirty="0" sz="1100" spc="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6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Organización</a:t>
            </a:r>
            <a:r>
              <a:rPr dirty="0" sz="1100" spc="7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9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6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9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Gestión</a:t>
            </a:r>
            <a:r>
              <a:rPr dirty="0" sz="1100" spc="6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en</a:t>
            </a:r>
            <a:r>
              <a:rPr dirty="0" sz="1100" spc="70" i="1">
                <a:latin typeface="Arial"/>
                <a:cs typeface="Arial"/>
              </a:rPr>
              <a:t> </a:t>
            </a:r>
            <a:r>
              <a:rPr dirty="0" sz="1100" spc="-25" i="1">
                <a:latin typeface="Arial"/>
                <a:cs typeface="Arial"/>
              </a:rPr>
              <a:t>las </a:t>
            </a:r>
            <a:r>
              <a:rPr dirty="0" sz="1100" i="1">
                <a:latin typeface="Arial"/>
                <a:cs typeface="Arial"/>
              </a:rPr>
              <a:t>Oficinas</a:t>
            </a:r>
            <a:r>
              <a:rPr dirty="0" sz="1100" spc="-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Municipales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cometen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errores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desventajas: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2535427"/>
            <a:ext cx="4367530" cy="1273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04470" marR="8255" indent="-192405">
              <a:lnSpc>
                <a:spcPct val="100000"/>
              </a:lnSpc>
              <a:spcBef>
                <a:spcPts val="105"/>
              </a:spcBef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Fragmentación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series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documentales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utilizar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clasificación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por </a:t>
            </a:r>
            <a:r>
              <a:rPr dirty="0" sz="1000">
                <a:latin typeface="Arial MT"/>
                <a:cs typeface="Arial MT"/>
              </a:rPr>
              <a:t>asuntos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materias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organización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10">
                <a:latin typeface="Arial MT"/>
                <a:cs typeface="Arial MT"/>
              </a:rPr>
              <a:t> archivos.</a:t>
            </a:r>
            <a:endParaRPr sz="1000">
              <a:latin typeface="Arial MT"/>
              <a:cs typeface="Arial MT"/>
            </a:endParaRPr>
          </a:p>
          <a:p>
            <a:pPr marL="204470" marR="6985" indent="-192405">
              <a:lnSpc>
                <a:spcPct val="100000"/>
              </a:lnSpc>
              <a:spcBef>
                <a:spcPts val="100"/>
              </a:spcBef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Excesiva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división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archivo,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ya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2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ordenan</a:t>
            </a:r>
            <a:r>
              <a:rPr dirty="0" sz="1000" spc="21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en </a:t>
            </a:r>
            <a:r>
              <a:rPr dirty="0" sz="1000">
                <a:latin typeface="Arial MT"/>
                <a:cs typeface="Arial MT"/>
              </a:rPr>
              <a:t>función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situación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encuentran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 </a:t>
            </a:r>
            <a:r>
              <a:rPr dirty="0" sz="1000" spc="-10">
                <a:latin typeface="Arial MT"/>
                <a:cs typeface="Arial MT"/>
              </a:rPr>
              <a:t>expedientes.</a:t>
            </a:r>
            <a:endParaRPr sz="1000">
              <a:latin typeface="Arial MT"/>
              <a:cs typeface="Arial MT"/>
            </a:endParaRPr>
          </a:p>
          <a:p>
            <a:pPr marL="204470" marR="6350" indent="-192405">
              <a:lnSpc>
                <a:spcPts val="1180"/>
              </a:lnSpc>
              <a:spcBef>
                <a:spcPts val="80"/>
              </a:spcBef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consideración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pauta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organización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dan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expedientes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finalizados.</a:t>
            </a:r>
            <a:endParaRPr sz="1000">
              <a:latin typeface="Arial MT"/>
              <a:cs typeface="Arial MT"/>
            </a:endParaRPr>
          </a:p>
          <a:p>
            <a:pPr marL="204470" marR="5080" indent="-192405">
              <a:lnSpc>
                <a:spcPct val="100000"/>
              </a:lnSpc>
              <a:spcBef>
                <a:spcPts val="80"/>
              </a:spcBef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Ordenar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función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recuperación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información (p.52).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11" y="4227079"/>
            <a:ext cx="5654675" cy="32016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errores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desventajas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Paloma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Fernández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Gil,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8415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vista,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fragmentación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series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documentales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o </a:t>
            </a:r>
            <a:r>
              <a:rPr dirty="0" sz="1100">
                <a:latin typeface="Arial MT"/>
                <a:cs typeface="Arial MT"/>
              </a:rPr>
              <a:t>materias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referentes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división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mismos,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5">
                <a:latin typeface="Arial MT"/>
                <a:cs typeface="Arial MT"/>
              </a:rPr>
              <a:t> que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dependiendo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función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situación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encuentran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expedientes,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pauta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12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finalizados,</a:t>
            </a:r>
            <a:r>
              <a:rPr dirty="0" sz="1100" spc="1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11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errores</a:t>
            </a:r>
            <a:r>
              <a:rPr dirty="0" sz="1100" spc="1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3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1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1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exponen</a:t>
            </a:r>
            <a:r>
              <a:rPr dirty="0" sz="1100" spc="135">
                <a:latin typeface="Arial MT"/>
                <a:cs typeface="Arial MT"/>
              </a:rPr>
              <a:t> 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desventajas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790"/>
              </a:spcBef>
            </a:pP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Fernández,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P.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(1999)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problemas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desventajas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diversa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índole,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comunes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son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siguientes: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956307" y="7930388"/>
            <a:ext cx="4364990" cy="95631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204470" marR="5080" indent="-192405">
              <a:lnSpc>
                <a:spcPts val="1180"/>
              </a:lnSpc>
              <a:spcBef>
                <a:spcPts val="165"/>
              </a:spcBef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Acumulación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documentos,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breve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período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incremento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asuntos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gestionados.</a:t>
            </a:r>
            <a:endParaRPr sz="1000">
              <a:latin typeface="Arial MT"/>
              <a:cs typeface="Arial MT"/>
            </a:endParaRPr>
          </a:p>
          <a:p>
            <a:pPr marL="204470" indent="-191770">
              <a:lnSpc>
                <a:spcPct val="100000"/>
              </a:lnSpc>
              <a:spcBef>
                <a:spcPts val="75"/>
              </a:spcBef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Indefinición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tareas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encomendadas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cada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puesto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trabajo.</a:t>
            </a:r>
            <a:endParaRPr sz="1000">
              <a:latin typeface="Arial MT"/>
              <a:cs typeface="Arial MT"/>
            </a:endParaRPr>
          </a:p>
          <a:p>
            <a:pPr marL="204470" indent="-191770">
              <a:lnSpc>
                <a:spcPct val="100000"/>
              </a:lnSpc>
              <a:spcBef>
                <a:spcPts val="25"/>
              </a:spcBef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Diferentes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criterios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entre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personal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oficina.</a:t>
            </a:r>
            <a:endParaRPr sz="1000">
              <a:latin typeface="Arial MT"/>
              <a:cs typeface="Arial MT"/>
            </a:endParaRPr>
          </a:p>
          <a:p>
            <a:pPr marL="204470" marR="8255" indent="-192405">
              <a:lnSpc>
                <a:spcPct val="100000"/>
              </a:lnSpc>
              <a:buChar char="•"/>
              <a:tabLst>
                <a:tab pos="204470" algn="l"/>
              </a:tabLst>
            </a:pPr>
            <a:r>
              <a:rPr dirty="0" sz="1000">
                <a:latin typeface="Arial MT"/>
                <a:cs typeface="Arial MT"/>
              </a:rPr>
              <a:t>Inexistencia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General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falta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personal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cualificado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el </a:t>
            </a:r>
            <a:r>
              <a:rPr dirty="0" sz="1000">
                <a:latin typeface="Arial MT"/>
                <a:cs typeface="Arial MT"/>
              </a:rPr>
              <a:t>mismo,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impide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transferencia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sistematizada.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75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971" y="877315"/>
            <a:ext cx="5655310" cy="80848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103630" marR="397510" indent="-192405">
              <a:lnSpc>
                <a:spcPct val="100000"/>
              </a:lnSpc>
              <a:spcBef>
                <a:spcPts val="105"/>
              </a:spcBef>
              <a:buChar char="•"/>
              <a:tabLst>
                <a:tab pos="1103630" algn="l"/>
              </a:tabLst>
            </a:pPr>
            <a:r>
              <a:rPr dirty="0" sz="1000">
                <a:latin typeface="Arial MT"/>
                <a:cs typeface="Arial MT"/>
              </a:rPr>
              <a:t>Mala</a:t>
            </a:r>
            <a:r>
              <a:rPr dirty="0" sz="1000" spc="25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utilización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instrumentos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informáticos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relación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254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los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soporte</a:t>
            </a:r>
            <a:r>
              <a:rPr dirty="0" sz="1000" spc="-10">
                <a:latin typeface="Arial MT"/>
                <a:cs typeface="Arial MT"/>
              </a:rPr>
              <a:t> papel.</a:t>
            </a:r>
            <a:endParaRPr sz="1000">
              <a:latin typeface="Arial MT"/>
              <a:cs typeface="Arial MT"/>
            </a:endParaRPr>
          </a:p>
          <a:p>
            <a:pPr marL="1103630" indent="-191770">
              <a:lnSpc>
                <a:spcPct val="100000"/>
              </a:lnSpc>
              <a:buChar char="•"/>
              <a:tabLst>
                <a:tab pos="1103630" algn="l"/>
              </a:tabLst>
            </a:pPr>
            <a:r>
              <a:rPr dirty="0" sz="1000">
                <a:latin typeface="Arial MT"/>
                <a:cs typeface="Arial MT"/>
              </a:rPr>
              <a:t>Falta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 </a:t>
            </a:r>
            <a:r>
              <a:rPr dirty="0" sz="1000" spc="-10">
                <a:latin typeface="Arial MT"/>
                <a:cs typeface="Arial MT"/>
              </a:rPr>
              <a:t>normalización</a:t>
            </a:r>
            <a:r>
              <a:rPr dirty="0" sz="1000">
                <a:latin typeface="Arial MT"/>
                <a:cs typeface="Arial MT"/>
              </a:rPr>
              <a:t> de los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impresos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(pp.</a:t>
            </a:r>
            <a:r>
              <a:rPr dirty="0" sz="1000" spc="-10">
                <a:latin typeface="Arial MT"/>
                <a:cs typeface="Arial MT"/>
              </a:rPr>
              <a:t> 52-</a:t>
            </a:r>
            <a:r>
              <a:rPr dirty="0" sz="1000" spc="-20">
                <a:latin typeface="Arial MT"/>
                <a:cs typeface="Arial MT"/>
              </a:rPr>
              <a:t>53).</a:t>
            </a:r>
            <a:endParaRPr sz="1000">
              <a:latin typeface="Arial MT"/>
              <a:cs typeface="Arial MT"/>
            </a:endParaRPr>
          </a:p>
          <a:p>
            <a:pPr algn="just" marL="18415" marR="5080" indent="-6350">
              <a:lnSpc>
                <a:spcPct val="192700"/>
              </a:lnSpc>
              <a:spcBef>
                <a:spcPts val="165"/>
              </a:spcBef>
            </a:pPr>
            <a:r>
              <a:rPr dirty="0" sz="1100">
                <a:latin typeface="Arial MT"/>
                <a:cs typeface="Arial MT"/>
              </a:rPr>
              <a:t>Estas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desventajas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enfrentan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desorganización,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acumulan 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rápido o por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incremento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asuntos,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que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tareas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definidas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cada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al </a:t>
            </a:r>
            <a:r>
              <a:rPr dirty="0" sz="1100">
                <a:latin typeface="Arial MT"/>
                <a:cs typeface="Arial MT"/>
              </a:rPr>
              <a:t>faltar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homologación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existencia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experiencia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3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pueda</a:t>
            </a:r>
            <a:r>
              <a:rPr dirty="0" sz="1100" spc="254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2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transferencias</a:t>
            </a:r>
            <a:r>
              <a:rPr dirty="0" sz="1100" spc="23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45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sistematizados adecuadamente,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sobre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utilización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informáticos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relación </a:t>
            </a:r>
            <a:r>
              <a:rPr dirty="0" sz="1100">
                <a:latin typeface="Arial MT"/>
                <a:cs typeface="Arial MT"/>
              </a:rPr>
              <a:t>con 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falta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normalización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impresos.</a:t>
            </a:r>
            <a:endParaRPr sz="1100">
              <a:latin typeface="Arial MT"/>
              <a:cs typeface="Arial MT"/>
            </a:endParaRPr>
          </a:p>
          <a:p>
            <a:pPr algn="just" marL="18415" marR="762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parecen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relevancia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funcione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hay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combatir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problemas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mencionados,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pueda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correctamente.</a:t>
            </a:r>
            <a:endParaRPr sz="1100">
              <a:latin typeface="Arial MT"/>
              <a:cs typeface="Arial MT"/>
            </a:endParaRPr>
          </a:p>
          <a:p>
            <a:pPr marL="12700" marR="534035">
              <a:lnSpc>
                <a:spcPts val="3500"/>
              </a:lnSpc>
              <a:spcBef>
                <a:spcPts val="290"/>
              </a:spcBef>
            </a:pPr>
            <a:r>
              <a:rPr dirty="0" sz="1100" b="1">
                <a:latin typeface="Arial"/>
                <a:cs typeface="Arial"/>
              </a:rPr>
              <a:t>3.3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Lineamientos generales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para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 </a:t>
            </a:r>
            <a:r>
              <a:rPr dirty="0" sz="1100" spc="-10" b="1">
                <a:latin typeface="Arial"/>
                <a:cs typeface="Arial"/>
              </a:rPr>
              <a:t>organización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 </a:t>
            </a:r>
            <a:r>
              <a:rPr dirty="0" sz="1100" spc="-10" b="1">
                <a:latin typeface="Arial"/>
                <a:cs typeface="Arial"/>
              </a:rPr>
              <a:t>administrativos digitales</a:t>
            </a:r>
            <a:endParaRPr sz="1100">
              <a:latin typeface="Arial"/>
              <a:cs typeface="Arial"/>
            </a:endParaRPr>
          </a:p>
          <a:p>
            <a:pPr algn="just" marL="18415" marR="6350" indent="-6350">
              <a:lnSpc>
                <a:spcPct val="192700"/>
              </a:lnSpc>
              <a:spcBef>
                <a:spcPts val="509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siguientes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lineamientos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tienen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objetivo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finalidad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garantizar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disponibilidad,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localización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eficiente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generada,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adquirida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>
                <a:latin typeface="Arial MT"/>
                <a:cs typeface="Arial MT"/>
              </a:rPr>
              <a:t>sistemas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eficientes.</a:t>
            </a:r>
            <a:endParaRPr sz="1100">
              <a:latin typeface="Arial MT"/>
              <a:cs typeface="Arial MT"/>
            </a:endParaRPr>
          </a:p>
          <a:p>
            <a:pPr algn="just" marL="18415" marR="6985" indent="4508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asegurar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disponibilidad,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localización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expedita,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integridad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posee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serán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instituidos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área.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responsable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área,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>
                <a:latin typeface="Arial MT"/>
                <a:cs typeface="Arial MT"/>
              </a:rPr>
              <a:t>conocimientos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experiencia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nombrado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Director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institución,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quien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establecerá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nivel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jerárquico.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continuación,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realiza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compilación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76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4040" cy="80905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diversos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autores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donde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enlistan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digital:</a:t>
            </a:r>
            <a:endParaRPr sz="1100">
              <a:latin typeface="Arial MT"/>
              <a:cs typeface="Arial MT"/>
            </a:endParaRPr>
          </a:p>
          <a:p>
            <a:pPr algn="just" marL="739775" marR="5080" indent="-267335">
              <a:lnSpc>
                <a:spcPct val="192700"/>
              </a:lnSpc>
              <a:spcBef>
                <a:spcPts val="2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Apoyar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3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Grupo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Supervisión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establecimiento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específicos</a:t>
            </a:r>
            <a:r>
              <a:rPr dirty="0" sz="1100" spc="14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materia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145">
                <a:latin typeface="Arial MT"/>
                <a:cs typeface="Arial MT"/>
              </a:rPr>
              <a:t> 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 spc="-5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digitales.</a:t>
            </a:r>
            <a:endParaRPr sz="1100">
              <a:latin typeface="Arial MT"/>
              <a:cs typeface="Arial MT"/>
            </a:endParaRPr>
          </a:p>
          <a:p>
            <a:pPr algn="just" marL="739775" marR="6985" indent="-267335">
              <a:lnSpc>
                <a:spcPct val="192700"/>
              </a:lnSpc>
              <a:spcBef>
                <a:spcPts val="2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Elaborar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presentar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grupo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supervisen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procedimientos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facilitar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endParaRPr sz="1100">
              <a:latin typeface="Arial MT"/>
              <a:cs typeface="Arial MT"/>
            </a:endParaRPr>
          </a:p>
          <a:p>
            <a:pPr algn="just" marL="739775" marR="5080" indent="-267335">
              <a:lnSpc>
                <a:spcPct val="192700"/>
              </a:lnSpc>
              <a:spcBef>
                <a:spcPts val="2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Elaborar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coordinación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digitales,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cuadro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clasificación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catálogo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así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inventario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institución.</a:t>
            </a:r>
            <a:endParaRPr sz="1100">
              <a:latin typeface="Arial MT"/>
              <a:cs typeface="Arial MT"/>
            </a:endParaRPr>
          </a:p>
          <a:p>
            <a:pPr algn="just" marL="739775" indent="-267335">
              <a:lnSpc>
                <a:spcPct val="100000"/>
              </a:lnSpc>
              <a:spcBef>
                <a:spcPts val="1225"/>
              </a:spcBef>
              <a:buFont typeface="Wingdings"/>
              <a:buChar char=""/>
              <a:tabLst>
                <a:tab pos="739775" algn="l"/>
              </a:tabLst>
            </a:pPr>
            <a:r>
              <a:rPr dirty="0" sz="1100" spc="-10">
                <a:latin typeface="Arial MT"/>
                <a:cs typeface="Arial MT"/>
              </a:rPr>
              <a:t>Coordinar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acciones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institución.</a:t>
            </a:r>
            <a:endParaRPr sz="1100">
              <a:latin typeface="Arial MT"/>
              <a:cs typeface="Arial MT"/>
            </a:endParaRPr>
          </a:p>
          <a:p>
            <a:pPr algn="just" marL="739775" marR="362585" indent="-267335">
              <a:lnSpc>
                <a:spcPct val="194500"/>
              </a:lnSpc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programa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capacitación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asesoría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institución.</a:t>
            </a:r>
            <a:endParaRPr sz="1100">
              <a:latin typeface="Arial MT"/>
              <a:cs typeface="Arial MT"/>
            </a:endParaRPr>
          </a:p>
          <a:p>
            <a:pPr algn="just" marL="739775" marR="6350" indent="-267335">
              <a:lnSpc>
                <a:spcPts val="2540"/>
              </a:lnSpc>
              <a:spcBef>
                <a:spcPts val="26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Elaborar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actualizar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institución.</a:t>
            </a:r>
            <a:endParaRPr sz="1100">
              <a:latin typeface="Arial MT"/>
              <a:cs typeface="Arial MT"/>
            </a:endParaRPr>
          </a:p>
          <a:p>
            <a:pPr algn="just" marL="739775" marR="5080" indent="-267335">
              <a:lnSpc>
                <a:spcPts val="2540"/>
              </a:lnSpc>
              <a:spcBef>
                <a:spcPts val="10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Coordinar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procedimientos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valoración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destino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 	administrativos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normatividad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vigente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normalización </a:t>
            </a:r>
            <a:r>
              <a:rPr dirty="0" sz="1100" spc="-10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establecida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Nación.</a:t>
            </a:r>
            <a:endParaRPr sz="1100">
              <a:latin typeface="Arial MT"/>
              <a:cs typeface="Arial MT"/>
            </a:endParaRPr>
          </a:p>
          <a:p>
            <a:pPr algn="just" marL="739775" marR="5715" indent="-267335">
              <a:lnSpc>
                <a:spcPts val="2540"/>
              </a:lnSpc>
              <a:spcBef>
                <a:spcPts val="35"/>
              </a:spcBef>
              <a:buFont typeface="Wingdings"/>
              <a:buChar char=""/>
              <a:tabLst>
                <a:tab pos="741045" algn="l"/>
              </a:tabLst>
            </a:pPr>
            <a:r>
              <a:rPr dirty="0" sz="1100">
                <a:latin typeface="Arial MT"/>
                <a:cs typeface="Arial MT"/>
              </a:rPr>
              <a:t>Coordinar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área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 spc="-25">
                <a:latin typeface="Arial MT"/>
                <a:cs typeface="Arial MT"/>
              </a:rPr>
              <a:t>	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destinadas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automatización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endParaRPr sz="1100">
              <a:latin typeface="Arial MT"/>
              <a:cs typeface="Arial MT"/>
            </a:endParaRPr>
          </a:p>
          <a:p>
            <a:pPr marL="741045">
              <a:lnSpc>
                <a:spcPct val="100000"/>
              </a:lnSpc>
              <a:spcBef>
                <a:spcPts val="960"/>
              </a:spcBef>
            </a:pPr>
            <a:r>
              <a:rPr dirty="0" sz="1100" spc="-10">
                <a:latin typeface="Arial MT"/>
                <a:cs typeface="Arial MT"/>
              </a:rPr>
              <a:t>digitales.</a:t>
            </a:r>
            <a:endParaRPr sz="1100">
              <a:latin typeface="Arial MT"/>
              <a:cs typeface="Arial MT"/>
            </a:endParaRPr>
          </a:p>
          <a:p>
            <a:pPr algn="just" marL="18415" marR="6350" indent="-63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lineamientos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descritos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deberán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llevados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cabo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responsable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funcionamiento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cabo </a:t>
            </a:r>
            <a:r>
              <a:rPr dirty="0" sz="1100">
                <a:latin typeface="Arial MT"/>
                <a:cs typeface="Arial MT"/>
              </a:rPr>
              <a:t>correctamente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actividades.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77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7690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Diario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Federación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(2016)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s/p.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sección segunda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políticas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siguiente: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517353" y="1968463"/>
            <a:ext cx="5197475" cy="27825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279400" marR="7620" indent="-267335">
              <a:lnSpc>
                <a:spcPct val="98700"/>
              </a:lnSpc>
              <a:spcBef>
                <a:spcPts val="120"/>
              </a:spcBef>
              <a:buSzPct val="110000"/>
              <a:buFont typeface="Wingdings"/>
              <a:buChar char=""/>
              <a:tabLst>
                <a:tab pos="280670" algn="l"/>
              </a:tabLst>
            </a:pPr>
            <a:r>
              <a:rPr dirty="0" sz="1000">
                <a:latin typeface="Arial MT"/>
                <a:cs typeface="Arial MT"/>
              </a:rPr>
              <a:t>Todos</a:t>
            </a:r>
            <a:r>
              <a:rPr dirty="0" sz="1000" spc="4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45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grupos</a:t>
            </a:r>
            <a:r>
              <a:rPr dirty="0" sz="1000" spc="45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documentales</a:t>
            </a:r>
            <a:r>
              <a:rPr dirty="0" sz="1000" spc="4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sujetos</a:t>
            </a:r>
            <a:r>
              <a:rPr dirty="0" sz="1000" spc="45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4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digitalizar</a:t>
            </a:r>
            <a:r>
              <a:rPr dirty="0" sz="1000" spc="4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deben</a:t>
            </a:r>
            <a:r>
              <a:rPr dirty="0" sz="1000" spc="4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estar</a:t>
            </a:r>
            <a:r>
              <a:rPr dirty="0" sz="1000" spc="4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previamente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organizados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identificados,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clasificados,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ordenados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descritos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base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Cuadro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general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clasificación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archivística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valorados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conforme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Catálogo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disposición 	documental.</a:t>
            </a:r>
            <a:endParaRPr sz="1000">
              <a:latin typeface="Arial MT"/>
              <a:cs typeface="Arial MT"/>
            </a:endParaRPr>
          </a:p>
          <a:p>
            <a:pPr algn="just" marL="280670" marR="6350" indent="-268605">
              <a:lnSpc>
                <a:spcPct val="99000"/>
              </a:lnSpc>
              <a:spcBef>
                <a:spcPts val="85"/>
              </a:spcBef>
              <a:buSzPct val="110000"/>
              <a:buFont typeface="Wingdings"/>
              <a:buChar char=""/>
              <a:tabLst>
                <a:tab pos="280670" algn="l"/>
              </a:tabLst>
            </a:pP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digitalizados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deberán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incorporarse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sistema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administración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archivos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permita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registrar,</a:t>
            </a:r>
            <a:r>
              <a:rPr dirty="0" sz="1000" spc="1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resguardar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controlar</a:t>
            </a:r>
            <a:r>
              <a:rPr dirty="0" sz="1000" spc="19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los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electrónicos,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vinculándolos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soporte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papel.</a:t>
            </a:r>
            <a:endParaRPr sz="1000">
              <a:latin typeface="Arial MT"/>
              <a:cs typeface="Arial MT"/>
            </a:endParaRPr>
          </a:p>
          <a:p>
            <a:pPr algn="just" marL="279400" marR="5080" indent="-267335">
              <a:lnSpc>
                <a:spcPct val="99000"/>
              </a:lnSpc>
              <a:spcBef>
                <a:spcPts val="85"/>
              </a:spcBef>
              <a:buSzPct val="110000"/>
              <a:buFont typeface="Wingdings"/>
              <a:buChar char=""/>
              <a:tabLst>
                <a:tab pos="280670" algn="l"/>
              </a:tabLst>
            </a:pPr>
            <a:r>
              <a:rPr dirty="0" sz="1000">
                <a:latin typeface="Arial MT"/>
                <a:cs typeface="Arial MT"/>
              </a:rPr>
              <a:t>Asegurar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inalterabilidad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información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garantizando,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mediante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tecnología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que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9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utilice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digitales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corresponden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fielmente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</a:t>
            </a:r>
            <a:r>
              <a:rPr dirty="0" sz="1000" spc="10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en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soporte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papel.</a:t>
            </a:r>
            <a:endParaRPr sz="1000">
              <a:latin typeface="Arial MT"/>
              <a:cs typeface="Arial MT"/>
            </a:endParaRPr>
          </a:p>
          <a:p>
            <a:pPr algn="just" marL="279400" marR="7620" indent="-267335">
              <a:lnSpc>
                <a:spcPct val="99000"/>
              </a:lnSpc>
              <a:spcBef>
                <a:spcPts val="60"/>
              </a:spcBef>
              <a:buSzPct val="110000"/>
              <a:buFont typeface="Wingdings"/>
              <a:buChar char=""/>
              <a:tabLst>
                <a:tab pos="280670" algn="l"/>
              </a:tabLst>
            </a:pPr>
            <a:r>
              <a:rPr dirty="0" sz="1000">
                <a:latin typeface="Arial MT"/>
                <a:cs typeface="Arial MT"/>
              </a:rPr>
              <a:t>Todos los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digitalizados formarán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parte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sistema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10">
                <a:latin typeface="Arial MT"/>
                <a:cs typeface="Arial MT"/>
              </a:rPr>
              <a:t> administración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archivos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gestión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estarán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organizados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expedientes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electrónicos, </a:t>
            </a:r>
            <a:r>
              <a:rPr dirty="0" sz="1000" spc="-25">
                <a:latin typeface="Arial MT"/>
                <a:cs typeface="Arial MT"/>
              </a:rPr>
              <a:t>que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vez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estarán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clasificados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conforme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Cuadro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general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clasificación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archivística;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así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contener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valores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vigencia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asociados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base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Catálogo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disposición 	documental.</a:t>
            </a:r>
            <a:endParaRPr sz="1000">
              <a:latin typeface="Arial MT"/>
              <a:cs typeface="Arial MT"/>
            </a:endParaRPr>
          </a:p>
          <a:p>
            <a:pPr algn="just" marL="280670" marR="5715" indent="-268605">
              <a:lnSpc>
                <a:spcPct val="99000"/>
              </a:lnSpc>
              <a:spcBef>
                <a:spcPts val="85"/>
              </a:spcBef>
              <a:buSzPct val="110000"/>
              <a:buFont typeface="Wingdings"/>
              <a:buChar char=""/>
              <a:tabLst>
                <a:tab pos="280670" algn="l"/>
              </a:tabLst>
            </a:pP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aplicar</a:t>
            </a:r>
            <a:r>
              <a:rPr dirty="0" sz="1000" spc="4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proceso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depuración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3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transferencia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4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expedientes </a:t>
            </a:r>
            <a:r>
              <a:rPr dirty="0" sz="1000">
                <a:latin typeface="Arial MT"/>
                <a:cs typeface="Arial MT"/>
              </a:rPr>
              <a:t>electrónicos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conformados,</a:t>
            </a:r>
            <a:r>
              <a:rPr dirty="0" sz="1000" spc="16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mediante</a:t>
            </a:r>
            <a:r>
              <a:rPr dirty="0" sz="1000" spc="17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6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estudio</a:t>
            </a:r>
            <a:r>
              <a:rPr dirty="0" sz="1000" spc="16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pormenorizado</a:t>
            </a:r>
            <a:r>
              <a:rPr dirty="0" sz="1000" spc="17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7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175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series </a:t>
            </a:r>
            <a:r>
              <a:rPr dirty="0" sz="1000">
                <a:latin typeface="Arial MT"/>
                <a:cs typeface="Arial MT"/>
              </a:rPr>
              <a:t>documentales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digitalizadas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resultará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establecimiento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10">
                <a:latin typeface="Arial MT"/>
                <a:cs typeface="Arial MT"/>
              </a:rPr>
              <a:t> valores.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080" y="5196374"/>
            <a:ext cx="5654040" cy="38449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lineamientos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Diario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Oficial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Federación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muy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completos,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describen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cómo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fin,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mencionan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cómo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mantener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 digitalizada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seguir,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aclaro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resumieron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más </a:t>
            </a:r>
            <a:r>
              <a:rPr dirty="0" sz="1100" spc="-10">
                <a:latin typeface="Arial MT"/>
                <a:cs typeface="Arial MT"/>
              </a:rPr>
              <a:t>importantes.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765"/>
              </a:spcBef>
            </a:pP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lineamientos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ayudarán</a:t>
            </a:r>
            <a:r>
              <a:rPr dirty="0" sz="1100" spc="17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archivista</a:t>
            </a:r>
            <a:r>
              <a:rPr dirty="0" sz="1100" spc="16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7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identificar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70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grupos </a:t>
            </a:r>
            <a:r>
              <a:rPr dirty="0" sz="1100">
                <a:latin typeface="Arial MT"/>
                <a:cs typeface="Arial MT"/>
              </a:rPr>
              <a:t>documentales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digitalizar, 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ordenada 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clasificada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acuerdo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cuadro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clasificación;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hayan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sido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valorados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conforme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al </a:t>
            </a:r>
            <a:r>
              <a:rPr dirty="0" sz="1100">
                <a:latin typeface="Arial MT"/>
                <a:cs typeface="Arial MT"/>
              </a:rPr>
              <a:t>catálogo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ayudarán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información.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incorporase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registrar,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resguardar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decir, </a:t>
            </a:r>
            <a:r>
              <a:rPr dirty="0" sz="1100">
                <a:latin typeface="Arial MT"/>
                <a:cs typeface="Arial MT"/>
              </a:rPr>
              <a:t>favorecerán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archivista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información.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asegurar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78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178" y="877370"/>
            <a:ext cx="5653405" cy="7523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inalterabilidad 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mediante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 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 </a:t>
            </a:r>
            <a:r>
              <a:rPr dirty="0" sz="1100" spc="-25"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correspondan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fielmente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papel.</a:t>
            </a:r>
            <a:endParaRPr sz="1100">
              <a:latin typeface="Arial MT"/>
              <a:cs typeface="Arial MT"/>
            </a:endParaRPr>
          </a:p>
          <a:p>
            <a:pPr algn="just" marL="18415" marR="5715" indent="450850">
              <a:lnSpc>
                <a:spcPct val="192700"/>
              </a:lnSpc>
              <a:spcBef>
                <a:spcPts val="770"/>
              </a:spcBef>
            </a:pP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formar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administración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archivos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organizados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electrónicamente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bien </a:t>
            </a:r>
            <a:r>
              <a:rPr dirty="0" sz="1100">
                <a:latin typeface="Arial MT"/>
                <a:cs typeface="Arial MT"/>
              </a:rPr>
              <a:t>organizados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 clasificados conforme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cuadro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 contener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valores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vigencias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asociados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Catálogo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favorecerá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entender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mismas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características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 </a:t>
            </a:r>
            <a:r>
              <a:rPr dirty="0" sz="1100">
                <a:latin typeface="Arial MT"/>
                <a:cs typeface="Arial MT"/>
              </a:rPr>
              <a:t>físicos,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incluso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siendo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basar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cuadro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clasificación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al </a:t>
            </a:r>
            <a:r>
              <a:rPr dirty="0" sz="1100">
                <a:latin typeface="Arial MT"/>
                <a:cs typeface="Arial MT"/>
              </a:rPr>
              <a:t>catálogo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disposición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documental.</a:t>
            </a:r>
            <a:endParaRPr sz="1100">
              <a:latin typeface="Arial MT"/>
              <a:cs typeface="Arial MT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770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último,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aplicar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depuración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transferencia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 spc="-10">
                <a:latin typeface="Arial MT"/>
                <a:cs typeface="Arial MT"/>
              </a:rPr>
              <a:t>expedientes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mediante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estudio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series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digitalizadas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cómo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establecerá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resultado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valores.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mencionados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desarrollará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aplicando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procesos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hará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archivista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brindará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beneficios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endParaRPr sz="1100">
              <a:latin typeface="Arial MT"/>
              <a:cs typeface="Arial MT"/>
            </a:endParaRPr>
          </a:p>
          <a:p>
            <a:pPr marL="12700" marR="102870">
              <a:lnSpc>
                <a:spcPts val="3529"/>
              </a:lnSpc>
              <a:spcBef>
                <a:spcPts val="290"/>
              </a:spcBef>
            </a:pPr>
            <a:r>
              <a:rPr dirty="0" sz="1100" b="1">
                <a:latin typeface="Arial"/>
                <a:cs typeface="Arial"/>
              </a:rPr>
              <a:t>3.4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Recursos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financieros,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humanos,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materiales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y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tecnológicos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para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la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organización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administrativos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digitales</a:t>
            </a: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2700"/>
              </a:lnSpc>
              <a:spcBef>
                <a:spcPts val="495"/>
              </a:spcBef>
            </a:pP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financieros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elementos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monetarios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propios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ajenos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cuenta una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indispensables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ejecución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decisiones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y/o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actividades.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asignar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presupuesto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al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ejercer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adecuadamente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satisfacer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necesidades.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5310" cy="7960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tercer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capítulo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conocer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ventajas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2700" marR="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tenerlo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debidamente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organizado,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oportuno.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Además,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observa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incorporación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nuevas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suscitado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centros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respecta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755"/>
              </a:spcBef>
            </a:pP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OBJETIVO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GENERAL:</a:t>
            </a:r>
            <a:endParaRPr sz="1100">
              <a:latin typeface="Arial"/>
              <a:cs typeface="Arial"/>
            </a:endParaRPr>
          </a:p>
          <a:p>
            <a:pPr marL="478790" marR="6350" indent="-229235">
              <a:lnSpc>
                <a:spcPct val="192700"/>
              </a:lnSpc>
              <a:spcBef>
                <a:spcPts val="960"/>
              </a:spcBef>
              <a:buChar char="•"/>
              <a:tabLst>
                <a:tab pos="478790" algn="l"/>
              </a:tabLst>
            </a:pPr>
            <a:r>
              <a:rPr dirty="0" sz="1100">
                <a:latin typeface="Arial MT"/>
                <a:cs typeface="Arial MT"/>
              </a:rPr>
              <a:t>Demostrar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 </a:t>
            </a:r>
            <a:r>
              <a:rPr dirty="0" sz="1100">
                <a:latin typeface="Arial MT"/>
                <a:cs typeface="Arial MT"/>
              </a:rPr>
              <a:t>administrativos,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prevenir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problemas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40"/>
              </a:spcBef>
              <a:buFont typeface="Arial MT"/>
              <a:buChar char="•"/>
            </a:pP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5"/>
              </a:spcBef>
            </a:pPr>
            <a:r>
              <a:rPr dirty="0" sz="1100" b="1">
                <a:latin typeface="Arial"/>
                <a:cs typeface="Arial"/>
              </a:rPr>
              <a:t>OBJETIVOS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PARTICULARES:</a:t>
            </a:r>
            <a:endParaRPr sz="1100">
              <a:latin typeface="Arial"/>
              <a:cs typeface="Arial"/>
            </a:endParaRPr>
          </a:p>
          <a:p>
            <a:pPr marL="478790" marR="5080" indent="-229235">
              <a:lnSpc>
                <a:spcPct val="192700"/>
              </a:lnSpc>
              <a:spcBef>
                <a:spcPts val="985"/>
              </a:spcBef>
              <a:buChar char="•"/>
              <a:tabLst>
                <a:tab pos="478790" algn="l"/>
              </a:tabLst>
            </a:pPr>
            <a:r>
              <a:rPr dirty="0" sz="1100">
                <a:latin typeface="Arial MT"/>
                <a:cs typeface="Arial MT"/>
              </a:rPr>
              <a:t>Analizar</a:t>
            </a:r>
            <a:r>
              <a:rPr dirty="0" sz="1100" spc="114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14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1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debemos</a:t>
            </a:r>
            <a:r>
              <a:rPr dirty="0" sz="1100" spc="13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mantener</a:t>
            </a:r>
            <a:r>
              <a:rPr dirty="0" sz="1100" spc="13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2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2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125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digitales actualizados.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25"/>
              </a:spcBef>
              <a:buFont typeface="Arial MT"/>
              <a:buChar char="•"/>
            </a:pPr>
            <a:endParaRPr sz="1100">
              <a:latin typeface="Arial MT"/>
              <a:cs typeface="Arial MT"/>
            </a:endParaRPr>
          </a:p>
          <a:p>
            <a:pPr marL="478790" indent="-228600">
              <a:lnSpc>
                <a:spcPct val="100000"/>
              </a:lnSpc>
              <a:buChar char="•"/>
              <a:tabLst>
                <a:tab pos="478790" algn="l"/>
              </a:tabLst>
            </a:pP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vigencias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digitales.</a:t>
            </a:r>
            <a:endParaRPr sz="1100">
              <a:latin typeface="Arial MT"/>
              <a:cs typeface="Arial MT"/>
            </a:endParaRPr>
          </a:p>
          <a:p>
            <a:pPr marL="478790" indent="-228600">
              <a:lnSpc>
                <a:spcPct val="100000"/>
              </a:lnSpc>
              <a:spcBef>
                <a:spcPts val="1200"/>
              </a:spcBef>
              <a:buChar char="•"/>
              <a:tabLst>
                <a:tab pos="478790" algn="l"/>
              </a:tabLst>
            </a:pPr>
            <a:r>
              <a:rPr dirty="0" sz="1100">
                <a:latin typeface="Arial MT"/>
                <a:cs typeface="Arial MT"/>
              </a:rPr>
              <a:t>Definir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clasificación,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administrativos.</a:t>
            </a:r>
            <a:endParaRPr sz="1100">
              <a:latin typeface="Arial MT"/>
              <a:cs typeface="Arial MT"/>
            </a:endParaRPr>
          </a:p>
          <a:p>
            <a:pPr marL="478790" marR="6350" indent="-229235">
              <a:lnSpc>
                <a:spcPts val="2570"/>
              </a:lnSpc>
              <a:spcBef>
                <a:spcPts val="245"/>
              </a:spcBef>
              <a:buChar char="•"/>
              <a:tabLst>
                <a:tab pos="478790" algn="l"/>
              </a:tabLst>
            </a:pPr>
            <a:r>
              <a:rPr dirty="0" sz="1100" spc="-10">
                <a:latin typeface="Arial MT"/>
                <a:cs typeface="Arial MT"/>
              </a:rPr>
              <a:t>Describir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perfil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personal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estudios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requeridos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archivística,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funcionamiento.</a:t>
            </a:r>
            <a:endParaRPr sz="1100">
              <a:latin typeface="Arial MT"/>
              <a:cs typeface="Arial MT"/>
            </a:endParaRPr>
          </a:p>
          <a:p>
            <a:pPr marL="479425" marR="8890" indent="-229235">
              <a:lnSpc>
                <a:spcPts val="2540"/>
              </a:lnSpc>
              <a:spcBef>
                <a:spcPts val="165"/>
              </a:spcBef>
              <a:buChar char="•"/>
              <a:tabLst>
                <a:tab pos="479425" algn="l"/>
              </a:tabLst>
            </a:pPr>
            <a:r>
              <a:rPr dirty="0" sz="1100">
                <a:latin typeface="Arial MT"/>
                <a:cs typeface="Arial MT"/>
              </a:rPr>
              <a:t>Analizar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 actualizar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herramientas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día.</a:t>
            </a:r>
            <a:endParaRPr sz="1100">
              <a:latin typeface="Arial MT"/>
              <a:cs typeface="Arial MT"/>
            </a:endParaRPr>
          </a:p>
          <a:p>
            <a:pPr marL="479425" marR="7620" indent="-229235">
              <a:lnSpc>
                <a:spcPts val="2540"/>
              </a:lnSpc>
              <a:spcBef>
                <a:spcPts val="175"/>
              </a:spcBef>
              <a:buChar char="•"/>
              <a:tabLst>
                <a:tab pos="479425" algn="l"/>
              </a:tabLst>
            </a:pPr>
            <a:r>
              <a:rPr dirty="0" sz="1100">
                <a:latin typeface="Arial MT"/>
                <a:cs typeface="Arial MT"/>
              </a:rPr>
              <a:t>Demostrar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archivístico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beneficios 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podemos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obtener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digitales.</a:t>
            </a:r>
            <a:endParaRPr sz="1100">
              <a:latin typeface="Arial MT"/>
              <a:cs typeface="Arial MT"/>
            </a:endParaRPr>
          </a:p>
          <a:p>
            <a:pPr algn="just" marL="19050" marR="5080" indent="-6350">
              <a:lnSpc>
                <a:spcPct val="192700"/>
              </a:lnSpc>
              <a:spcBef>
                <a:spcPts val="700"/>
              </a:spcBef>
            </a:pP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alcanzar las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metas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establecidas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objetivos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mencionados </a:t>
            </a:r>
            <a:r>
              <a:rPr dirty="0" sz="1100">
                <a:latin typeface="Arial MT"/>
                <a:cs typeface="Arial MT"/>
              </a:rPr>
              <a:t>resultan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análisis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riguroso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problemática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presentan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digitales.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actualidad,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informática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área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útil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necesaria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realización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algunos</a:t>
            </a:r>
            <a:r>
              <a:rPr dirty="0" sz="1100" spc="4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archivísticos,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4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herramienta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79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8960" cy="8124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572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Referente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humanos,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 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labora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endParaRPr sz="1100">
              <a:latin typeface="Arial MT"/>
              <a:cs typeface="Arial MT"/>
            </a:endParaRPr>
          </a:p>
          <a:p>
            <a:pPr algn="just" marL="12700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conocimientos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perfil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puedan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4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preferencia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conocimientos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archivísticos</a:t>
            </a:r>
            <a:r>
              <a:rPr dirty="0" sz="1100" spc="4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>
                <a:latin typeface="Arial MT"/>
                <a:cs typeface="Arial MT"/>
              </a:rPr>
              <a:t>licenciatura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concluida,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orientar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labora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organización.</a:t>
            </a:r>
            <a:endParaRPr sz="1100">
              <a:latin typeface="Arial MT"/>
              <a:cs typeface="Arial MT"/>
            </a:endParaRPr>
          </a:p>
          <a:p>
            <a:pPr algn="just" marL="12700" marR="7620" indent="4508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materiales,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deberán considerar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mobiliario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suficiente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resguardo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seguro,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completo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fácil </a:t>
            </a:r>
            <a:r>
              <a:rPr dirty="0" sz="1100">
                <a:latin typeface="Arial MT"/>
                <a:cs typeface="Arial MT"/>
              </a:rPr>
              <a:t>localización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expedientes.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distribución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mobiliario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deberá </a:t>
            </a:r>
            <a:r>
              <a:rPr dirty="0" sz="1100">
                <a:latin typeface="Arial MT"/>
                <a:cs typeface="Arial MT"/>
              </a:rPr>
              <a:t>considerar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espacio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asignado,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dimensiones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cantidad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mobiliario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equipo,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disponibilidad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seguridad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higiene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necesarias.</a:t>
            </a:r>
            <a:endParaRPr sz="1100">
              <a:latin typeface="Arial MT"/>
              <a:cs typeface="Arial MT"/>
            </a:endParaRPr>
          </a:p>
          <a:p>
            <a:pPr algn="just" marL="12700" marR="6350" indent="49022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mobiliario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destine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 movible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más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localización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y/o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adaptable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función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Unidades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Administrativas.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mobiliario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destine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específica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tener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etiqueta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identificación,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ubique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número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gaveta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entrepaño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 nombre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serie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series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contenga;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indiquen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procedimientos </a:t>
            </a:r>
            <a:r>
              <a:rPr dirty="0" sz="1100">
                <a:latin typeface="Arial MT"/>
                <a:cs typeface="Arial MT"/>
              </a:rPr>
              <a:t>correspondientes.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mobiliario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deberá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señalizarse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adecuadamente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topográficos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necesarios.</a:t>
            </a:r>
            <a:endParaRPr sz="1100">
              <a:latin typeface="Arial MT"/>
              <a:cs typeface="Arial MT"/>
            </a:endParaRPr>
          </a:p>
          <a:p>
            <a:pPr algn="just" marL="12700" marR="6350" indent="4508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 </a:t>
            </a:r>
            <a:r>
              <a:rPr dirty="0" sz="1100">
                <a:latin typeface="Arial MT"/>
                <a:cs typeface="Arial MT"/>
              </a:rPr>
              <a:t>digitales,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cumplir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propósito.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tecnológicos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 tangibles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 una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computadora,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impresora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máquina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intangibles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aplicación</a:t>
            </a:r>
            <a:r>
              <a:rPr dirty="0" sz="1100" spc="-10">
                <a:latin typeface="Arial MT"/>
                <a:cs typeface="Arial MT"/>
              </a:rPr>
              <a:t> virtual.</a:t>
            </a:r>
            <a:endParaRPr sz="1100">
              <a:latin typeface="Arial MT"/>
              <a:cs typeface="Arial MT"/>
            </a:endParaRPr>
          </a:p>
          <a:p>
            <a:pPr algn="just" marL="12700" marR="6350" indent="4508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actualidad,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imprescindible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instituciones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 se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 convertido 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 aliado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clave para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realización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tareas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archivos.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80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7690" cy="76676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computadoras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modernas,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Internet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velocidad,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informáticas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internas,</a:t>
            </a:r>
            <a:endParaRPr sz="1100">
              <a:latin typeface="Arial MT"/>
              <a:cs typeface="Arial MT"/>
            </a:endParaRPr>
          </a:p>
          <a:p>
            <a:pPr algn="just" marL="12700" marR="889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teléfonos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inteligentes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equipos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multifunción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estará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condiciones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competir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éxito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mercado, más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allá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características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propias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</a:t>
            </a:r>
            <a:r>
              <a:rPr dirty="0" sz="1100" spc="-10">
                <a:latin typeface="Arial MT"/>
                <a:cs typeface="Arial MT"/>
              </a:rPr>
              <a:t>servicios.</a:t>
            </a:r>
            <a:endParaRPr sz="1100">
              <a:latin typeface="Arial MT"/>
              <a:cs typeface="Arial MT"/>
            </a:endParaRPr>
          </a:p>
          <a:p>
            <a:pPr algn="just" marL="12700" marR="5080" indent="45085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ayudan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operaciones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cotidianas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institución,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producción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hasta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comercialización,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pasando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10">
                <a:latin typeface="Arial MT"/>
                <a:cs typeface="Arial MT"/>
              </a:rPr>
              <a:t> comunicaciones </a:t>
            </a:r>
            <a:r>
              <a:rPr dirty="0" sz="1100">
                <a:latin typeface="Arial MT"/>
                <a:cs typeface="Arial MT"/>
              </a:rPr>
              <a:t>internas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externas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faceta,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empleados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podrán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consultar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documentación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ágil.</a:t>
            </a:r>
            <a:endParaRPr sz="1100">
              <a:latin typeface="Arial MT"/>
              <a:cs typeface="Arial MT"/>
            </a:endParaRPr>
          </a:p>
          <a:p>
            <a:pPr algn="just" marL="12700" marR="6350" indent="450850">
              <a:lnSpc>
                <a:spcPct val="192700"/>
              </a:lnSpc>
              <a:spcBef>
                <a:spcPts val="1010"/>
              </a:spcBef>
            </a:pP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mencionados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anteriormente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necesarios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puedan desarrollar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correctamente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funciones.</a:t>
            </a:r>
            <a:endParaRPr sz="1100">
              <a:latin typeface="Arial MT"/>
              <a:cs typeface="Arial MT"/>
            </a:endParaRPr>
          </a:p>
          <a:p>
            <a:pPr algn="just" marL="12700" marR="5080" indent="450850">
              <a:lnSpc>
                <a:spcPct val="191500"/>
              </a:lnSpc>
              <a:spcBef>
                <a:spcPts val="1025"/>
              </a:spcBef>
            </a:pP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materiales,</a:t>
            </a:r>
            <a:r>
              <a:rPr dirty="0" sz="1100" spc="-10">
                <a:latin typeface="Arial MT"/>
                <a:cs typeface="Arial MT"/>
              </a:rPr>
              <a:t> financieros,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humanos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mayoría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enfrentan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serios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problemas,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cuentan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presupuesto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asignado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puedan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adecuadamente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funciones. </a:t>
            </a:r>
            <a:r>
              <a:rPr dirty="0" sz="1100">
                <a:latin typeface="Arial MT"/>
                <a:cs typeface="Arial MT"/>
              </a:rPr>
              <a:t>Aunado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reconoce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esencial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estructura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organizacional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asigna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partida </a:t>
            </a:r>
            <a:r>
              <a:rPr dirty="0" sz="1100">
                <a:latin typeface="Arial MT"/>
                <a:cs typeface="Arial MT"/>
              </a:rPr>
              <a:t>presupuestaria</a:t>
            </a:r>
            <a:r>
              <a:rPr dirty="0" sz="1100" spc="4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programada</a:t>
            </a:r>
            <a:r>
              <a:rPr dirty="0" sz="1100" spc="4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específicamente</a:t>
            </a:r>
            <a:r>
              <a:rPr dirty="0" sz="1100" spc="4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abordar</a:t>
            </a:r>
            <a:r>
              <a:rPr dirty="0" sz="1100" spc="48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aspectos</a:t>
            </a:r>
            <a:r>
              <a:rPr dirty="0" sz="1100" spc="4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materiales, </a:t>
            </a:r>
            <a:r>
              <a:rPr dirty="0" sz="1100">
                <a:latin typeface="Arial MT"/>
                <a:cs typeface="Arial MT"/>
              </a:rPr>
              <a:t>financieros,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humanos.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problema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involucrados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directores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funcionarios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corporativos,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deciden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asignan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presupuesto</a:t>
            </a:r>
            <a:r>
              <a:rPr dirty="0" sz="1100" spc="114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14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14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2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pueda</a:t>
            </a:r>
            <a:r>
              <a:rPr dirty="0" sz="1100" spc="12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12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1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correcta</a:t>
            </a:r>
            <a:r>
              <a:rPr dirty="0" sz="1100" spc="114">
                <a:latin typeface="Arial MT"/>
                <a:cs typeface="Arial MT"/>
              </a:rPr>
              <a:t> 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 spc="-10">
                <a:latin typeface="Arial MT"/>
                <a:cs typeface="Arial MT"/>
              </a:rPr>
              <a:t>adecuadamente.</a:t>
            </a:r>
            <a:endParaRPr sz="1100">
              <a:latin typeface="Arial MT"/>
              <a:cs typeface="Arial MT"/>
            </a:endParaRPr>
          </a:p>
          <a:p>
            <a:pPr algn="just" marL="12700" marR="5080" indent="450850">
              <a:lnSpc>
                <a:spcPct val="193300"/>
              </a:lnSpc>
              <a:spcBef>
                <a:spcPts val="950"/>
              </a:spcBef>
            </a:pPr>
            <a:r>
              <a:rPr dirty="0" sz="1100">
                <a:latin typeface="Arial MT"/>
                <a:cs typeface="Arial MT"/>
              </a:rPr>
              <a:t>Para Ávila,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M.L. (2014)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Administración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Recursos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Archivísticos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en</a:t>
            </a:r>
            <a:r>
              <a:rPr dirty="0" sz="1100" spc="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la</a:t>
            </a:r>
            <a:r>
              <a:rPr dirty="0" sz="1100" spc="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empresa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financiero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indispensable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buena </a:t>
            </a:r>
            <a:r>
              <a:rPr dirty="0" sz="1100">
                <a:latin typeface="Arial MT"/>
                <a:cs typeface="Arial MT"/>
              </a:rPr>
              <a:t>administración,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adquirir,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aplicar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este </a:t>
            </a:r>
            <a:r>
              <a:rPr dirty="0" sz="1100">
                <a:latin typeface="Arial MT"/>
                <a:cs typeface="Arial MT"/>
              </a:rPr>
              <a:t>recurso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monetario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lógico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llevar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cabo</a:t>
            </a:r>
            <a:r>
              <a:rPr dirty="0" sz="1100" spc="-25">
                <a:latin typeface="Arial MT"/>
                <a:cs typeface="Arial MT"/>
              </a:rPr>
              <a:t> el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81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7055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desarrollo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logro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objetivos.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presupuesto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100" spc="-10">
                <a:latin typeface="Arial MT"/>
                <a:cs typeface="Arial MT"/>
              </a:rPr>
              <a:t>presenta: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785620" y="1944115"/>
            <a:ext cx="4537710" cy="1560195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algn="just" marL="189865" marR="6985" indent="-177800">
              <a:lnSpc>
                <a:spcPts val="1180"/>
              </a:lnSpc>
              <a:spcBef>
                <a:spcPts val="160"/>
              </a:spcBef>
              <a:buChar char="•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Personal</a:t>
            </a:r>
            <a:r>
              <a:rPr dirty="0" sz="1000" spc="4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mal</a:t>
            </a:r>
            <a:r>
              <a:rPr dirty="0" sz="1000" spc="4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remunerado,</a:t>
            </a:r>
            <a:r>
              <a:rPr dirty="0" sz="1000" spc="4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sin</a:t>
            </a:r>
            <a:r>
              <a:rPr dirty="0" sz="1000" spc="4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preparación</a:t>
            </a:r>
            <a:r>
              <a:rPr dirty="0" sz="1000" spc="4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archivística,</a:t>
            </a:r>
            <a:r>
              <a:rPr dirty="0" sz="1000" spc="4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</a:t>
            </a:r>
            <a:r>
              <a:rPr dirty="0" sz="1000" spc="4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40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refleja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deficiencia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manejo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control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documental.</a:t>
            </a:r>
            <a:endParaRPr sz="1000">
              <a:latin typeface="Arial MT"/>
              <a:cs typeface="Arial MT"/>
            </a:endParaRPr>
          </a:p>
          <a:p>
            <a:pPr algn="just" marL="189865" marR="6350" indent="-177800">
              <a:lnSpc>
                <a:spcPts val="1180"/>
              </a:lnSpc>
              <a:spcBef>
                <a:spcPts val="40"/>
              </a:spcBef>
              <a:buChar char="•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Uso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espacios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inadecuados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cumplen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normas</a:t>
            </a:r>
            <a:r>
              <a:rPr dirty="0" sz="1000" spc="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seguridad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 spc="-50">
                <a:latin typeface="Arial MT"/>
                <a:cs typeface="Arial MT"/>
              </a:rPr>
              <a:t>e </a:t>
            </a:r>
            <a:r>
              <a:rPr dirty="0" sz="1000" spc="-5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higiene,</a:t>
            </a:r>
            <a:r>
              <a:rPr dirty="0" sz="1000" spc="30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poniendo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riesgo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conservación</a:t>
            </a:r>
            <a:r>
              <a:rPr dirty="0" sz="1000" spc="28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salud</a:t>
            </a:r>
            <a:r>
              <a:rPr dirty="0" sz="1000" spc="290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del</a:t>
            </a:r>
            <a:endParaRPr sz="1000">
              <a:latin typeface="Arial MT"/>
              <a:cs typeface="Arial MT"/>
            </a:endParaRPr>
          </a:p>
          <a:p>
            <a:pPr algn="just" marL="192405">
              <a:lnSpc>
                <a:spcPts val="1160"/>
              </a:lnSpc>
            </a:pPr>
            <a:r>
              <a:rPr dirty="0" sz="1000">
                <a:latin typeface="Arial MT"/>
                <a:cs typeface="Arial MT"/>
              </a:rPr>
              <a:t>personal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adscrito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-20">
                <a:latin typeface="Arial MT"/>
                <a:cs typeface="Arial MT"/>
              </a:rPr>
              <a:t> área.</a:t>
            </a:r>
            <a:endParaRPr sz="1000">
              <a:latin typeface="Arial MT"/>
              <a:cs typeface="Arial MT"/>
            </a:endParaRPr>
          </a:p>
          <a:p>
            <a:pPr algn="just" marL="189865" marR="5080" indent="-177800">
              <a:lnSpc>
                <a:spcPct val="99000"/>
              </a:lnSpc>
              <a:spcBef>
                <a:spcPts val="15"/>
              </a:spcBef>
              <a:buChar char="•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Carencia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recursos materiales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como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mobiliario,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equipo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 material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son </a:t>
            </a:r>
            <a:r>
              <a:rPr dirty="0" sz="1000" spc="-25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instrumentos</a:t>
            </a:r>
            <a:r>
              <a:rPr dirty="0" sz="1000" spc="14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básicos</a:t>
            </a:r>
            <a:r>
              <a:rPr dirty="0" sz="1000" spc="14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14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3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desempeño</a:t>
            </a:r>
            <a:r>
              <a:rPr dirty="0" sz="1000" spc="140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archivístico,</a:t>
            </a:r>
            <a:r>
              <a:rPr dirty="0" sz="1000" spc="145">
                <a:latin typeface="Arial MT"/>
                <a:cs typeface="Arial MT"/>
              </a:rPr>
              <a:t> 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135">
                <a:latin typeface="Arial MT"/>
                <a:cs typeface="Arial MT"/>
              </a:rPr>
              <a:t>  </a:t>
            </a:r>
            <a:r>
              <a:rPr dirty="0" sz="1000" spc="-10">
                <a:latin typeface="Arial MT"/>
                <a:cs typeface="Arial MT"/>
              </a:rPr>
              <a:t>identificar,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resguardar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recuperar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documentación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oportunamente.</a:t>
            </a:r>
            <a:endParaRPr sz="1000">
              <a:latin typeface="Arial MT"/>
              <a:cs typeface="Arial MT"/>
            </a:endParaRPr>
          </a:p>
          <a:p>
            <a:pPr algn="just" marL="189865" marR="6985" indent="-177800">
              <a:lnSpc>
                <a:spcPts val="1180"/>
              </a:lnSpc>
              <a:spcBef>
                <a:spcPts val="200"/>
              </a:spcBef>
              <a:buChar char="•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Limita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uso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tecnologías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para</a:t>
            </a:r>
            <a:r>
              <a:rPr dirty="0" sz="1000" spc="-5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agilizar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registro,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resguardo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recuperación </a:t>
            </a:r>
            <a:r>
              <a:rPr dirty="0" sz="1000" spc="-10">
                <a:latin typeface="Arial MT"/>
                <a:cs typeface="Arial MT"/>
              </a:rPr>
              <a:t>	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información,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entre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otras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limitaciones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(p.81).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66" y="4083751"/>
            <a:ext cx="5653405" cy="35496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resulta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asigna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presupuesto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correcto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colapsar,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necesita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 spc="-10">
                <a:latin typeface="Arial MT"/>
                <a:cs typeface="Arial MT"/>
              </a:rPr>
              <a:t>preparado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materia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controlar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manejar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adecuadamente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control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espacio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cumpliendo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normas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seguridad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higiene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óptimas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condiciones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personal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esté </a:t>
            </a:r>
            <a:r>
              <a:rPr dirty="0" sz="1100">
                <a:latin typeface="Arial MT"/>
                <a:cs typeface="Arial MT"/>
              </a:rPr>
              <a:t>protegido,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igual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mobiliario,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equipo 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desempeñe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funciones,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podrán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sus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último,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 rubro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entran las</a:t>
            </a:r>
            <a:r>
              <a:rPr dirty="0" sz="1100" spc="-10">
                <a:latin typeface="Arial MT"/>
                <a:cs typeface="Arial MT"/>
              </a:rPr>
              <a:t> tecnologías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agilizar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 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tener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45"/>
              </a:spcBef>
            </a:pPr>
            <a:r>
              <a:rPr dirty="0" sz="1100">
                <a:latin typeface="Arial MT"/>
                <a:cs typeface="Arial MT"/>
              </a:rPr>
              <a:t>sistematizada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endParaRPr sz="1100">
              <a:latin typeface="Arial MT"/>
              <a:cs typeface="Arial MT"/>
            </a:endParaRPr>
          </a:p>
          <a:p>
            <a:pPr algn="just" marL="18415" marR="5715" indent="450850">
              <a:lnSpc>
                <a:spcPct val="1927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Ahora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humano,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fundamental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archivística,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que: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956307" y="8162035"/>
            <a:ext cx="4368165" cy="6305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just" marL="15240" marR="5080" indent="-3175">
              <a:lnSpc>
                <a:spcPct val="98700"/>
              </a:lnSpc>
              <a:spcBef>
                <a:spcPts val="120"/>
              </a:spcBef>
            </a:pP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archivista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quien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su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aportación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intelectual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física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apoya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empresa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lograr</a:t>
            </a:r>
            <a:r>
              <a:rPr dirty="0" sz="1000" spc="4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organización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documental,</a:t>
            </a:r>
            <a:r>
              <a:rPr dirty="0" sz="1000" spc="4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tomando</a:t>
            </a:r>
            <a:r>
              <a:rPr dirty="0" sz="1000" spc="4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cuenta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409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valor </a:t>
            </a:r>
            <a:r>
              <a:rPr dirty="0" sz="1000">
                <a:latin typeface="Arial MT"/>
                <a:cs typeface="Arial MT"/>
              </a:rPr>
              <a:t>informativo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poseen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1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14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conocimiento</a:t>
            </a:r>
            <a:r>
              <a:rPr dirty="0" sz="1000" spc="10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11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trasmiten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conocer</a:t>
            </a:r>
            <a:r>
              <a:rPr dirty="0" sz="1000" spc="2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desarrollo,</a:t>
            </a:r>
            <a:r>
              <a:rPr dirty="0" sz="1000" spc="2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2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2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conjunto</a:t>
            </a:r>
            <a:r>
              <a:rPr dirty="0" sz="1000" spc="2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conforman</a:t>
            </a:r>
            <a:r>
              <a:rPr dirty="0" sz="1000" spc="26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un</a:t>
            </a:r>
            <a:endParaRPr sz="1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82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959355" y="877315"/>
            <a:ext cx="4361815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000">
                <a:latin typeface="Arial MT"/>
                <a:cs typeface="Arial MT"/>
              </a:rPr>
              <a:t>archivo.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(Ávila,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M.,</a:t>
            </a:r>
            <a:r>
              <a:rPr dirty="0" sz="1000" spc="40">
                <a:latin typeface="Arial MT"/>
                <a:cs typeface="Arial MT"/>
              </a:rPr>
              <a:t> </a:t>
            </a:r>
            <a:r>
              <a:rPr dirty="0" sz="1000" i="1">
                <a:latin typeface="Arial"/>
                <a:cs typeface="Arial"/>
              </a:rPr>
              <a:t>Administración</a:t>
            </a:r>
            <a:r>
              <a:rPr dirty="0" sz="1000" spc="1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de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Recursos</a:t>
            </a:r>
            <a:r>
              <a:rPr dirty="0" sz="1000" spc="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Archivísticos</a:t>
            </a:r>
            <a:r>
              <a:rPr dirty="0" sz="1000" spc="2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en</a:t>
            </a:r>
            <a:r>
              <a:rPr dirty="0" sz="1000" spc="1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la</a:t>
            </a:r>
            <a:r>
              <a:rPr dirty="0" sz="1000" spc="20" i="1">
                <a:latin typeface="Arial"/>
                <a:cs typeface="Arial"/>
              </a:rPr>
              <a:t> </a:t>
            </a:r>
            <a:r>
              <a:rPr dirty="0" sz="1000" spc="-10" i="1">
                <a:latin typeface="Arial"/>
                <a:cs typeface="Arial"/>
              </a:rPr>
              <a:t>empresa</a:t>
            </a:r>
            <a:r>
              <a:rPr dirty="0" sz="1000" spc="-10">
                <a:latin typeface="Arial MT"/>
                <a:cs typeface="Arial MT"/>
              </a:rPr>
              <a:t>, p.81).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66" y="1745971"/>
            <a:ext cx="5655310" cy="703008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poder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estudios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archivonomía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equivalente, </a:t>
            </a:r>
            <a:r>
              <a:rPr dirty="0" sz="1100" strike="sngStrike">
                <a:latin typeface="Arial MT"/>
                <a:cs typeface="Arial MT"/>
              </a:rPr>
              <a:t>é</a:t>
            </a:r>
            <a:r>
              <a:rPr dirty="0" sz="1100" strike="noStrike">
                <a:latin typeface="Arial MT"/>
                <a:cs typeface="Arial MT"/>
              </a:rPr>
              <a:t>tica</a:t>
            </a:r>
            <a:r>
              <a:rPr dirty="0" sz="1100" spc="225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profesional</a:t>
            </a:r>
            <a:r>
              <a:rPr dirty="0" sz="1100" spc="229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y</a:t>
            </a:r>
            <a:r>
              <a:rPr dirty="0" sz="1100" spc="220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contar</a:t>
            </a:r>
            <a:r>
              <a:rPr dirty="0" sz="1100" spc="204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con</a:t>
            </a:r>
            <a:r>
              <a:rPr dirty="0" sz="1100" spc="250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todos</a:t>
            </a:r>
            <a:r>
              <a:rPr dirty="0" sz="1100" spc="220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los</a:t>
            </a:r>
            <a:r>
              <a:rPr dirty="0" sz="1100" spc="215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conocimientos</a:t>
            </a:r>
            <a:r>
              <a:rPr dirty="0" sz="1100" spc="220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para</a:t>
            </a:r>
            <a:r>
              <a:rPr dirty="0" sz="1100" spc="225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cumplir</a:t>
            </a:r>
            <a:r>
              <a:rPr dirty="0" sz="1100" spc="235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con</a:t>
            </a:r>
            <a:r>
              <a:rPr dirty="0" sz="1100" spc="245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los</a:t>
            </a:r>
            <a:r>
              <a:rPr dirty="0" sz="1100" spc="215" strike="noStrike">
                <a:latin typeface="Arial MT"/>
                <a:cs typeface="Arial MT"/>
              </a:rPr>
              <a:t> </a:t>
            </a:r>
            <a:r>
              <a:rPr dirty="0" sz="1100" spc="-10" strike="noStrike">
                <a:latin typeface="Arial MT"/>
                <a:cs typeface="Arial MT"/>
              </a:rPr>
              <a:t>objetivos </a:t>
            </a:r>
            <a:r>
              <a:rPr dirty="0" sz="1100" strike="noStrike">
                <a:latin typeface="Arial MT"/>
                <a:cs typeface="Arial MT"/>
              </a:rPr>
              <a:t>archivísticos</a:t>
            </a:r>
            <a:r>
              <a:rPr dirty="0" sz="1100" spc="120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de</a:t>
            </a:r>
            <a:r>
              <a:rPr dirty="0" sz="1100" spc="130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organización,</a:t>
            </a:r>
            <a:r>
              <a:rPr dirty="0" sz="1100" spc="130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conservación</a:t>
            </a:r>
            <a:r>
              <a:rPr dirty="0" sz="1100" spc="105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documental,</a:t>
            </a:r>
            <a:r>
              <a:rPr dirty="0" sz="1100" spc="130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servicio</a:t>
            </a:r>
            <a:r>
              <a:rPr dirty="0" sz="1100" spc="130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al</a:t>
            </a:r>
            <a:r>
              <a:rPr dirty="0" sz="1100" spc="100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usuario,</a:t>
            </a:r>
            <a:r>
              <a:rPr dirty="0" sz="1100" spc="125" strike="noStrike">
                <a:latin typeface="Arial MT"/>
                <a:cs typeface="Arial MT"/>
              </a:rPr>
              <a:t> </a:t>
            </a:r>
            <a:r>
              <a:rPr dirty="0" sz="1100" strike="noStrike">
                <a:latin typeface="Arial MT"/>
                <a:cs typeface="Arial MT"/>
              </a:rPr>
              <a:t>selección</a:t>
            </a:r>
            <a:r>
              <a:rPr dirty="0" sz="1100" spc="130" strike="noStrike">
                <a:latin typeface="Arial MT"/>
                <a:cs typeface="Arial MT"/>
              </a:rPr>
              <a:t> </a:t>
            </a:r>
            <a:r>
              <a:rPr dirty="0" sz="1100" spc="-50" strike="noStrike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algn="just" marL="18415" marR="698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optimización</a:t>
            </a:r>
            <a:r>
              <a:rPr dirty="0" sz="1100" spc="18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recursos.</a:t>
            </a:r>
            <a:r>
              <a:rPr dirty="0" sz="1100" spc="19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todo</a:t>
            </a:r>
            <a:r>
              <a:rPr dirty="0" sz="1100" spc="19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0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mencionado,</a:t>
            </a:r>
            <a:r>
              <a:rPr dirty="0" sz="1100" spc="19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8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9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podrá</a:t>
            </a:r>
            <a:r>
              <a:rPr dirty="0" sz="1100" spc="195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cumplir </a:t>
            </a:r>
            <a:r>
              <a:rPr dirty="0" sz="1100">
                <a:latin typeface="Arial MT"/>
                <a:cs typeface="Arial MT"/>
              </a:rPr>
              <a:t>adecuadamente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funciones.</a:t>
            </a:r>
            <a:endParaRPr sz="1100">
              <a:latin typeface="Arial MT"/>
              <a:cs typeface="Arial MT"/>
            </a:endParaRPr>
          </a:p>
          <a:p>
            <a:pPr algn="just" marL="18415" marR="6350" indent="490220">
              <a:lnSpc>
                <a:spcPct val="1927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respecto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“son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imprescindibles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alcanzar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objetivos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ausencia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elección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inadecuada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crear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dificultades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lograr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objetivos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documentales,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exponiendo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vez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integridad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cargo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archivo”.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(Ávila,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M.,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p.84).</a:t>
            </a:r>
            <a:endParaRPr sz="1100">
              <a:latin typeface="Arial MT"/>
              <a:cs typeface="Arial MT"/>
            </a:endParaRPr>
          </a:p>
          <a:p>
            <a:pPr algn="just" marL="18415" marR="5715" indent="450850">
              <a:lnSpc>
                <a:spcPct val="1930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recursos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materiales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imperantes,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ya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poder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inmueble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-10">
                <a:latin typeface="Arial MT"/>
                <a:cs typeface="Arial MT"/>
              </a:rPr>
              <a:t> conocido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espacio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local,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veces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cumple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adecuarse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organización,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modo,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medidas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seguridad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higiene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 las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el personal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pueda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proteger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integridad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igual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bienes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inmuebles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buen </a:t>
            </a:r>
            <a:r>
              <a:rPr dirty="0" sz="1100">
                <a:latin typeface="Arial MT"/>
                <a:cs typeface="Arial MT"/>
              </a:rPr>
              <a:t>funcionamiento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manipulada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adecuadamente.</a:t>
            </a:r>
            <a:endParaRPr sz="1100">
              <a:latin typeface="Arial MT"/>
              <a:cs typeface="Arial MT"/>
            </a:endParaRPr>
          </a:p>
          <a:p>
            <a:pPr algn="just" marL="19050" marR="5080" indent="450850">
              <a:lnSpc>
                <a:spcPct val="1927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aspecto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señalar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representa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reto</a:t>
            </a:r>
            <a:r>
              <a:rPr dirty="0" sz="1100" spc="-10">
                <a:latin typeface="Arial MT"/>
                <a:cs typeface="Arial MT"/>
              </a:rPr>
              <a:t> actual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enfrenta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archivista </a:t>
            </a:r>
            <a:r>
              <a:rPr dirty="0" sz="1100" spc="-10">
                <a:latin typeface="Arial MT"/>
                <a:cs typeface="Arial MT"/>
              </a:rPr>
              <a:t>profesional,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lograr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 través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medios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permitan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estrategias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producción,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83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5945" cy="79228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intercambio,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difusión,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reproducción,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resguardo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conservación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evitando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la alteración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pérdida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autenticidad”.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(Ávila,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M., </a:t>
            </a:r>
            <a:r>
              <a:rPr dirty="0" sz="1100" spc="-10">
                <a:latin typeface="Arial MT"/>
                <a:cs typeface="Arial MT"/>
              </a:rPr>
              <a:t>p.85)</a:t>
            </a:r>
            <a:r>
              <a:rPr dirty="0" sz="1100" spc="-10" i="1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  <a:p>
            <a:pPr algn="just" marL="18415" marR="5080" indent="4508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tecnológicos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reto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tienen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archivistas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lograr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establecer </a:t>
            </a:r>
            <a:r>
              <a:rPr dirty="0" sz="1100">
                <a:latin typeface="Arial MT"/>
                <a:cs typeface="Arial MT"/>
              </a:rPr>
              <a:t>estrategias para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difusión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reproducción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ahí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ventaja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en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ahorro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espacio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desventaja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tiene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mercado,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investigación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mercado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saber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cuál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equipo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utilizará.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919"/>
              </a:spcBef>
            </a:pP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3.5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Usuarios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consulta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administrativos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digitales</a:t>
            </a:r>
            <a:endParaRPr sz="1100">
              <a:latin typeface="Arial"/>
              <a:cs typeface="Arial"/>
            </a:endParaRPr>
          </a:p>
          <a:p>
            <a:pPr algn="just" marL="18415" marR="5080" indent="-6350">
              <a:lnSpc>
                <a:spcPct val="192700"/>
              </a:lnSpc>
              <a:spcBef>
                <a:spcPts val="985"/>
              </a:spcBef>
            </a:pP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usuarios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consulta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tienen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derecho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consultar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algunas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limitaciones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determinadas,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grado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accesibilidad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establezca.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3000"/>
              </a:lnSpc>
              <a:spcBef>
                <a:spcPts val="980"/>
              </a:spcBef>
            </a:pPr>
            <a:r>
              <a:rPr dirty="0" sz="1100">
                <a:latin typeface="Arial MT"/>
                <a:cs typeface="Arial MT"/>
              </a:rPr>
              <a:t>Ante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diversidad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acuden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determinar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perfiles,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demandas,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Acciones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ejecutan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estudios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determinar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interrelación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entre </a:t>
            </a:r>
            <a:r>
              <a:rPr dirty="0" sz="1100">
                <a:latin typeface="Arial MT"/>
                <a:cs typeface="Arial MT"/>
              </a:rPr>
              <a:t>dichos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archivísticos.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pesar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reviste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conocer 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colectivos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acuden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requerimientos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informativos,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estudios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reciente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incorporación</a:t>
            </a:r>
            <a:r>
              <a:rPr dirty="0" sz="1100">
                <a:latin typeface="Arial MT"/>
                <a:cs typeface="Arial MT"/>
              </a:rPr>
              <a:t> en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centros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archivísticos.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960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diversidad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acuden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vez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ingentes </a:t>
            </a:r>
            <a:r>
              <a:rPr dirty="0" sz="1100">
                <a:latin typeface="Arial MT"/>
                <a:cs typeface="Arial MT"/>
              </a:rPr>
              <a:t>cantidades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satisfacer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cumplir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gestiones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administrativas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e </a:t>
            </a:r>
            <a:r>
              <a:rPr dirty="0" sz="1100">
                <a:latin typeface="Arial MT"/>
                <a:cs typeface="Arial MT"/>
              </a:rPr>
              <a:t>investigaciones.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 esta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razón,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perentorio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detecten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conozcan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hábitos,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consumo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clientes,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84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5310" cy="81299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muchos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claro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requieren,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dónde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encontrarlo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cómo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acceder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información;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único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saben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necesitan.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Ante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variedad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visitan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conocer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perfil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académico,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profesión,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lugar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líneas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investigación,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etc.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permitirá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proporcionar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precisa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momento </a:t>
            </a:r>
            <a:r>
              <a:rPr dirty="0" sz="1100">
                <a:latin typeface="Arial MT"/>
                <a:cs typeface="Arial MT"/>
              </a:rPr>
              <a:t>adecuado,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redundará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disminución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trabajos.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tomar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cuenta 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usuarios,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son de dos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tipos: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interno 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el </a:t>
            </a:r>
            <a:r>
              <a:rPr dirty="0" sz="1100">
                <a:latin typeface="Arial MT"/>
                <a:cs typeface="Arial MT"/>
              </a:rPr>
              <a:t>externo,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misma institución,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decir,</a:t>
            </a:r>
            <a:r>
              <a:rPr dirty="0" sz="1100" spc="-20">
                <a:latin typeface="Arial MT"/>
                <a:cs typeface="Arial MT"/>
              </a:rPr>
              <a:t> 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departamentos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gerencias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misma,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externos</a:t>
            </a:r>
            <a:r>
              <a:rPr dirty="0" sz="1100" spc="-20">
                <a:latin typeface="Arial MT"/>
                <a:cs typeface="Arial MT"/>
              </a:rPr>
              <a:t> son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aquellas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información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editar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contabilidad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 </a:t>
            </a:r>
            <a:r>
              <a:rPr dirty="0" sz="1100" spc="-10">
                <a:latin typeface="Arial MT"/>
                <a:cs typeface="Arial MT"/>
              </a:rPr>
              <a:t>institución.</a:t>
            </a:r>
            <a:endParaRPr sz="1100">
              <a:latin typeface="Arial MT"/>
              <a:cs typeface="Arial MT"/>
            </a:endParaRPr>
          </a:p>
          <a:p>
            <a:pPr algn="just" marL="18415" marR="5715" indent="450850">
              <a:lnSpc>
                <a:spcPct val="192700"/>
              </a:lnSpc>
              <a:spcBef>
                <a:spcPts val="101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aclarar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conocimientos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cómo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acceder 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información,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organizada,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clasificada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digitalizada,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posterior</a:t>
            </a:r>
            <a:r>
              <a:rPr dirty="0" sz="1100" spc="-10">
                <a:latin typeface="Arial MT"/>
                <a:cs typeface="Arial MT"/>
              </a:rPr>
              <a:t> consulta.</a:t>
            </a:r>
            <a:endParaRPr sz="1100">
              <a:latin typeface="Arial MT"/>
              <a:cs typeface="Arial MT"/>
            </a:endParaRPr>
          </a:p>
          <a:p>
            <a:pPr algn="just" marL="18415" marR="5080" indent="441325">
              <a:lnSpc>
                <a:spcPct val="192700"/>
              </a:lnSpc>
              <a:spcBef>
                <a:spcPts val="985"/>
              </a:spcBef>
            </a:pPr>
            <a:r>
              <a:rPr dirty="0" sz="1100" spc="5">
                <a:latin typeface="Arial MT"/>
                <a:cs typeface="Arial MT"/>
              </a:rPr>
              <a:t>L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importancia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estudios</a:t>
            </a:r>
            <a:r>
              <a:rPr dirty="0" sz="1100" spc="-9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usuarios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evidencia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</a:t>
            </a:r>
            <a:r>
              <a:rPr dirty="0" sz="1100" spc="-8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heterogeneidad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usuarios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c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archivos.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ello,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interés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q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 spc="5">
                <a:latin typeface="Arial MT"/>
                <a:cs typeface="Arial MT"/>
              </a:rPr>
              <a:t>b</a:t>
            </a:r>
            <a:r>
              <a:rPr dirty="0" sz="1100" spc="-1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propiciar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estos </a:t>
            </a:r>
            <a:r>
              <a:rPr dirty="0" sz="1100" spc="-5">
                <a:latin typeface="Arial MT"/>
                <a:cs typeface="Arial MT"/>
              </a:rPr>
              <a:t>centros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determinar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comportamiento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clientes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e</a:t>
            </a:r>
            <a:r>
              <a:rPr dirty="0" sz="1100">
                <a:latin typeface="Arial MT"/>
                <a:cs typeface="Arial MT"/>
              </a:rPr>
              <a:t>n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cuanto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>
                <a:latin typeface="Arial MT"/>
                <a:cs typeface="Arial MT"/>
              </a:rPr>
              <a:t>  </a:t>
            </a:r>
            <a:r>
              <a:rPr dirty="0" sz="1100" spc="-5">
                <a:latin typeface="Arial MT"/>
                <a:cs typeface="Arial MT"/>
              </a:rPr>
              <a:t>hábitos,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necesidades,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consumo,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m</a:t>
            </a:r>
            <a:r>
              <a:rPr dirty="0" sz="1100" spc="5">
                <a:latin typeface="Arial MT"/>
                <a:cs typeface="Arial MT"/>
              </a:rPr>
              <a:t>a</a:t>
            </a:r>
            <a:r>
              <a:rPr dirty="0" sz="1100" spc="-15">
                <a:latin typeface="Arial MT"/>
                <a:cs typeface="Arial MT"/>
              </a:rPr>
              <a:t>n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facilidad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información.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Además,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dicha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importancia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concreta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urgencia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conocer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rentabilidad,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calidad,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rendimiento,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funcionamiento,</a:t>
            </a:r>
            <a:r>
              <a:rPr dirty="0" sz="1100" spc="5">
                <a:latin typeface="Arial MT"/>
                <a:cs typeface="Arial MT"/>
              </a:rPr>
              <a:t> etc.,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archivos.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ahí,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trascendencia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q</a:t>
            </a:r>
            <a:r>
              <a:rPr dirty="0" sz="1100" spc="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los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centros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archivísticos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empiecen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programar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dentro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s</a:t>
            </a:r>
            <a:r>
              <a:rPr dirty="0" sz="1100" spc="-15">
                <a:latin typeface="Arial MT"/>
                <a:cs typeface="Arial MT"/>
              </a:rPr>
              <a:t>u</a:t>
            </a:r>
            <a:r>
              <a:rPr dirty="0" sz="1100">
                <a:latin typeface="Arial MT"/>
                <a:cs typeface="Arial MT"/>
              </a:rPr>
              <a:t>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actividades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realización </a:t>
            </a:r>
            <a:r>
              <a:rPr dirty="0" sz="1100" spc="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estudios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5">
                <a:latin typeface="Arial MT"/>
                <a:cs typeface="Arial MT"/>
              </a:rPr>
              <a:t>d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5">
                <a:latin typeface="Arial MT"/>
                <a:cs typeface="Arial MT"/>
              </a:rPr>
              <a:t>usuarios.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desarrollo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necesita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expedientes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desahogar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pendiente.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 </a:t>
            </a:r>
            <a:r>
              <a:rPr dirty="0" sz="1100" spc="-10">
                <a:latin typeface="Arial MT"/>
                <a:cs typeface="Arial MT"/>
              </a:rPr>
              <a:t>ello,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mayores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productores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tanto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número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grado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85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757" y="877370"/>
            <a:ext cx="5655310" cy="24580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importancia.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escrituran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testimonio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movimiento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realizado.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precisada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dicho, </a:t>
            </a:r>
            <a:r>
              <a:rPr dirty="0" sz="1100">
                <a:latin typeface="Arial MT"/>
                <a:cs typeface="Arial MT"/>
              </a:rPr>
              <a:t>obligada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sus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 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 de obtener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testimonios</a:t>
            </a:r>
            <a:r>
              <a:rPr dirty="0" sz="1100" spc="-10">
                <a:latin typeface="Arial MT"/>
                <a:cs typeface="Arial MT"/>
              </a:rPr>
              <a:t> necesarios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suficiente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pronta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localización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del </a:t>
            </a:r>
            <a:r>
              <a:rPr dirty="0" sz="1100">
                <a:latin typeface="Arial MT"/>
                <a:cs typeface="Arial MT"/>
              </a:rPr>
              <a:t>documento.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directo,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persigue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manejo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físico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270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expedientes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incorporar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documentos.</a:t>
            </a:r>
            <a:endParaRPr sz="1100">
              <a:latin typeface="Arial MT"/>
              <a:cs typeface="Arial MT"/>
            </a:endParaRPr>
          </a:p>
          <a:p>
            <a:pPr algn="just" marL="12700" marR="10160" indent="68580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Según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Mejía,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(1994)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libro </a:t>
            </a:r>
            <a:r>
              <a:rPr dirty="0" sz="1100" spc="-10" i="1">
                <a:latin typeface="Arial"/>
                <a:cs typeface="Arial"/>
              </a:rPr>
              <a:t>Servicios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Archivo: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Acceso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Difusión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 </a:t>
            </a:r>
            <a:r>
              <a:rPr dirty="0" sz="1100" spc="-25" i="1">
                <a:latin typeface="Arial"/>
                <a:cs typeface="Arial"/>
              </a:rPr>
              <a:t>la </a:t>
            </a:r>
            <a:r>
              <a:rPr dirty="0" sz="1100" i="1">
                <a:latin typeface="Arial"/>
                <a:cs typeface="Arial"/>
              </a:rPr>
              <a:t>Información</a:t>
            </a:r>
            <a:r>
              <a:rPr dirty="0" sz="1100">
                <a:latin typeface="Arial MT"/>
                <a:cs typeface="Arial MT"/>
              </a:rPr>
              <a:t>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muestra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seis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grupos: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956307" y="3809492"/>
            <a:ext cx="4368165" cy="30410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2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usuario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que:</a:t>
            </a:r>
            <a:endParaRPr sz="1000">
              <a:latin typeface="Arial MT"/>
              <a:cs typeface="Arial MT"/>
            </a:endParaRPr>
          </a:p>
          <a:p>
            <a:pPr marL="192405" indent="-179705">
              <a:lnSpc>
                <a:spcPct val="100000"/>
              </a:lnSpc>
              <a:spcBef>
                <a:spcPts val="770"/>
              </a:spcBef>
              <a:buFont typeface="Wingdings"/>
              <a:buChar char="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Sabe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qué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necesita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 conoce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medios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conseguirlo.</a:t>
            </a:r>
            <a:endParaRPr sz="1000">
              <a:latin typeface="Arial MT"/>
              <a:cs typeface="Arial MT"/>
            </a:endParaRPr>
          </a:p>
          <a:p>
            <a:pPr marL="192405" marR="5080" indent="-180340">
              <a:lnSpc>
                <a:spcPct val="100000"/>
              </a:lnSpc>
              <a:buFont typeface="Wingdings"/>
              <a:buChar char="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Conoce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tema</a:t>
            </a:r>
            <a:r>
              <a:rPr dirty="0" sz="1000" spc="-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temas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4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necesita,</a:t>
            </a:r>
            <a:r>
              <a:rPr dirty="0" sz="1000" spc="-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pero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desconoce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medios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para</a:t>
            </a:r>
            <a:r>
              <a:rPr dirty="0" sz="1000" spc="-6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su </a:t>
            </a:r>
            <a:r>
              <a:rPr dirty="0" sz="1000" spc="-10">
                <a:latin typeface="Arial MT"/>
                <a:cs typeface="Arial MT"/>
              </a:rPr>
              <a:t>consecución.</a:t>
            </a:r>
            <a:endParaRPr sz="1000">
              <a:latin typeface="Arial MT"/>
              <a:cs typeface="Arial MT"/>
            </a:endParaRPr>
          </a:p>
          <a:p>
            <a:pPr marL="192405" indent="-179705">
              <a:lnSpc>
                <a:spcPct val="100000"/>
              </a:lnSpc>
              <a:buFont typeface="Wingdings"/>
              <a:buChar char="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sabe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 que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está buscando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 que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necesita.</a:t>
            </a:r>
            <a:endParaRPr sz="10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vez,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archivista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debe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tener</a:t>
            </a:r>
            <a:r>
              <a:rPr dirty="0" sz="1000" spc="-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cuenta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siguientes </a:t>
            </a:r>
            <a:r>
              <a:rPr dirty="0" sz="1000" spc="-10">
                <a:latin typeface="Arial MT"/>
                <a:cs typeface="Arial MT"/>
              </a:rPr>
              <a:t>usuarios:</a:t>
            </a:r>
            <a:endParaRPr sz="1000">
              <a:latin typeface="Arial MT"/>
              <a:cs typeface="Arial MT"/>
            </a:endParaRPr>
          </a:p>
          <a:p>
            <a:pPr algn="just" marL="192405" marR="5715" indent="-180340">
              <a:lnSpc>
                <a:spcPct val="99000"/>
              </a:lnSpc>
              <a:spcBef>
                <a:spcPts val="730"/>
              </a:spcBef>
              <a:buFont typeface="Wingdings"/>
              <a:buChar char="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Al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229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intenta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establecer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competencia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infalible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sobre</a:t>
            </a:r>
            <a:r>
              <a:rPr dirty="0" sz="1000" spc="2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los</a:t>
            </a:r>
            <a:r>
              <a:rPr dirty="0" sz="1000" spc="24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documentos </a:t>
            </a:r>
            <a:r>
              <a:rPr dirty="0" sz="1000">
                <a:latin typeface="Arial MT"/>
                <a:cs typeface="Arial MT"/>
              </a:rPr>
              <a:t>archivísticos</a:t>
            </a:r>
            <a:r>
              <a:rPr dirty="0" sz="1000" spc="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propuestos;</a:t>
            </a:r>
            <a:r>
              <a:rPr dirty="0" sz="1000" spc="4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contradice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pone</a:t>
            </a:r>
            <a:r>
              <a:rPr dirty="0" sz="1000" spc="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duda</a:t>
            </a:r>
            <a:r>
              <a:rPr dirty="0" sz="1000" spc="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las</a:t>
            </a:r>
            <a:r>
              <a:rPr dirty="0" sz="1000" spc="5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afirmaciones</a:t>
            </a:r>
            <a:r>
              <a:rPr dirty="0" sz="1000" spc="35">
                <a:latin typeface="Arial MT"/>
                <a:cs typeface="Arial MT"/>
              </a:rPr>
              <a:t> </a:t>
            </a:r>
            <a:r>
              <a:rPr dirty="0" sz="1000" spc="-25">
                <a:latin typeface="Arial MT"/>
                <a:cs typeface="Arial MT"/>
              </a:rPr>
              <a:t>del </a:t>
            </a:r>
            <a:r>
              <a:rPr dirty="0" sz="1000">
                <a:latin typeface="Arial MT"/>
                <a:cs typeface="Arial MT"/>
              </a:rPr>
              <a:t>archivista. Puede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sea, en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verdad, más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competente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este.</a:t>
            </a:r>
            <a:endParaRPr sz="1000">
              <a:latin typeface="Arial MT"/>
              <a:cs typeface="Arial MT"/>
            </a:endParaRPr>
          </a:p>
          <a:p>
            <a:pPr algn="just" marL="192405" marR="5715" indent="-180340">
              <a:lnSpc>
                <a:spcPts val="1180"/>
              </a:lnSpc>
              <a:spcBef>
                <a:spcPts val="80"/>
              </a:spcBef>
              <a:buFont typeface="Wingdings"/>
              <a:buChar char="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simplemente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duda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la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intervención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una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tercera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persona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entre </a:t>
            </a:r>
            <a:r>
              <a:rPr dirty="0" sz="1000">
                <a:latin typeface="Arial MT"/>
                <a:cs typeface="Arial MT"/>
              </a:rPr>
              <a:t>él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 su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trabajo</a:t>
            </a:r>
            <a:r>
              <a:rPr dirty="0" sz="1000" spc="-10">
                <a:latin typeface="Arial MT"/>
                <a:cs typeface="Arial MT"/>
              </a:rPr>
              <a:t> archivístico.</a:t>
            </a:r>
            <a:endParaRPr sz="1000">
              <a:latin typeface="Arial MT"/>
              <a:cs typeface="Arial MT"/>
            </a:endParaRPr>
          </a:p>
          <a:p>
            <a:pPr algn="just" marL="192405" marR="10160" indent="-180340">
              <a:lnSpc>
                <a:spcPts val="1180"/>
              </a:lnSpc>
              <a:spcBef>
                <a:spcPts val="40"/>
              </a:spcBef>
              <a:buFont typeface="Wingdings"/>
              <a:buChar char=""/>
              <a:tabLst>
                <a:tab pos="192405" algn="l"/>
              </a:tabLst>
            </a:pP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quiere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divulgar</a:t>
            </a:r>
            <a:r>
              <a:rPr dirty="0" sz="1000" spc="7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campo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exacto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trabajo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o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investigación, </a:t>
            </a:r>
            <a:r>
              <a:rPr dirty="0" sz="1000">
                <a:latin typeface="Arial MT"/>
                <a:cs typeface="Arial MT"/>
              </a:rPr>
              <a:t>por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temor</a:t>
            </a:r>
            <a:r>
              <a:rPr dirty="0" sz="1000" spc="1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 la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indiscreción</a:t>
            </a:r>
            <a:r>
              <a:rPr dirty="0" sz="1000">
                <a:latin typeface="Arial MT"/>
                <a:cs typeface="Arial MT"/>
              </a:rPr>
              <a:t> del </a:t>
            </a:r>
            <a:r>
              <a:rPr dirty="0" sz="1000" spc="-10">
                <a:latin typeface="Arial MT"/>
                <a:cs typeface="Arial MT"/>
              </a:rPr>
              <a:t>archivista.</a:t>
            </a:r>
            <a:endParaRPr sz="1000">
              <a:latin typeface="Arial MT"/>
              <a:cs typeface="Arial MT"/>
            </a:endParaRPr>
          </a:p>
          <a:p>
            <a:pPr algn="just" marL="192405" marR="5080" indent="-180340">
              <a:lnSpc>
                <a:spcPct val="99300"/>
              </a:lnSpc>
              <a:spcBef>
                <a:spcPts val="905"/>
              </a:spcBef>
            </a:pPr>
            <a:r>
              <a:rPr dirty="0" sz="1000">
                <a:latin typeface="Arial MT"/>
                <a:cs typeface="Arial MT"/>
              </a:rPr>
              <a:t>En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este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sentido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suelen</a:t>
            </a:r>
            <a:r>
              <a:rPr dirty="0" sz="1000" spc="-3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encontrar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distintos</a:t>
            </a:r>
            <a:r>
              <a:rPr dirty="0" sz="1000" spc="-3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tipos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de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usuarios</a:t>
            </a:r>
            <a:r>
              <a:rPr dirty="0" sz="1000" spc="-1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-2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van</a:t>
            </a:r>
            <a:r>
              <a:rPr dirty="0" sz="1000" spc="-5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desde </a:t>
            </a:r>
            <a:r>
              <a:rPr dirty="0" sz="1000">
                <a:latin typeface="Arial MT"/>
                <a:cs typeface="Arial MT"/>
              </a:rPr>
              <a:t>quienes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saben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qué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documentos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necesitan,</a:t>
            </a:r>
            <a:r>
              <a:rPr dirty="0" sz="1000" spc="1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dónde</a:t>
            </a:r>
            <a:r>
              <a:rPr dirty="0" sz="1000" spc="15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encontrarlos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y</a:t>
            </a:r>
            <a:r>
              <a:rPr dirty="0" sz="1000" spc="160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cómo </a:t>
            </a:r>
            <a:r>
              <a:rPr dirty="0" sz="1000">
                <a:latin typeface="Arial MT"/>
                <a:cs typeface="Arial MT"/>
              </a:rPr>
              <a:t>acceder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ellos,</a:t>
            </a:r>
            <a:r>
              <a:rPr dirty="0" sz="1000" spc="8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hasta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aquellos</a:t>
            </a:r>
            <a:r>
              <a:rPr dirty="0" sz="1000" spc="7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que</a:t>
            </a:r>
            <a:r>
              <a:rPr dirty="0" sz="1000" spc="65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no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saben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qué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>
                <a:latin typeface="Arial MT"/>
                <a:cs typeface="Arial MT"/>
              </a:rPr>
              <a:t>información</a:t>
            </a:r>
            <a:r>
              <a:rPr dirty="0" sz="1000" spc="60">
                <a:latin typeface="Arial MT"/>
                <a:cs typeface="Arial MT"/>
              </a:rPr>
              <a:t> </a:t>
            </a:r>
            <a:r>
              <a:rPr dirty="0" sz="1000" spc="-10">
                <a:latin typeface="Arial MT"/>
                <a:cs typeface="Arial MT"/>
              </a:rPr>
              <a:t>requieren </a:t>
            </a:r>
            <a:r>
              <a:rPr dirty="0" sz="1000">
                <a:latin typeface="Arial MT"/>
                <a:cs typeface="Arial MT"/>
              </a:rPr>
              <a:t>(p.</a:t>
            </a:r>
            <a:r>
              <a:rPr dirty="0" sz="1000" spc="5">
                <a:latin typeface="Arial MT"/>
                <a:cs typeface="Arial MT"/>
              </a:rPr>
              <a:t> </a:t>
            </a:r>
            <a:r>
              <a:rPr dirty="0" sz="1000" spc="-20">
                <a:latin typeface="Arial MT"/>
                <a:cs typeface="Arial MT"/>
              </a:rPr>
              <a:t>40).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66" y="7335991"/>
            <a:ext cx="5654040" cy="1489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usuario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es muy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 menciona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Miriam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Mejía,</a:t>
            </a:r>
            <a:endParaRPr sz="1100">
              <a:latin typeface="Arial MT"/>
              <a:cs typeface="Arial MT"/>
            </a:endParaRPr>
          </a:p>
          <a:p>
            <a:pPr marL="18415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clasifica 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seis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grupos,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 un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 intención,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vista </a:t>
            </a:r>
            <a:r>
              <a:rPr dirty="0" sz="1100">
                <a:latin typeface="Arial MT"/>
                <a:cs typeface="Arial MT"/>
              </a:rPr>
              <a:t>existen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diferentes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escolares,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universitarios,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marL="18415" marR="571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investigación,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empresas,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etc.,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referiré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pública: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86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898" y="877370"/>
            <a:ext cx="5654675" cy="4076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empleados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desahogar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 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proceso,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decir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servidores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públicos,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capacitada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manejar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cuando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procesada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medio </a:t>
            </a:r>
            <a:r>
              <a:rPr dirty="0" sz="1100">
                <a:latin typeface="Arial MT"/>
                <a:cs typeface="Arial MT"/>
              </a:rPr>
              <a:t>electrónico,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capacitadas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poder manipular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computadora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desahogar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esté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ciudadano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satisfecho con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 le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brinda.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ello,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pienso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internos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externos,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internos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destacan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pertenecen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desahogar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externos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ser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auditores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externos,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Hacienda,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IMSS,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etc.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autores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mencionar varios,</a:t>
            </a:r>
            <a:r>
              <a:rPr dirty="0" sz="1100" spc="-10">
                <a:latin typeface="Arial MT"/>
                <a:cs typeface="Arial MT"/>
              </a:rPr>
              <a:t> desde</a:t>
            </a:r>
            <a:endParaRPr sz="1100">
              <a:latin typeface="Arial MT"/>
              <a:cs typeface="Arial MT"/>
            </a:endParaRPr>
          </a:p>
          <a:p>
            <a:pPr algn="just" marL="12700" marR="698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vista,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eso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aclaro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que,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9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tipos: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internos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externos,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 </a:t>
            </a:r>
            <a:r>
              <a:rPr dirty="0" sz="1100">
                <a:latin typeface="Arial MT"/>
                <a:cs typeface="Arial MT"/>
              </a:rPr>
              <a:t>mencionaba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anteriormente.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147" y="5510276"/>
            <a:ext cx="1362075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heavy" sz="11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Discusión</a:t>
            </a:r>
            <a:r>
              <a:rPr dirty="0" u="heavy" sz="1100" spc="-3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1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y</a:t>
            </a:r>
            <a:r>
              <a:rPr dirty="0" u="heavy" sz="1100" spc="-1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1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análisis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47" y="6199190"/>
            <a:ext cx="5654675" cy="27781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actualidad,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país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globalizado,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juegan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papel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suma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importancia,</a:t>
            </a:r>
            <a:endParaRPr sz="1100">
              <a:latin typeface="Arial MT"/>
              <a:cs typeface="Arial MT"/>
            </a:endParaRPr>
          </a:p>
          <a:p>
            <a:pPr algn="just" marL="18415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cada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vez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3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35">
                <a:latin typeface="Arial MT"/>
                <a:cs typeface="Arial MT"/>
              </a:rPr>
              <a:t>va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aumentando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todos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ámbitos;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por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ello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3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valioso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mí.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pregunta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elegí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tema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fundamental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 bien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institución.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doy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cuenta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volumen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maneja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resolver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asunto;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eso,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solución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problemas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enfrentan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instituciones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gobierno,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entiendo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fácil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alto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costo,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pero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ligero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87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757" y="877370"/>
            <a:ext cx="5654675" cy="75965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905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diagnóstico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saber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cuáles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sus</a:t>
            </a:r>
            <a:endParaRPr sz="1100">
              <a:latin typeface="Arial MT"/>
              <a:cs typeface="Arial MT"/>
            </a:endParaRPr>
          </a:p>
          <a:p>
            <a:pPr algn="just" marL="1905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enfrenta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2700"/>
              </a:lnSpc>
              <a:spcBef>
                <a:spcPts val="795"/>
              </a:spcBef>
            </a:pP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mantener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actualizados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archivos,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refiere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digitalización,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funcionamiento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oportuno.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vigencias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actualizadas,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ya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desahogar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cumplió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vigencia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actualizado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nuestro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inventario.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vigencias documentales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actualizadas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ayudará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hacer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bajas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documentales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saturar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900"/>
              </a:lnSpc>
              <a:spcBef>
                <a:spcPts val="740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ya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brindará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nuestros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preparada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eficientemente.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perfil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archivista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suma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preparado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poder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estudios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licenciatura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cursos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capacitar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laboran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 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ciento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necesite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usuario,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herramientas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actualizadas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actividades </a:t>
            </a:r>
            <a:r>
              <a:rPr dirty="0" sz="1100">
                <a:latin typeface="Arial MT"/>
                <a:cs typeface="Arial MT"/>
              </a:rPr>
              <a:t>archivísticas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desarrollen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correctamente.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77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préstamo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rápido,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estamos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hablando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correctamente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sabemos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generan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volúmenes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suma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nuestra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dará </a:t>
            </a:r>
            <a:r>
              <a:rPr dirty="0" sz="1100">
                <a:latin typeface="Arial MT"/>
                <a:cs typeface="Arial MT"/>
              </a:rPr>
              <a:t>será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calidad,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presupuesto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elegir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equipo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adecuados.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88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1301079"/>
            <a:ext cx="5654675" cy="21323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pretende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aportar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conocimientos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adquirí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durante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maestría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Bibliotecología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estudios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organizados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digitalizados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satisfacción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prestar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oportuno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poder </a:t>
            </a:r>
            <a:r>
              <a:rPr dirty="0" sz="1100">
                <a:latin typeface="Arial MT"/>
                <a:cs typeface="Arial MT"/>
              </a:rPr>
              <a:t>desarrollar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funciones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correctamente.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cambiado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estilo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vida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requieren.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debido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trámites,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internet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agilizado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procedimiento </a:t>
            </a:r>
            <a:r>
              <a:rPr dirty="0" sz="1100">
                <a:latin typeface="Arial MT"/>
                <a:cs typeface="Arial MT"/>
              </a:rPr>
              <a:t>trayendo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satisfacción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usuario.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8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63207" y="877370"/>
            <a:ext cx="5646420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relativamente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apoyar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optimización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100" spc="-10">
                <a:latin typeface="Arial MT"/>
                <a:cs typeface="Arial MT"/>
              </a:rPr>
              <a:t>digitalización.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007" y="1852664"/>
            <a:ext cx="5654040" cy="69081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Capítulo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I</a:t>
            </a:r>
            <a:r>
              <a:rPr dirty="0" sz="1100" spc="135" b="1">
                <a:latin typeface="Arial"/>
                <a:cs typeface="Arial"/>
              </a:rPr>
              <a:t>  </a:t>
            </a:r>
            <a:r>
              <a:rPr dirty="0" sz="1100" b="1">
                <a:latin typeface="Arial"/>
                <a:cs typeface="Arial"/>
              </a:rPr>
              <a:t>Marco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teórico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de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los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documentos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y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archivos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digitales</a:t>
            </a:r>
            <a:endParaRPr sz="1100">
              <a:latin typeface="Arial"/>
              <a:cs typeface="Arial"/>
            </a:endParaRPr>
          </a:p>
          <a:p>
            <a:pPr algn="just" marL="18415" marR="5715" indent="-63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presente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capítulo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aborda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marco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teórico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4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</a:t>
            </a:r>
            <a:r>
              <a:rPr dirty="0" sz="1100" spc="4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45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componentes,</a:t>
            </a:r>
            <a:r>
              <a:rPr dirty="0" sz="1100" spc="4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3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expediente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componentes,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 también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 principios fundamentales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archivos: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principio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procedencia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principio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orden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original,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administrativos.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analiza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finalidad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criterios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selección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objeto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digitalización.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Posteriormente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hará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breve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reseña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cómo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ido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trasformando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soportes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tiempos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remotos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hombre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ha </a:t>
            </a:r>
            <a:r>
              <a:rPr dirty="0" sz="1100">
                <a:latin typeface="Arial MT"/>
                <a:cs typeface="Arial MT"/>
              </a:rPr>
              <a:t>visto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plasmar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cualquier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expresar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pensamientos,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 la época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prehistoria 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eran </a:t>
            </a:r>
            <a:r>
              <a:rPr dirty="0" sz="1100" spc="-25">
                <a:latin typeface="Arial MT"/>
                <a:cs typeface="Arial MT"/>
              </a:rPr>
              <a:t>las </a:t>
            </a:r>
            <a:r>
              <a:rPr dirty="0" sz="1100">
                <a:latin typeface="Arial MT"/>
                <a:cs typeface="Arial MT"/>
              </a:rPr>
              <a:t>piedras,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luego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arcilla,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cuero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telas;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eran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materiales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utilizados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quería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conservar.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antiguo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Egipto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creó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comunicación,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podría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considerar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origen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escritura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actual.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Gracias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manuscritos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sobre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papiro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conocen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muchos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textos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antigüedad,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otros </a:t>
            </a:r>
            <a:r>
              <a:rPr dirty="0" sz="1100">
                <a:latin typeface="Arial MT"/>
                <a:cs typeface="Arial MT"/>
              </a:rPr>
              <a:t>textos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bíblicos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desde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entonces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utilizaba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tinta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elaborada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negro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humo, </a:t>
            </a:r>
            <a:r>
              <a:rPr dirty="0" sz="1100">
                <a:latin typeface="Arial MT"/>
                <a:cs typeface="Arial MT"/>
              </a:rPr>
              <a:t>cola,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agua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aceite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cedro.</a:t>
            </a:r>
            <a:endParaRPr sz="1100">
              <a:latin typeface="Arial MT"/>
              <a:cs typeface="Arial MT"/>
            </a:endParaRPr>
          </a:p>
          <a:p>
            <a:pPr algn="just" marL="18415" marR="6350" indent="450850">
              <a:lnSpc>
                <a:spcPct val="192700"/>
              </a:lnSpc>
              <a:spcBef>
                <a:spcPts val="98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China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utilizó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hasta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siglo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XVII,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fabricación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labor </a:t>
            </a:r>
            <a:r>
              <a:rPr dirty="0" sz="1100">
                <a:latin typeface="Arial MT"/>
                <a:cs typeface="Arial MT"/>
              </a:rPr>
              <a:t>artesanal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alteraba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ecosistemas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naturales.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1660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industria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89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3413233" y="877370"/>
            <a:ext cx="9417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 b="1">
                <a:latin typeface="Arial"/>
                <a:cs typeface="Arial"/>
              </a:rPr>
              <a:t>Conclusiones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208" y="1553959"/>
            <a:ext cx="5655310" cy="71793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actualidad,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impactado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impresionante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algn="just" marL="18415" marR="15176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país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globalizado,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juegan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suma</a:t>
            </a:r>
            <a:r>
              <a:rPr dirty="0" sz="1100" spc="-10">
                <a:latin typeface="Arial MT"/>
                <a:cs typeface="Arial MT"/>
              </a:rPr>
              <a:t> importancia,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ya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vez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aumentando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ámbitos.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trabajo </a:t>
            </a:r>
            <a:r>
              <a:rPr dirty="0" sz="1100">
                <a:latin typeface="Arial MT"/>
                <a:cs typeface="Arial MT"/>
              </a:rPr>
              <a:t>denominado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“La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institución”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percaté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existe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1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organizada</a:t>
            </a:r>
            <a:r>
              <a:rPr dirty="0" sz="1100" spc="204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digitalizada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institución,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sector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como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observa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volumen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maneja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resolver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algún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asunto.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Fue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precisamente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donde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comenzó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utilizar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informática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gestionar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volúmenes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generaban; </a:t>
            </a:r>
            <a:r>
              <a:rPr dirty="0" sz="1100">
                <a:latin typeface="Arial MT"/>
                <a:cs typeface="Arial MT"/>
              </a:rPr>
              <a:t>después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empezó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crecer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número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creados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directamente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ordenadores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almacenaban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habían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sido </a:t>
            </a:r>
            <a:r>
              <a:rPr dirty="0" sz="1100">
                <a:latin typeface="Arial MT"/>
                <a:cs typeface="Arial MT"/>
              </a:rPr>
              <a:t>originados,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dando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lugar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795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eso,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solucionar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problemas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enfrentan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instituciones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gobierno;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fácil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hablar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implementación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costo,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práctica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correcta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incluir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ligero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diagnóstico</a:t>
            </a:r>
            <a:r>
              <a:rPr dirty="0" sz="1100" spc="-25">
                <a:latin typeface="Arial MT"/>
                <a:cs typeface="Arial MT"/>
              </a:rPr>
              <a:t> de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necesidades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empresa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saber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cuáles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requerimientos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específicos </a:t>
            </a:r>
            <a:r>
              <a:rPr dirty="0" sz="1100">
                <a:latin typeface="Arial MT"/>
                <a:cs typeface="Arial MT"/>
              </a:rPr>
              <a:t>que enfrenta 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770"/>
              </a:spcBef>
            </a:pP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debemos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mejor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funcionamiento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oportuno,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vigencias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estar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actualizadas,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desahogar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cumplió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su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vigencia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tener </a:t>
            </a:r>
            <a:r>
              <a:rPr dirty="0" sz="1100">
                <a:latin typeface="Arial MT"/>
                <a:cs typeface="Arial MT"/>
              </a:rPr>
              <a:t>actualizado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nuestro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inventario.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90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3405" cy="73164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29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229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vigencias</a:t>
            </a:r>
            <a:r>
              <a:rPr dirty="0" sz="1100" spc="2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documentales</a:t>
            </a:r>
            <a:r>
              <a:rPr dirty="0" sz="1100" spc="210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actualizadas</a:t>
            </a:r>
            <a:r>
              <a:rPr dirty="0" sz="1100" spc="2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ayudará</a:t>
            </a:r>
            <a:r>
              <a:rPr dirty="0" sz="1100" spc="225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29">
                <a:latin typeface="Arial MT"/>
                <a:cs typeface="Arial MT"/>
              </a:rPr>
              <a:t>  </a:t>
            </a:r>
            <a:r>
              <a:rPr dirty="0" sz="1100">
                <a:latin typeface="Arial MT"/>
                <a:cs typeface="Arial MT"/>
              </a:rPr>
              <a:t>realizar</a:t>
            </a:r>
            <a:r>
              <a:rPr dirty="0" sz="1100" spc="229">
                <a:latin typeface="Arial MT"/>
                <a:cs typeface="Arial MT"/>
              </a:rPr>
              <a:t>  </a:t>
            </a:r>
            <a:r>
              <a:rPr dirty="0" sz="1100" spc="-10">
                <a:latin typeface="Arial MT"/>
                <a:cs typeface="Arial MT"/>
              </a:rPr>
              <a:t>bajas</a:t>
            </a:r>
            <a:endParaRPr sz="1100">
              <a:latin typeface="Arial MT"/>
              <a:cs typeface="Arial MT"/>
            </a:endParaRPr>
          </a:p>
          <a:p>
            <a:pPr algn="just" marL="27940" marR="7620">
              <a:lnSpc>
                <a:spcPct val="1915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documentales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saturar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 lo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solo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digitalizará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es </a:t>
            </a:r>
            <a:r>
              <a:rPr dirty="0" sz="1100">
                <a:latin typeface="Arial MT"/>
                <a:cs typeface="Arial MT"/>
              </a:rPr>
              <a:t>importante 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todavía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valores documentales.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actualizada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ayudará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hacer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rápido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procesos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preparada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digitalizarla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rápido 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eficientemente.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1150"/>
              </a:spcBef>
            </a:pP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comienzos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años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1990,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informática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empezó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influir mucho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vida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seres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humanos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empresas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nuestro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país;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 el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empezó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intensivo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procesadores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texto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electrónico,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cuales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cambiaron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rotundamente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documentación.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ha </a:t>
            </a:r>
            <a:r>
              <a:rPr dirty="0" sz="1100">
                <a:latin typeface="Arial MT"/>
                <a:cs typeface="Arial MT"/>
              </a:rPr>
              <a:t>traído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muchas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ventajas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empresas,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ahora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puede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sus </a:t>
            </a:r>
            <a:r>
              <a:rPr dirty="0" sz="1100">
                <a:latin typeface="Arial MT"/>
                <a:cs typeface="Arial MT"/>
              </a:rPr>
              <a:t>expedientes,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ventas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 </a:t>
            </a:r>
            <a:r>
              <a:rPr dirty="0" sz="1100">
                <a:latin typeface="Arial MT"/>
                <a:cs typeface="Arial MT"/>
              </a:rPr>
              <a:t>Tributaria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 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declaración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impuestos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otros</a:t>
            </a:r>
            <a:r>
              <a:rPr dirty="0" sz="1100" spc="-10">
                <a:latin typeface="Arial MT"/>
                <a:cs typeface="Arial MT"/>
              </a:rPr>
              <a:t> trámites.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  <a:spcBef>
                <a:spcPts val="795"/>
              </a:spcBef>
            </a:pP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nuestro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país,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gracias</a:t>
            </a:r>
            <a:r>
              <a:rPr dirty="0" sz="1100" spc="-50">
                <a:latin typeface="Arial MT"/>
                <a:cs typeface="Arial MT"/>
              </a:rPr>
              <a:t> a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digital,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menos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últimas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décadas;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razón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precisamente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rubro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empresas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mucha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dependencia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nivel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electrónico.</a:t>
            </a:r>
            <a:endParaRPr sz="1100">
              <a:latin typeface="Arial MT"/>
              <a:cs typeface="Arial MT"/>
            </a:endParaRPr>
          </a:p>
          <a:p>
            <a:pPr algn="just" marL="12700" marR="147320" indent="447675">
              <a:lnSpc>
                <a:spcPct val="192700"/>
              </a:lnSpc>
              <a:spcBef>
                <a:spcPts val="765"/>
              </a:spcBef>
            </a:pP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sufrido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cambios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cuanto</a:t>
            </a:r>
            <a:r>
              <a:rPr dirty="0" sz="1100" spc="2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sus </a:t>
            </a:r>
            <a:r>
              <a:rPr dirty="0" sz="1100">
                <a:latin typeface="Arial MT"/>
                <a:cs typeface="Arial MT"/>
              </a:rPr>
              <a:t>funciones,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adaptarse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acoger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electrónicos.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0">
                <a:latin typeface="Arial MT"/>
                <a:cs typeface="Arial MT"/>
              </a:rPr>
              <a:t> incluyen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comienzan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etapa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ciclo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vida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terminan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final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dicho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ciclo,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tener </a:t>
            </a:r>
            <a:r>
              <a:rPr dirty="0" sz="1100">
                <a:latin typeface="Arial MT"/>
                <a:cs typeface="Arial MT"/>
              </a:rPr>
              <a:t>presente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objetivo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archivo: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asegurar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valor </a:t>
            </a:r>
            <a:r>
              <a:rPr dirty="0" sz="1100">
                <a:latin typeface="Arial MT"/>
                <a:cs typeface="Arial MT"/>
              </a:rPr>
              <a:t>probatorio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transacciones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realizadas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creadores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 spc="-10">
                <a:latin typeface="Arial MT"/>
                <a:cs typeface="Arial MT"/>
              </a:rPr>
              <a:t>documentos.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91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510530" cy="79590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tratarse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sometida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</a:t>
            </a:r>
            <a:endParaRPr sz="1100">
              <a:latin typeface="Arial MT"/>
              <a:cs typeface="Arial MT"/>
            </a:endParaRPr>
          </a:p>
          <a:p>
            <a:pPr algn="just" marL="1270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ciertas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modificaciones</a:t>
            </a:r>
            <a:r>
              <a:rPr dirty="0" sz="1100" spc="2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cuanto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creación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documentos,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valoración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selección,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preservación,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uso.</a:t>
            </a:r>
            <a:endParaRPr sz="1100">
              <a:latin typeface="Arial MT"/>
              <a:cs typeface="Arial MT"/>
            </a:endParaRPr>
          </a:p>
          <a:p>
            <a:pPr algn="just" marL="12700" marR="9525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Actualmente,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vez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parte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recursos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organizaciones.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eso,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importante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 </a:t>
            </a:r>
            <a:r>
              <a:rPr dirty="0" sz="1100" spc="-25">
                <a:latin typeface="Arial MT"/>
                <a:cs typeface="Arial MT"/>
              </a:rPr>
              <a:t>se </a:t>
            </a:r>
            <a:r>
              <a:rPr dirty="0" sz="1100">
                <a:latin typeface="Arial MT"/>
                <a:cs typeface="Arial MT"/>
              </a:rPr>
              <a:t>diseñe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gestión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soporte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necesidades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capaz,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 mismo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tiempo,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proveer la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requerida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rápida 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eficaz,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además,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proteja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almacenados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sistema.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accesibilidad,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tecnologías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juegan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papel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3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electrónicos,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leídos,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tecnología </a:t>
            </a:r>
            <a:r>
              <a:rPr dirty="0" sz="1100">
                <a:latin typeface="Arial MT"/>
                <a:cs typeface="Arial MT"/>
              </a:rPr>
              <a:t>apropiada;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contrario,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será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posible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acceder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contenido.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mismo,</a:t>
            </a:r>
            <a:r>
              <a:rPr dirty="0" sz="1100" spc="11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es </a:t>
            </a:r>
            <a:r>
              <a:rPr dirty="0" sz="1100">
                <a:latin typeface="Arial MT"/>
                <a:cs typeface="Arial MT"/>
              </a:rPr>
              <a:t>conveniente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cuente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búsqueda</a:t>
            </a:r>
            <a:r>
              <a:rPr dirty="0" sz="1100" spc="4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facilite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recuperación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0">
                <a:latin typeface="Arial MT"/>
                <a:cs typeface="Arial MT"/>
              </a:rPr>
              <a:t> información.</a:t>
            </a:r>
            <a:endParaRPr sz="1100">
              <a:latin typeface="Arial MT"/>
              <a:cs typeface="Arial MT"/>
            </a:endParaRPr>
          </a:p>
          <a:p>
            <a:pPr algn="just" marL="12700" marR="8255" indent="447675">
              <a:lnSpc>
                <a:spcPct val="192700"/>
              </a:lnSpc>
              <a:spcBef>
                <a:spcPts val="25"/>
              </a:spcBef>
            </a:pPr>
            <a:r>
              <a:rPr dirty="0" sz="1100" spc="-10">
                <a:latin typeface="Arial MT"/>
                <a:cs typeface="Arial MT"/>
              </a:rPr>
              <a:t>El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dependerá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avances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tecnología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mejorar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sus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actividades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 forma,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significar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 estorbo 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complicación.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 debe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ocuparse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almacenar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generados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recibidos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ejercicio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actividades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son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propias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asegurar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así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valor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probatorio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esos </a:t>
            </a:r>
            <a:r>
              <a:rPr dirty="0" sz="1100" spc="-10">
                <a:latin typeface="Arial MT"/>
                <a:cs typeface="Arial MT"/>
              </a:rPr>
              <a:t>documentos.</a:t>
            </a:r>
            <a:endParaRPr sz="1100">
              <a:latin typeface="Arial MT"/>
              <a:cs typeface="Arial MT"/>
            </a:endParaRPr>
          </a:p>
          <a:p>
            <a:pPr algn="just" marL="12700" marR="635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cambio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llamativo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producido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finales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siglo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sido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introducción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informática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ámbitos: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primer lugar,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gestión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tanto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refiere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control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verificación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instrumentos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ello </a:t>
            </a:r>
            <a:r>
              <a:rPr dirty="0" sz="1100">
                <a:latin typeface="Arial MT"/>
                <a:cs typeface="Arial MT"/>
              </a:rPr>
              <a:t>(inventarios,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catálogos);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segundo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lugar,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llegan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custodia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siempre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están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plasmados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 papel,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sino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 entregan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cinta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magnética,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disquete,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 </a:t>
            </a:r>
            <a:r>
              <a:rPr dirty="0" sz="1100" spc="-20">
                <a:latin typeface="Arial MT"/>
                <a:cs typeface="Arial MT"/>
              </a:rPr>
              <a:t>CD-</a:t>
            </a:r>
            <a:r>
              <a:rPr dirty="0" sz="1100">
                <a:latin typeface="Arial MT"/>
                <a:cs typeface="Arial MT"/>
              </a:rPr>
              <a:t>ROM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 incluso 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reciben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correo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electrónico.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92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4040" cy="8056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46037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organizados,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clasificados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digitalizados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bases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algn="just" marL="12700" marR="15113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ayudar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prevenir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problemas,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localización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a </a:t>
            </a:r>
            <a:r>
              <a:rPr dirty="0" sz="1100">
                <a:latin typeface="Arial MT"/>
                <a:cs typeface="Arial MT"/>
              </a:rPr>
              <a:t>ser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más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rápida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consulta;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modo,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vamos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evitar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traspapeleo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pérdida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misma;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implantar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algunos </a:t>
            </a:r>
            <a:r>
              <a:rPr dirty="0" sz="1100">
                <a:latin typeface="Arial MT"/>
                <a:cs typeface="Arial MT"/>
              </a:rPr>
              <a:t>instrumentos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como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vale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préstamo,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control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  <a:p>
            <a:pPr algn="just" marL="12700" marR="15113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responsables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áreas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involucradas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préstamo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consulta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la </a:t>
            </a:r>
            <a:r>
              <a:rPr dirty="0" sz="1100" spc="-10">
                <a:latin typeface="Arial MT"/>
                <a:cs typeface="Arial MT"/>
              </a:rPr>
              <a:t>información.</a:t>
            </a:r>
            <a:endParaRPr sz="1100">
              <a:latin typeface="Arial MT"/>
              <a:cs typeface="Arial MT"/>
            </a:endParaRPr>
          </a:p>
          <a:p>
            <a:pPr algn="just" marL="12700" marR="145415" indent="44767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Aunado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anterior,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3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organizada,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clasificada, digitalizada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bases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tendremos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beneficios,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va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regresar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lugar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origen.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También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hacer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valoraciones</a:t>
            </a:r>
            <a:endParaRPr sz="1100">
              <a:latin typeface="Arial MT"/>
              <a:cs typeface="Arial MT"/>
            </a:endParaRPr>
          </a:p>
          <a:p>
            <a:pPr algn="just" marL="12700" marR="148590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vigencias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transferencias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ayudará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saturar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2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>
                <a:latin typeface="Arial MT"/>
                <a:cs typeface="Arial MT"/>
              </a:rPr>
              <a:t>desahogarlos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tengan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rotación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</a:t>
            </a:r>
            <a:r>
              <a:rPr dirty="0" sz="1100" spc="3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ciclo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vital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 spc="-10">
                <a:latin typeface="Arial MT"/>
                <a:cs typeface="Arial MT"/>
              </a:rPr>
              <a:t>documentos.</a:t>
            </a:r>
            <a:endParaRPr sz="1100">
              <a:latin typeface="Arial MT"/>
              <a:cs typeface="Arial MT"/>
            </a:endParaRPr>
          </a:p>
          <a:p>
            <a:pPr algn="just" marL="18415" marR="152400" indent="4508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Además,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importante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elaborar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inventarios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áreas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departamentos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saber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qué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tenemos,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establecer vigencias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documentales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actualizados</a:t>
            </a:r>
            <a:r>
              <a:rPr dirty="0" sz="1100" spc="2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buena</a:t>
            </a:r>
            <a:r>
              <a:rPr dirty="0" sz="1100" spc="2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229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buen</a:t>
            </a:r>
            <a:endParaRPr sz="1100">
              <a:latin typeface="Arial MT"/>
              <a:cs typeface="Arial MT"/>
            </a:endParaRPr>
          </a:p>
          <a:p>
            <a:pPr algn="just" marL="18415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funcionamiento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mismos.</a:t>
            </a:r>
            <a:endParaRPr sz="1100">
              <a:latin typeface="Arial MT"/>
              <a:cs typeface="Arial MT"/>
            </a:endParaRPr>
          </a:p>
          <a:p>
            <a:pPr algn="just" marL="12700" marR="5715" indent="447675">
              <a:lnSpc>
                <a:spcPct val="192700"/>
              </a:lnSpc>
            </a:pPr>
            <a:r>
              <a:rPr dirty="0" sz="1100" spc="-10">
                <a:latin typeface="Arial MT"/>
                <a:cs typeface="Arial MT"/>
              </a:rPr>
              <a:t>También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conveniente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con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personal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adecuado,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decir,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cuenten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con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estudios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necesarios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perfil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apto.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30">
                <a:latin typeface="Arial MT"/>
                <a:cs typeface="Arial MT"/>
              </a:rPr>
              <a:t>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necesario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concientizar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todas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áreas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departamentos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sobre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préstamo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tengan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una </a:t>
            </a:r>
            <a:r>
              <a:rPr dirty="0" sz="1100">
                <a:latin typeface="Arial MT"/>
                <a:cs typeface="Arial MT"/>
              </a:rPr>
              <a:t>cultura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archivística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sepan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grandes beneficios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nuestros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bien </a:t>
            </a:r>
            <a:r>
              <a:rPr dirty="0" sz="1100" spc="-10">
                <a:latin typeface="Arial MT"/>
                <a:cs typeface="Arial MT"/>
              </a:rPr>
              <a:t>organizados.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790"/>
              </a:spcBef>
            </a:pPr>
            <a:r>
              <a:rPr dirty="0" sz="1100">
                <a:latin typeface="Arial MT"/>
                <a:cs typeface="Arial MT"/>
              </a:rPr>
              <a:t>También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podemos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decir 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primer paso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formación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adecuada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exista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colaboración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entre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distintas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instituciones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encargan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dar </a:t>
            </a:r>
            <a:r>
              <a:rPr dirty="0" sz="1100">
                <a:latin typeface="Arial MT"/>
                <a:cs typeface="Arial MT"/>
              </a:rPr>
              <a:t>normas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ámbito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llegue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trabajar de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forma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más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93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6898" y="877370"/>
            <a:ext cx="5655310" cy="60979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parecida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posible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términos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generales,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cada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tiene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peculiaridades.</a:t>
            </a:r>
            <a:endParaRPr sz="1100">
              <a:latin typeface="Arial MT"/>
              <a:cs typeface="Arial MT"/>
            </a:endParaRPr>
          </a:p>
          <a:p>
            <a:pPr algn="just" marL="12700" marR="635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Además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capacitar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personas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laboran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un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óptimo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oportuno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usuario.</a:t>
            </a:r>
            <a:endParaRPr sz="1100">
              <a:latin typeface="Arial MT"/>
              <a:cs typeface="Arial MT"/>
            </a:endParaRPr>
          </a:p>
          <a:p>
            <a:pPr algn="just" marL="12700" marR="5080" indent="447675">
              <a:lnSpc>
                <a:spcPct val="1927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Abordar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tema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otro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punto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mencionar,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préstamo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 </a:t>
            </a:r>
            <a:r>
              <a:rPr dirty="0" sz="1100" spc="-10">
                <a:latin typeface="Arial MT"/>
                <a:cs typeface="Arial MT"/>
              </a:rPr>
              <a:t>consulta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ágil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rápido;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en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caso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administrativos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digitales,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deben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funcionar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correctamente.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ejemplo,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Administración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grandes </a:t>
            </a:r>
            <a:r>
              <a:rPr dirty="0" sz="1100">
                <a:latin typeface="Arial MT"/>
                <a:cs typeface="Arial MT"/>
              </a:rPr>
              <a:t>volúmenes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información;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ello,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tema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usuarios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suma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importancia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porque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digitalizada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agiliza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ende,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será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calidad.</a:t>
            </a:r>
            <a:r>
              <a:rPr dirty="0" sz="1100" spc="-25">
                <a:latin typeface="Arial MT"/>
                <a:cs typeface="Arial MT"/>
              </a:rPr>
              <a:t> El </a:t>
            </a:r>
            <a:r>
              <a:rPr dirty="0" sz="1100" spc="-10">
                <a:latin typeface="Arial MT"/>
                <a:cs typeface="Arial MT"/>
              </a:rPr>
              <a:t>digitalizar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información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cuesta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hay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tener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presupuesto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adecuado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elegir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equipo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necesario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poder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ejecutar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procesos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adecuados.</a:t>
            </a:r>
            <a:endParaRPr sz="1100">
              <a:latin typeface="Arial MT"/>
              <a:cs typeface="Arial MT"/>
            </a:endParaRPr>
          </a:p>
          <a:p>
            <a:pPr algn="just" marL="21590" marR="5080" indent="438784">
              <a:lnSpc>
                <a:spcPct val="191600"/>
              </a:lnSpc>
              <a:spcBef>
                <a:spcPts val="810"/>
              </a:spcBef>
            </a:pPr>
            <a:r>
              <a:rPr dirty="0" sz="1100" spc="-10">
                <a:latin typeface="Arial MT"/>
                <a:cs typeface="Arial MT"/>
              </a:rPr>
              <a:t>Espero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que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trabajo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gran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importancia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los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futuros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profesionales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información,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archiveros,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archivistas,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bibliotecarios;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</a:t>
            </a:r>
            <a:r>
              <a:rPr dirty="0" sz="1100" spc="2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particular,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fue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270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gran </a:t>
            </a:r>
            <a:r>
              <a:rPr dirty="0" sz="1100">
                <a:latin typeface="Arial MT"/>
                <a:cs typeface="Arial MT"/>
              </a:rPr>
              <a:t>esfuerzo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recabar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toda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antes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mencionada,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resaltar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importancia</a:t>
            </a:r>
            <a:r>
              <a:rPr dirty="0" sz="1100" spc="6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tienen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administrativos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 su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dentro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institución.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0">
                <a:latin typeface="Arial MT"/>
                <a:cs typeface="Arial MT"/>
              </a:rPr>
              <a:t>Para </a:t>
            </a:r>
            <a:r>
              <a:rPr dirty="0" sz="1100">
                <a:latin typeface="Arial MT"/>
                <a:cs typeface="Arial MT"/>
              </a:rPr>
              <a:t>finalizar,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bien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organizados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digitalizados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nos</a:t>
            </a:r>
            <a:r>
              <a:rPr dirty="0" sz="1100" spc="1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dar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satisfacción</a:t>
            </a:r>
            <a:r>
              <a:rPr dirty="0" sz="1100" spc="1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 </a:t>
            </a:r>
            <a:r>
              <a:rPr dirty="0" sz="1100">
                <a:latin typeface="Arial MT"/>
                <a:cs typeface="Arial MT"/>
              </a:rPr>
              <a:t>prestar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ágil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oportuno,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actualidad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1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uso</a:t>
            </a:r>
            <a:r>
              <a:rPr dirty="0" sz="1100" spc="1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7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documentos digitales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cambiado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estilo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vida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empresas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requieren.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debe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que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trámites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través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internet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han agilizado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gran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manera 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procedimiento,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 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ha </a:t>
            </a:r>
            <a:r>
              <a:rPr dirty="0" sz="1100">
                <a:latin typeface="Arial MT"/>
                <a:cs typeface="Arial MT"/>
              </a:rPr>
              <a:t>devenido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satisfacción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internauta.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94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3714961" y="877370"/>
            <a:ext cx="79565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 b="1">
                <a:latin typeface="Arial"/>
                <a:cs typeface="Arial"/>
              </a:rPr>
              <a:t>Bibliografía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038" y="1517560"/>
            <a:ext cx="5522595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administrativos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intermedios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(2011).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Escuela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Bibliotecología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Archivología,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Universidad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Central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Venezuela.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6898" y="2477705"/>
            <a:ext cx="5655310" cy="1163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Arial MT"/>
                <a:cs typeface="Arial MT"/>
              </a:rPr>
              <a:t>Ávila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Luna,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María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Longina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(2014)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Administración</a:t>
            </a:r>
            <a:r>
              <a:rPr dirty="0" sz="1100" spc="-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Recursos</a:t>
            </a:r>
            <a:r>
              <a:rPr dirty="0" sz="1100" spc="-6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Archivísticos</a:t>
            </a:r>
            <a:r>
              <a:rPr dirty="0" sz="1100" spc="-4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en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la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Empresa</a:t>
            </a:r>
            <a:r>
              <a:rPr dirty="0" sz="1100" spc="-10">
                <a:latin typeface="Arial MT"/>
                <a:cs typeface="Arial MT"/>
              </a:rPr>
              <a:t>.</a:t>
            </a:r>
            <a:endParaRPr sz="1100">
              <a:latin typeface="Arial MT"/>
              <a:cs typeface="Arial MT"/>
            </a:endParaRPr>
          </a:p>
          <a:p>
            <a:pPr algn="just" marL="46355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Bibliotecas</a:t>
            </a:r>
            <a:r>
              <a:rPr dirty="0" sz="1100" spc="1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Archivos.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México: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Educación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1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(SEP).</a:t>
            </a:r>
            <a:r>
              <a:rPr dirty="0" sz="1100" spc="1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Escuela </a:t>
            </a:r>
            <a:r>
              <a:rPr dirty="0" sz="1100">
                <a:latin typeface="Arial MT"/>
                <a:cs typeface="Arial MT"/>
              </a:rPr>
              <a:t>Nacional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Biblioteconomía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Archivonomía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(ENBA).</a:t>
            </a:r>
            <a:r>
              <a:rPr dirty="0" sz="1100" spc="3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4ª.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Época.</a:t>
            </a:r>
            <a:r>
              <a:rPr dirty="0" sz="1100" spc="3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V-</a:t>
            </a:r>
            <a:r>
              <a:rPr dirty="0" sz="1100">
                <a:latin typeface="Arial MT"/>
                <a:cs typeface="Arial MT"/>
              </a:rPr>
              <a:t>1,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No.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4. </a:t>
            </a:r>
            <a:r>
              <a:rPr dirty="0" sz="1100" spc="-10">
                <a:latin typeface="Arial MT"/>
                <a:cs typeface="Arial MT"/>
              </a:rPr>
              <a:t>Noviembre.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56757" y="4099070"/>
            <a:ext cx="5654675" cy="11601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Barnard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Amozorrutia,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Alicia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(coord.)(2018).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Electrónicos.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Textos</a:t>
            </a:r>
            <a:r>
              <a:rPr dirty="0" sz="1100" spc="-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Contextos.</a:t>
            </a:r>
            <a:endParaRPr sz="1100">
              <a:latin typeface="Arial"/>
              <a:cs typeface="Arial"/>
            </a:endParaRPr>
          </a:p>
          <a:p>
            <a:pPr algn="just" marL="478790" marR="5080" indent="-6350">
              <a:lnSpc>
                <a:spcPts val="2540"/>
              </a:lnSpc>
              <a:spcBef>
                <a:spcPts val="85"/>
              </a:spcBef>
            </a:pPr>
            <a:r>
              <a:rPr dirty="0" sz="1100">
                <a:latin typeface="Arial MT"/>
                <a:cs typeface="Arial MT"/>
              </a:rPr>
              <a:t>Renaies.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Nacional</a:t>
            </a:r>
            <a:r>
              <a:rPr dirty="0" sz="1100" spc="2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254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Educación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Superior.</a:t>
            </a:r>
            <a:r>
              <a:rPr dirty="0" sz="1100" spc="2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2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Histórico, BUAP.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Benemérita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Universidad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Autónoma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Puebla.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Serie: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Formación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Archivística. </a:t>
            </a:r>
            <a:r>
              <a:rPr dirty="0" sz="1100">
                <a:latin typeface="Arial MT"/>
                <a:cs typeface="Arial MT"/>
              </a:rPr>
              <a:t>México: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Editorial: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Siete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Días.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056617" y="5714406"/>
            <a:ext cx="5642610" cy="29159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159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Carrero,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C.,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Díaz,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A.,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Fernández,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J.M.,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Fernández,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C.,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Hernández,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A.,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Rodríguez,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F.</a:t>
            </a:r>
            <a:endParaRPr sz="1100">
              <a:latin typeface="Arial MT"/>
              <a:cs typeface="Arial MT"/>
            </a:endParaRPr>
          </a:p>
          <a:p>
            <a:pPr marL="472440" marR="167005">
              <a:lnSpc>
                <a:spcPct val="190900"/>
              </a:lnSpc>
              <a:spcBef>
                <a:spcPts val="20"/>
              </a:spcBef>
            </a:pPr>
            <a:r>
              <a:rPr dirty="0" sz="1100">
                <a:latin typeface="Arial MT"/>
                <a:cs typeface="Arial MT"/>
              </a:rPr>
              <a:t>(2011).</a:t>
            </a:r>
            <a:r>
              <a:rPr dirty="0" sz="1100" spc="28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los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Documentos.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Versión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1.0.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Sistema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Gestión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spc="-50" i="1">
                <a:latin typeface="Arial"/>
                <a:cs typeface="Arial"/>
              </a:rPr>
              <a:t>e </a:t>
            </a:r>
            <a:r>
              <a:rPr dirty="0" sz="1100" i="1">
                <a:latin typeface="Arial"/>
                <a:cs typeface="Arial"/>
              </a:rPr>
              <a:t>Información</a:t>
            </a:r>
            <a:r>
              <a:rPr dirty="0" sz="1100" spc="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(SIGIA)</a:t>
            </a:r>
            <a:r>
              <a:rPr dirty="0" sz="1100">
                <a:latin typeface="Arial MT"/>
                <a:cs typeface="Arial MT"/>
              </a:rPr>
              <a:t>.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Dirección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Modernización.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Gobierno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Principado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Asturias.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Consejería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Economía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Pública.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Viceconsejería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Presupuestos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Administración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Pública.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  <a:hlinkClick r:id="rId2"/>
              </a:rPr>
              <a:t>http://sidra.princast.es/opac</a:t>
            </a:r>
            <a:endParaRPr sz="1100">
              <a:latin typeface="Arial MT"/>
              <a:cs typeface="Arial MT"/>
            </a:endParaRPr>
          </a:p>
          <a:p>
            <a:pPr marL="469900" marR="18415" indent="-457834">
              <a:lnSpc>
                <a:spcPct val="192100"/>
              </a:lnSpc>
              <a:spcBef>
                <a:spcPts val="1160"/>
              </a:spcBef>
            </a:pPr>
            <a:r>
              <a:rPr dirty="0" sz="1100">
                <a:latin typeface="Arial MT"/>
                <a:cs typeface="Arial MT"/>
              </a:rPr>
              <a:t>Casas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García-Valdecasas,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Luis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(2020).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Revista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Transformación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</a:t>
            </a:r>
            <a:r>
              <a:rPr dirty="0" sz="1100">
                <a:latin typeface="Arial MT"/>
                <a:cs typeface="Arial MT"/>
              </a:rPr>
              <a:t>.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Especial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Escáner: </a:t>
            </a:r>
            <a:r>
              <a:rPr dirty="0" sz="1100">
                <a:latin typeface="Arial MT"/>
                <a:cs typeface="Arial MT"/>
              </a:rPr>
              <a:t>Tipos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escáneres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Industriales. https://</a:t>
            </a:r>
            <a:r>
              <a:rPr dirty="0" sz="1100" spc="-10">
                <a:latin typeface="Arial MT"/>
                <a:cs typeface="Arial MT"/>
                <a:hlinkClick r:id="rId3"/>
              </a:rPr>
              <a:t>www.revistatransformaciondigital.com/2010/09/28/especial-escaner-tiposde-</a:t>
            </a:r>
            <a:r>
              <a:rPr dirty="0" sz="1100" spc="-10">
                <a:latin typeface="Arial MT"/>
                <a:cs typeface="Arial MT"/>
              </a:rPr>
              <a:t> escaneres-industriales/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95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2770" cy="1163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 i="1">
                <a:latin typeface="Arial"/>
                <a:cs typeface="Arial"/>
              </a:rPr>
              <a:t>Código</a:t>
            </a:r>
            <a:r>
              <a:rPr dirty="0" sz="1100" spc="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Fiscal</a:t>
            </a:r>
            <a:r>
              <a:rPr dirty="0" sz="1100" spc="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la</a:t>
            </a:r>
            <a:r>
              <a:rPr dirty="0" sz="1100" spc="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Federación</a:t>
            </a:r>
            <a:r>
              <a:rPr dirty="0" sz="1100" spc="6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(2016).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Código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publicado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Diario</a:t>
            </a:r>
            <a:r>
              <a:rPr dirty="0" sz="1100" spc="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Oficial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</a:t>
            </a:r>
            <a:endParaRPr sz="1100">
              <a:latin typeface="Arial MT"/>
              <a:cs typeface="Arial MT"/>
            </a:endParaRPr>
          </a:p>
          <a:p>
            <a:pPr algn="just" marL="463550" marR="5080">
              <a:lnSpc>
                <a:spcPct val="192700"/>
              </a:lnSpc>
            </a:pPr>
            <a:r>
              <a:rPr dirty="0" sz="1100" spc="-10">
                <a:latin typeface="Arial MT"/>
                <a:cs typeface="Arial MT"/>
              </a:rPr>
              <a:t>Federación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31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diciembre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1981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TEXTO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VIGENTE.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Última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Reforma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publicada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2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DOF:</a:t>
            </a:r>
            <a:r>
              <a:rPr dirty="0" sz="1100" spc="-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17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junio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2016.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Cámara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Diputados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Congreso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Unión.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Parlamentarios.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6898" y="2498736"/>
            <a:ext cx="4917440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Cruz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Mundet,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José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Ramón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Mikelarena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Peña,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Fernando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(1998).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Información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spc="-50" i="1">
                <a:latin typeface="Arial"/>
                <a:cs typeface="Arial"/>
              </a:rPr>
              <a:t>y</a:t>
            </a:r>
            <a:endParaRPr sz="11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1225"/>
              </a:spcBef>
            </a:pPr>
            <a:r>
              <a:rPr dirty="0" sz="1100" i="1">
                <a:latin typeface="Arial"/>
                <a:cs typeface="Arial"/>
              </a:rPr>
              <a:t>Documentación</a:t>
            </a:r>
            <a:r>
              <a:rPr dirty="0" sz="1100" spc="-4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Administrativa</a:t>
            </a:r>
            <a:r>
              <a:rPr dirty="0" sz="1100">
                <a:latin typeface="Arial MT"/>
                <a:cs typeface="Arial MT"/>
              </a:rPr>
              <a:t>,</a:t>
            </a:r>
            <a:r>
              <a:rPr dirty="0" sz="1100" spc="-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Madrid: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Tecnos.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6757" y="3458880"/>
            <a:ext cx="5507990" cy="514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Cruz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Mundet,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José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Ramón.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Manual</a:t>
            </a:r>
            <a:r>
              <a:rPr dirty="0" sz="1100" spc="-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Archivística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(1994).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Fundación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Germán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Sánchez.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05"/>
              </a:spcBef>
            </a:pPr>
            <a:r>
              <a:rPr dirty="0" sz="1100">
                <a:latin typeface="Arial MT"/>
                <a:cs typeface="Arial MT"/>
              </a:rPr>
              <a:t>Madrid: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Pirámide.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56757" y="4425053"/>
            <a:ext cx="5653405" cy="11601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i="1">
                <a:latin typeface="Arial"/>
                <a:cs typeface="Arial"/>
              </a:rPr>
              <a:t>Curso</a:t>
            </a:r>
            <a:r>
              <a:rPr dirty="0" sz="1100" spc="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digitalización</a:t>
            </a:r>
            <a:r>
              <a:rPr dirty="0" sz="1100" spc="5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(s/f).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INGENIA: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Ingeniería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Integración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Avanzadas.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Real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marL="472440" marR="254635" indent="-9525">
              <a:lnSpc>
                <a:spcPct val="191800"/>
              </a:lnSpc>
              <a:spcBef>
                <a:spcPts val="10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Moneda.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Fábrica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Nacional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Moneda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Timbre. </a:t>
            </a:r>
            <a:r>
              <a:rPr dirty="0" sz="1100" spc="-10">
                <a:latin typeface="Arial MT"/>
                <a:cs typeface="Arial MT"/>
                <a:hlinkClick r:id="rId2"/>
              </a:rPr>
              <a:t>http://www.fnmt.es/documents/10179/6882491/Manual-Digitalizacion/f3b2606b-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8122-</a:t>
            </a:r>
            <a:r>
              <a:rPr dirty="0" sz="1100" spc="-10">
                <a:latin typeface="Arial MT"/>
                <a:cs typeface="Arial MT"/>
              </a:rPr>
              <a:t>45b0-946a-07e7d1c1bdb3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056337" y="6031416"/>
            <a:ext cx="5607050" cy="14890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Vega,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Mercedes,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et.al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(2015).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Recomendaciones</a:t>
            </a:r>
            <a:r>
              <a:rPr dirty="0" sz="1100" i="1">
                <a:latin typeface="Arial"/>
                <a:cs typeface="Arial"/>
              </a:rPr>
              <a:t> para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proyectos de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spc="-25" i="1">
                <a:latin typeface="Arial"/>
                <a:cs typeface="Arial"/>
              </a:rPr>
              <a:t>de</a:t>
            </a:r>
            <a:endParaRPr sz="1100">
              <a:latin typeface="Arial"/>
              <a:cs typeface="Arial"/>
            </a:endParaRPr>
          </a:p>
          <a:p>
            <a:pPr marL="463550" marR="133350">
              <a:lnSpc>
                <a:spcPct val="192700"/>
              </a:lnSpc>
            </a:pPr>
            <a:r>
              <a:rPr dirty="0" sz="1100" i="1">
                <a:latin typeface="Arial"/>
                <a:cs typeface="Arial"/>
              </a:rPr>
              <a:t>documentos.</a:t>
            </a:r>
            <a:r>
              <a:rPr dirty="0" sz="1100" spc="2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Nación.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Gobernación.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Colección </a:t>
            </a:r>
            <a:r>
              <a:rPr dirty="0" sz="1100">
                <a:latin typeface="Arial MT"/>
                <a:cs typeface="Arial MT"/>
              </a:rPr>
              <a:t>Guías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Instructivos</a:t>
            </a:r>
            <a:r>
              <a:rPr dirty="0" sz="1100" spc="-25">
                <a:latin typeface="Arial MT"/>
                <a:cs typeface="Arial MT"/>
              </a:rPr>
              <a:t> 3.</a:t>
            </a:r>
            <a:endParaRPr sz="1100">
              <a:latin typeface="Arial MT"/>
              <a:cs typeface="Arial MT"/>
            </a:endParaRPr>
          </a:p>
          <a:p>
            <a:pPr marL="475615" marR="5080" indent="-6350">
              <a:lnSpc>
                <a:spcPct val="192700"/>
              </a:lnSpc>
              <a:spcBef>
                <a:spcPts val="20"/>
              </a:spcBef>
            </a:pPr>
            <a:r>
              <a:rPr dirty="0" sz="1100" spc="-10">
                <a:latin typeface="Arial MT"/>
                <a:cs typeface="Arial MT"/>
              </a:rPr>
              <a:t>https://</a:t>
            </a:r>
            <a:r>
              <a:rPr dirty="0" sz="1100" spc="-10">
                <a:latin typeface="Arial MT"/>
                <a:cs typeface="Arial MT"/>
                <a:hlinkClick r:id="rId3"/>
              </a:rPr>
              <a:t>www.gob.mx/cms/uploads/attachment/file/146401/Recomendaciones_para_</a:t>
            </a:r>
            <a:r>
              <a:rPr dirty="0" sz="1100" spc="-10">
                <a:latin typeface="Arial MT"/>
                <a:cs typeface="Arial MT"/>
              </a:rPr>
              <a:t> proyectos_de_digitalizacion_de_documentos.pdf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056337" y="7975821"/>
            <a:ext cx="5655310" cy="840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Diario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Oficial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(1998).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Gobernación.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(SEGOB).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Acuerdo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por</a:t>
            </a:r>
            <a:endParaRPr sz="1100">
              <a:latin typeface="Arial MT"/>
              <a:cs typeface="Arial MT"/>
            </a:endParaRPr>
          </a:p>
          <a:p>
            <a:pPr marL="463550" marR="825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establecen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lineamientos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sujetará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guarda,</a:t>
            </a:r>
            <a:r>
              <a:rPr dirty="0" sz="1100" spc="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custodia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plazo </a:t>
            </a:r>
            <a:r>
              <a:rPr dirty="0" sz="1100">
                <a:latin typeface="Arial MT"/>
                <a:cs typeface="Arial MT"/>
              </a:rPr>
              <a:t>de </a:t>
            </a:r>
            <a:r>
              <a:rPr dirty="0" sz="1100" spc="-10">
                <a:latin typeface="Arial MT"/>
                <a:cs typeface="Arial MT"/>
              </a:rPr>
              <a:t>conservación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contable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gubernamental.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96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653405" cy="1165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Diario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Oficial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Federación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(2016).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Gobernación.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DOF:04/05/16.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Acuerdo</a:t>
            </a:r>
            <a:endParaRPr sz="1100">
              <a:latin typeface="Arial MT"/>
              <a:cs typeface="Arial MT"/>
            </a:endParaRPr>
          </a:p>
          <a:p>
            <a:pPr marL="463550" marR="571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Consejo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Nacional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Sistema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Nacional</a:t>
            </a:r>
            <a:r>
              <a:rPr dirty="0" sz="1100" spc="3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Transparencia,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Acceso</a:t>
            </a:r>
            <a:r>
              <a:rPr dirty="0" sz="1100" spc="4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la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Protección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Datos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Personales,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por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que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aprueban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los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50"/>
              </a:spcBef>
            </a:pPr>
            <a:r>
              <a:rPr dirty="0" sz="1100">
                <a:latin typeface="Arial MT"/>
                <a:cs typeface="Arial MT"/>
              </a:rPr>
              <a:t>Lineamientos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Organización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Conservación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Archivos.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038" y="2489762"/>
            <a:ext cx="4496435" cy="514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Arial MT"/>
                <a:cs typeface="Arial MT"/>
              </a:rPr>
              <a:t>Digitalización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Información</a:t>
            </a:r>
            <a:r>
              <a:rPr dirty="0" sz="1100" i="1">
                <a:latin typeface="Arial"/>
                <a:cs typeface="Arial"/>
              </a:rPr>
              <a:t>.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Tipos 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10">
                <a:latin typeface="Arial MT"/>
                <a:cs typeface="Arial MT"/>
              </a:rPr>
              <a:t> (2012).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05"/>
              </a:spcBef>
            </a:pPr>
            <a:r>
              <a:rPr dirty="0" sz="1100" spc="-10">
                <a:latin typeface="Arial MT"/>
                <a:cs typeface="Arial MT"/>
              </a:rPr>
              <a:t>https://sylviaretana.wordpress.com/2012/11/20/tipos-de-escaner/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178" y="3450047"/>
            <a:ext cx="4681855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Duque,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Dora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(2009).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“Los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digitales”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Los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algo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spc="-20" i="1">
                <a:latin typeface="Arial"/>
                <a:cs typeface="Arial"/>
              </a:rPr>
              <a:t>más</a:t>
            </a:r>
            <a:r>
              <a:rPr dirty="0" sz="1100" spc="-20">
                <a:latin typeface="Arial MT"/>
                <a:cs typeface="Arial MT"/>
              </a:rPr>
              <a:t>.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25"/>
              </a:spcBef>
            </a:pPr>
            <a:r>
              <a:rPr dirty="0" sz="1100" spc="-10">
                <a:latin typeface="Arial MT"/>
                <a:cs typeface="Arial MT"/>
              </a:rPr>
              <a:t>https://doraduque.wordpress.com/2009/12/18/los-archivos-digitales/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57038" y="4410191"/>
            <a:ext cx="4192270" cy="5200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73480" algn="l"/>
                <a:tab pos="1689100" algn="l"/>
                <a:tab pos="2978150" algn="l"/>
                <a:tab pos="3785870" algn="l"/>
              </a:tabLst>
            </a:pPr>
            <a:r>
              <a:rPr dirty="0" sz="1100" spc="-10">
                <a:latin typeface="Arial MT"/>
                <a:cs typeface="Arial MT"/>
              </a:rPr>
              <a:t>Enciclopedia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25">
                <a:latin typeface="Arial MT"/>
                <a:cs typeface="Arial MT"/>
              </a:rPr>
              <a:t>de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Clasificaciones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(2017).</a:t>
            </a:r>
            <a:r>
              <a:rPr dirty="0" sz="1100">
                <a:latin typeface="Arial MT"/>
                <a:cs typeface="Arial MT"/>
              </a:rPr>
              <a:t>	</a:t>
            </a:r>
            <a:r>
              <a:rPr dirty="0" sz="1100" spc="-10">
                <a:latin typeface="Arial MT"/>
                <a:cs typeface="Arial MT"/>
              </a:rPr>
              <a:t>"Tipos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45"/>
              </a:spcBef>
            </a:pPr>
            <a:r>
              <a:rPr dirty="0" sz="1100" spc="-10">
                <a:latin typeface="Arial MT"/>
                <a:cs typeface="Arial MT"/>
              </a:rPr>
              <a:t>https://</a:t>
            </a:r>
            <a:r>
              <a:rPr dirty="0" sz="1100" spc="-10">
                <a:latin typeface="Arial MT"/>
                <a:cs typeface="Arial MT"/>
                <a:hlinkClick r:id="rId2"/>
              </a:rPr>
              <a:t>www.tiposde.org/informatica/584-tipos-de-escaner/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577344" y="4410191"/>
            <a:ext cx="18415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098497" y="4410191"/>
            <a:ext cx="61341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10">
                <a:latin typeface="Arial MT"/>
                <a:cs typeface="Arial MT"/>
              </a:rPr>
              <a:t>escáner".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057178" y="5260553"/>
            <a:ext cx="5657215" cy="8432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Esteban</a:t>
            </a:r>
            <a:r>
              <a:rPr dirty="0" sz="1100" spc="1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Navarro,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Miguel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Ángel</a:t>
            </a:r>
            <a:r>
              <a:rPr dirty="0" sz="1100" spc="9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(2001).</a:t>
            </a:r>
            <a:r>
              <a:rPr dirty="0" sz="1100" spc="1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“Los</a:t>
            </a:r>
            <a:r>
              <a:rPr dirty="0" sz="1100" spc="7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8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documentos</a:t>
            </a:r>
            <a:r>
              <a:rPr dirty="0" sz="1100" spc="7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electrónicos”</a:t>
            </a:r>
            <a:r>
              <a:rPr dirty="0" sz="1100" spc="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120">
                <a:latin typeface="Arial MT"/>
                <a:cs typeface="Arial MT"/>
              </a:rPr>
              <a:t> </a:t>
            </a:r>
            <a:r>
              <a:rPr dirty="0" sz="1100" spc="-25" i="1">
                <a:latin typeface="Arial"/>
                <a:cs typeface="Arial"/>
              </a:rPr>
              <a:t>El</a:t>
            </a:r>
            <a:endParaRPr sz="1100">
              <a:latin typeface="Arial"/>
              <a:cs typeface="Arial"/>
            </a:endParaRPr>
          </a:p>
          <a:p>
            <a:pPr marL="472440" marR="343535" indent="-9525">
              <a:lnSpc>
                <a:spcPts val="2570"/>
              </a:lnSpc>
              <a:spcBef>
                <a:spcPts val="70"/>
              </a:spcBef>
            </a:pPr>
            <a:r>
              <a:rPr dirty="0" sz="1100" i="1">
                <a:latin typeface="Arial"/>
                <a:cs typeface="Arial"/>
              </a:rPr>
              <a:t>profesional</a:t>
            </a:r>
            <a:r>
              <a:rPr dirty="0" sz="1100" spc="-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la</a:t>
            </a:r>
            <a:r>
              <a:rPr dirty="0" sz="1100" spc="-10" i="1">
                <a:latin typeface="Arial"/>
                <a:cs typeface="Arial"/>
              </a:rPr>
              <a:t> información</a:t>
            </a:r>
            <a:r>
              <a:rPr dirty="0" sz="1100" spc="-10">
                <a:latin typeface="Arial MT"/>
                <a:cs typeface="Arial MT"/>
              </a:rPr>
              <a:t>. </a:t>
            </a:r>
            <a:r>
              <a:rPr dirty="0" sz="1100" spc="-10">
                <a:latin typeface="Arial MT"/>
                <a:cs typeface="Arial MT"/>
                <a:hlinkClick r:id="rId3"/>
              </a:rPr>
              <a:t>http://www.elprofesionaldelainformacion.com/contenidos/2001/diciembre/9.pdf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057178" y="6549906"/>
            <a:ext cx="5223510" cy="514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Fernández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Gíl,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Paloma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(1999).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Manual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Organización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Gestión</a:t>
            </a:r>
            <a:r>
              <a:rPr dirty="0" sz="1100" spc="270" i="1">
                <a:latin typeface="Arial"/>
                <a:cs typeface="Arial"/>
              </a:rPr>
              <a:t> </a:t>
            </a:r>
            <a:r>
              <a:rPr dirty="0" sz="1100" spc="-25" i="1">
                <a:latin typeface="Arial"/>
                <a:cs typeface="Arial"/>
              </a:rPr>
              <a:t>en</a:t>
            </a:r>
            <a:endParaRPr sz="1100">
              <a:latin typeface="Arial"/>
              <a:cs typeface="Arial"/>
            </a:endParaRPr>
          </a:p>
          <a:p>
            <a:pPr marL="460375">
              <a:lnSpc>
                <a:spcPct val="100000"/>
              </a:lnSpc>
              <a:spcBef>
                <a:spcPts val="1200"/>
              </a:spcBef>
            </a:pPr>
            <a:r>
              <a:rPr dirty="0" sz="1100" i="1">
                <a:latin typeface="Arial"/>
                <a:cs typeface="Arial"/>
              </a:rPr>
              <a:t>las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Oficinas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Municipales</a:t>
            </a:r>
            <a:r>
              <a:rPr dirty="0" sz="1100" spc="-10">
                <a:latin typeface="Arial MT"/>
                <a:cs typeface="Arial MT"/>
              </a:rPr>
              <a:t>.</a:t>
            </a:r>
            <a:r>
              <a:rPr dirty="0" sz="1100">
                <a:latin typeface="Arial MT"/>
                <a:cs typeface="Arial MT"/>
              </a:rPr>
              <a:t> Las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Gabias-</a:t>
            </a:r>
            <a:r>
              <a:rPr dirty="0" sz="1100">
                <a:latin typeface="Arial MT"/>
                <a:cs typeface="Arial MT"/>
              </a:rPr>
              <a:t>Granada: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Ediciones: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Adhara.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057318" y="7516079"/>
            <a:ext cx="5654040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Galán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Sempere,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Eva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María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(2012).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El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Documento</a:t>
            </a:r>
            <a:r>
              <a:rPr dirty="0" sz="1100" spc="-4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Digital.</a:t>
            </a:r>
            <a:r>
              <a:rPr dirty="0" sz="1100" spc="-45" i="1">
                <a:latin typeface="Arial"/>
                <a:cs typeface="Arial"/>
              </a:rPr>
              <a:t> </a:t>
            </a:r>
            <a:r>
              <a:rPr dirty="0" sz="1100" spc="-10">
                <a:latin typeface="Arial MT"/>
                <a:cs typeface="Arial MT"/>
              </a:rPr>
              <a:t>Alquibla,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mirada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al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mundo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marL="463550">
              <a:lnSpc>
                <a:spcPct val="100000"/>
              </a:lnSpc>
              <a:spcBef>
                <a:spcPts val="1225"/>
              </a:spcBef>
            </a:pPr>
            <a:r>
              <a:rPr dirty="0" sz="1100">
                <a:latin typeface="Arial MT"/>
                <a:cs typeface="Arial MT"/>
              </a:rPr>
              <a:t>las</a:t>
            </a:r>
            <a:r>
              <a:rPr dirty="0" sz="1100" spc="1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bibliotecas.</a:t>
            </a:r>
            <a:r>
              <a:rPr dirty="0" sz="1100" spc="114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https://</a:t>
            </a:r>
            <a:r>
              <a:rPr dirty="0" sz="1100" spc="-10">
                <a:latin typeface="Arial MT"/>
                <a:cs typeface="Arial MT"/>
                <a:hlinkClick r:id="rId4"/>
              </a:rPr>
              <a:t>www.alquiblaweb.com/2012/10/09/el-documento-digital/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57458" y="8488281"/>
            <a:ext cx="5651500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García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Hernández,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Oscar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Eduardo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(2000).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Guía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aprendizaje.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Organización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10" i="1">
                <a:latin typeface="Arial"/>
                <a:cs typeface="Arial"/>
              </a:rPr>
              <a:t> archivos</a:t>
            </a:r>
            <a:endParaRPr sz="1100">
              <a:latin typeface="Arial"/>
              <a:cs typeface="Arial"/>
            </a:endParaRPr>
          </a:p>
          <a:p>
            <a:pPr marL="463550">
              <a:lnSpc>
                <a:spcPct val="100000"/>
              </a:lnSpc>
              <a:spcBef>
                <a:spcPts val="1225"/>
              </a:spcBef>
            </a:pPr>
            <a:r>
              <a:rPr dirty="0" sz="1100" i="1">
                <a:latin typeface="Arial"/>
                <a:cs typeface="Arial"/>
              </a:rPr>
              <a:t>1.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Modalidad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Educación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10">
                <a:latin typeface="Arial MT"/>
                <a:cs typeface="Arial MT"/>
              </a:rPr>
              <a:t> Distancia,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Educación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Pública,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(SEP).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97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517341" y="877370"/>
            <a:ext cx="44469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Escuela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Nacional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Biblioteconomía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Archivonomía,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(ENBA). </a:t>
            </a:r>
            <a:r>
              <a:rPr dirty="0" sz="1100" spc="-10">
                <a:latin typeface="Arial MT"/>
                <a:cs typeface="Arial MT"/>
              </a:rPr>
              <a:t>México.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7038" y="1517560"/>
            <a:ext cx="5214620" cy="516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Gómez,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Yennifer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(2012).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“Tipos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escáner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sus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características”.</a:t>
            </a:r>
            <a:endParaRPr sz="1100">
              <a:latin typeface="Arial MT"/>
              <a:cs typeface="Arial MT"/>
            </a:endParaRPr>
          </a:p>
          <a:p>
            <a:pPr marL="469265">
              <a:lnSpc>
                <a:spcPct val="100000"/>
              </a:lnSpc>
              <a:spcBef>
                <a:spcPts val="1225"/>
              </a:spcBef>
            </a:pPr>
            <a:r>
              <a:rPr dirty="0" sz="1100" spc="-10">
                <a:latin typeface="Arial MT"/>
                <a:cs typeface="Arial MT"/>
              </a:rPr>
              <a:t>https://siaguanta.com/c-tecnologia/tipos-de-escaner/#b_Escaner_de_tambor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7038" y="2477705"/>
            <a:ext cx="5652770" cy="1160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Gúzman,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Leonardo</a:t>
            </a:r>
            <a:r>
              <a:rPr dirty="0" sz="1100" spc="3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(2012).</a:t>
            </a:r>
            <a:r>
              <a:rPr dirty="0" sz="1100" spc="33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Guía</a:t>
            </a:r>
            <a:r>
              <a:rPr dirty="0" sz="1100" spc="3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Procedimientos.</a:t>
            </a:r>
            <a:r>
              <a:rPr dirty="0" sz="1100" spc="3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Digitalización</a:t>
            </a:r>
            <a:r>
              <a:rPr dirty="0" sz="1100" spc="3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archivos.</a:t>
            </a:r>
            <a:r>
              <a:rPr dirty="0" sz="1100" spc="330" i="1">
                <a:latin typeface="Arial"/>
                <a:cs typeface="Arial"/>
              </a:rPr>
              <a:t> </a:t>
            </a:r>
            <a:r>
              <a:rPr dirty="0" sz="1100" spc="-25" i="1">
                <a:latin typeface="Arial"/>
                <a:cs typeface="Arial"/>
              </a:rPr>
              <a:t>Una</a:t>
            </a:r>
            <a:endParaRPr sz="1100">
              <a:latin typeface="Arial"/>
              <a:cs typeface="Arial"/>
            </a:endParaRPr>
          </a:p>
          <a:p>
            <a:pPr marL="469900" marR="57150" indent="-6350">
              <a:lnSpc>
                <a:spcPts val="2540"/>
              </a:lnSpc>
              <a:spcBef>
                <a:spcPts val="90"/>
              </a:spcBef>
            </a:pPr>
            <a:r>
              <a:rPr dirty="0" sz="1100" i="1">
                <a:latin typeface="Arial"/>
                <a:cs typeface="Arial"/>
              </a:rPr>
              <a:t>aproximación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al</a:t>
            </a:r>
            <a:r>
              <a:rPr dirty="0" sz="1100" spc="-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tema.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Alcaldía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Mayor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Bogotá. https://archivisticayarchivos.files.wordpress.com/2012/11/digitalizacion_de_archivo s-una-aproximacic3b3n-al-tema.pdf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56898" y="4096125"/>
            <a:ext cx="5654040" cy="14890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Heredia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Herrera,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Antonia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(1991),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Archivística</a:t>
            </a:r>
            <a:r>
              <a:rPr dirty="0" sz="1100" spc="-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general: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Teoría</a:t>
            </a:r>
            <a:r>
              <a:rPr dirty="0" sz="1100" spc="-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-6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práctica</a:t>
            </a:r>
            <a:r>
              <a:rPr dirty="0" sz="1100">
                <a:latin typeface="Arial MT"/>
                <a:cs typeface="Arial MT"/>
              </a:rPr>
              <a:t>,</a:t>
            </a:r>
            <a:r>
              <a:rPr dirty="0" sz="1100" spc="-5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Sevilla:</a:t>
            </a:r>
            <a:r>
              <a:rPr dirty="0" sz="1100" spc="-6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Servicio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de</a:t>
            </a:r>
            <a:endParaRPr sz="1100">
              <a:latin typeface="Arial MT"/>
              <a:cs typeface="Arial MT"/>
            </a:endParaRPr>
          </a:p>
          <a:p>
            <a:pPr marL="463550" marR="5080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publicaciones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Sevilla.</a:t>
            </a:r>
            <a:r>
              <a:rPr dirty="0" sz="1100" spc="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“Información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Digitalización: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Introducción</a:t>
            </a:r>
            <a:r>
              <a:rPr dirty="0" sz="1100" spc="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los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procesos digitales”.</a:t>
            </a:r>
            <a:endParaRPr sz="1100">
              <a:latin typeface="Arial MT"/>
              <a:cs typeface="Arial MT"/>
            </a:endParaRPr>
          </a:p>
          <a:p>
            <a:pPr marL="475615" marR="825500" indent="-6350">
              <a:lnSpc>
                <a:spcPct val="192700"/>
              </a:lnSpc>
              <a:spcBef>
                <a:spcPts val="20"/>
              </a:spcBef>
            </a:pPr>
            <a:r>
              <a:rPr dirty="0" sz="1100" spc="-10">
                <a:latin typeface="Arial MT"/>
                <a:cs typeface="Arial MT"/>
              </a:rPr>
              <a:t>https://sites.google.com/site/dhtics2/1-1-4-informacion-y-digitalizacion- introducciona-los-procesos-digitales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057038" y="6040530"/>
            <a:ext cx="5513705" cy="516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Lacombe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Roche,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Claudia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(2011).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Arquivo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Nacional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Ministerio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da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Justica</a:t>
            </a:r>
            <a:r>
              <a:rPr dirty="0" sz="1100">
                <a:latin typeface="Arial MT"/>
                <a:cs typeface="Arial MT"/>
              </a:rPr>
              <a:t>.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XIII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Reunión</a:t>
            </a:r>
            <a:r>
              <a:rPr dirty="0" sz="1100" spc="-25">
                <a:latin typeface="Arial MT"/>
                <a:cs typeface="Arial MT"/>
              </a:rPr>
              <a:t> de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20"/>
              </a:spcBef>
            </a:pP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Red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Archivos.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Diplomáticos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Iberoamericanos.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Asunción,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Paraguay.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066011" y="7137798"/>
            <a:ext cx="5645785" cy="11569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715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Lara,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G.,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Castro,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A.,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López,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C.,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Chávez,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G.,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Ortiz,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D.,</a:t>
            </a:r>
            <a:r>
              <a:rPr dirty="0" sz="1100" spc="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(2008).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colecciones:</a:t>
            </a:r>
            <a:endParaRPr sz="1100">
              <a:latin typeface="Arial"/>
              <a:cs typeface="Arial"/>
            </a:endParaRPr>
          </a:p>
          <a:p>
            <a:pPr algn="r" marL="463550" marR="5080">
              <a:lnSpc>
                <a:spcPct val="190900"/>
              </a:lnSpc>
              <a:spcBef>
                <a:spcPts val="5"/>
              </a:spcBef>
            </a:pPr>
            <a:r>
              <a:rPr dirty="0" sz="1100" i="1">
                <a:latin typeface="Arial"/>
                <a:cs typeface="Arial"/>
              </a:rPr>
              <a:t>Texto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imagen,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Vol.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1.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UNAM,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Dirección </a:t>
            </a:r>
            <a:r>
              <a:rPr dirty="0" sz="1100">
                <a:latin typeface="Arial MT"/>
                <a:cs typeface="Arial MT"/>
              </a:rPr>
              <a:t>General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Bibliotecas,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Dirección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General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Servicios</a:t>
            </a:r>
            <a:r>
              <a:rPr dirty="0" sz="1100" spc="29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0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Cómputo</a:t>
            </a:r>
            <a:r>
              <a:rPr dirty="0" sz="1100" spc="3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Académico,</a:t>
            </a:r>
            <a:r>
              <a:rPr dirty="0" sz="1100" spc="3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Coordinación</a:t>
            </a:r>
            <a:r>
              <a:rPr dirty="0" sz="1100" spc="30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Universidad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Abierta</a:t>
            </a:r>
            <a:r>
              <a:rPr dirty="0" sz="1100" spc="325">
                <a:latin typeface="Arial MT"/>
                <a:cs typeface="Arial MT"/>
              </a:rPr>
              <a:t> </a:t>
            </a:r>
            <a:r>
              <a:rPr dirty="0" sz="1100" spc="-50">
                <a:latin typeface="Arial MT"/>
                <a:cs typeface="Arial MT"/>
              </a:rPr>
              <a:t>y</a:t>
            </a:r>
            <a:endParaRPr sz="1100">
              <a:latin typeface="Arial MT"/>
              <a:cs typeface="Arial MT"/>
            </a:endParaRPr>
          </a:p>
          <a:p>
            <a:pPr algn="r" marR="17780">
              <a:lnSpc>
                <a:spcPct val="100000"/>
              </a:lnSpc>
              <a:spcBef>
                <a:spcPts val="1220"/>
              </a:spcBef>
            </a:pPr>
            <a:r>
              <a:rPr dirty="0" sz="1100">
                <a:latin typeface="Arial MT"/>
                <a:cs typeface="Arial MT"/>
              </a:rPr>
              <a:t>Educación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a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Distancia.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México.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  <a:hlinkClick r:id="rId2"/>
              </a:rPr>
              <a:t>http://www.digitalizacion.unam.mx/digitalizacion.pdf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r>
              <a:rPr dirty="0" spc="-25"/>
              <a:t>98</a:t>
            </a:r>
          </a:p>
        </p:txBody>
      </p:sp>
      <p:sp>
        <p:nvSpPr>
          <p:cNvPr id="2" name="object 2" descr=""/>
          <p:cNvSpPr txBox="1"/>
          <p:nvPr/>
        </p:nvSpPr>
        <p:spPr>
          <a:xfrm>
            <a:off x="1057038" y="877370"/>
            <a:ext cx="5527040" cy="11569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100" i="1">
                <a:latin typeface="Arial"/>
                <a:cs typeface="Arial"/>
              </a:rPr>
              <a:t>Ley</a:t>
            </a:r>
            <a:r>
              <a:rPr dirty="0" sz="1100" spc="-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General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>
                <a:latin typeface="Arial MT"/>
                <a:cs typeface="Arial MT"/>
              </a:rPr>
              <a:t>(2018).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Texto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vigente.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Nueva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Ley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publicada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en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Diario</a:t>
            </a:r>
            <a:r>
              <a:rPr dirty="0" sz="1100" spc="-10">
                <a:latin typeface="Arial MT"/>
                <a:cs typeface="Arial MT"/>
              </a:rPr>
              <a:t> Oficial</a:t>
            </a:r>
            <a:endParaRPr sz="1100">
              <a:latin typeface="Arial MT"/>
              <a:cs typeface="Arial MT"/>
            </a:endParaRPr>
          </a:p>
          <a:p>
            <a:pPr algn="just" marL="463550" marR="5080">
              <a:lnSpc>
                <a:spcPct val="190900"/>
              </a:lnSpc>
              <a:spcBef>
                <a:spcPts val="25"/>
              </a:spcBef>
            </a:pPr>
            <a:r>
              <a:rPr dirty="0" sz="1100">
                <a:latin typeface="Arial MT"/>
                <a:cs typeface="Arial MT"/>
              </a:rPr>
              <a:t>de la </a:t>
            </a:r>
            <a:r>
              <a:rPr dirty="0" sz="1100" spc="-10">
                <a:latin typeface="Arial MT"/>
                <a:cs typeface="Arial MT"/>
              </a:rPr>
              <a:t>Federación.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15 de junio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2018.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Cámara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Diputados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del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H. </a:t>
            </a:r>
            <a:r>
              <a:rPr dirty="0" sz="1100" spc="-10">
                <a:latin typeface="Arial MT"/>
                <a:cs typeface="Arial MT"/>
              </a:rPr>
              <a:t>Congreso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Unión.</a:t>
            </a:r>
            <a:r>
              <a:rPr dirty="0" sz="1100" spc="-5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General.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Secretaría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4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Servicios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Parlamentarios.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Estados </a:t>
            </a:r>
            <a:r>
              <a:rPr dirty="0" sz="1100">
                <a:latin typeface="Arial MT"/>
                <a:cs typeface="Arial MT"/>
              </a:rPr>
              <a:t>Unidos</a:t>
            </a:r>
            <a:r>
              <a:rPr dirty="0" sz="1100" spc="-40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Mexicanos.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56898" y="2486678"/>
            <a:ext cx="5651500" cy="1163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“Llevando la Teoría a la práctica. Tutorial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digitalización</a:t>
            </a:r>
            <a:r>
              <a:rPr dirty="0" sz="1100" spc="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imágenes”</a:t>
            </a:r>
            <a:r>
              <a:rPr dirty="0" sz="1100" spc="-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(2002). </a:t>
            </a:r>
            <a:r>
              <a:rPr dirty="0" sz="1100" spc="-10">
                <a:latin typeface="Arial MT"/>
                <a:cs typeface="Arial MT"/>
              </a:rPr>
              <a:t>Biblioteca</a:t>
            </a:r>
            <a:endParaRPr sz="1100">
              <a:latin typeface="Arial MT"/>
              <a:cs typeface="Arial MT"/>
            </a:endParaRPr>
          </a:p>
          <a:p>
            <a:pPr marL="472440" marR="182880" indent="-9525">
              <a:lnSpc>
                <a:spcPct val="192700"/>
              </a:lnSpc>
            </a:pP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la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Universidad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 Cornell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/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Departamento</a:t>
            </a:r>
            <a:r>
              <a:rPr dirty="0" sz="1100" spc="-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-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Investigación. </a:t>
            </a:r>
            <a:r>
              <a:rPr dirty="0" sz="1100" spc="-10">
                <a:latin typeface="Arial MT"/>
                <a:cs typeface="Arial MT"/>
                <a:hlinkClick r:id="rId2"/>
              </a:rPr>
              <a:t>http://preservationtutorial.library.cornell.edu/tutorial-spanish/technical/technicalB-</a:t>
            </a:r>
            <a:endParaRPr sz="1100">
              <a:latin typeface="Arial MT"/>
              <a:cs typeface="Arial MT"/>
            </a:endParaRPr>
          </a:p>
          <a:p>
            <a:pPr marL="472440">
              <a:lnSpc>
                <a:spcPct val="100000"/>
              </a:lnSpc>
              <a:spcBef>
                <a:spcPts val="1225"/>
              </a:spcBef>
            </a:pPr>
            <a:r>
              <a:rPr dirty="0" sz="1100" spc="-10">
                <a:latin typeface="Arial MT"/>
                <a:cs typeface="Arial MT"/>
              </a:rPr>
              <a:t>03.html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56898" y="4095985"/>
            <a:ext cx="5651500" cy="18002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MacIlwaine,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J.,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Marc,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J.,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Wolf,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C.,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Peters,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D.,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Justrell,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B.,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Varlamoff,</a:t>
            </a:r>
            <a:r>
              <a:rPr dirty="0" sz="1100" spc="-1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M.T.,</a:t>
            </a:r>
            <a:r>
              <a:rPr dirty="0" sz="1100" spc="-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Koopman,</a:t>
            </a:r>
            <a:r>
              <a:rPr dirty="0" sz="1100" spc="-35">
                <a:latin typeface="Arial MT"/>
                <a:cs typeface="Arial MT"/>
              </a:rPr>
              <a:t> </a:t>
            </a:r>
            <a:r>
              <a:rPr dirty="0" sz="1100" spc="-25">
                <a:latin typeface="Arial MT"/>
                <a:cs typeface="Arial MT"/>
              </a:rPr>
              <a:t>S</a:t>
            </a:r>
            <a:r>
              <a:rPr dirty="0" sz="1100" spc="-25" i="1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  <a:p>
            <a:pPr marL="472440" marR="5080">
              <a:lnSpc>
                <a:spcPct val="191400"/>
              </a:lnSpc>
              <a:spcBef>
                <a:spcPts val="15"/>
              </a:spcBef>
            </a:pPr>
            <a:r>
              <a:rPr dirty="0" sz="1100">
                <a:latin typeface="Arial MT"/>
                <a:cs typeface="Arial MT"/>
              </a:rPr>
              <a:t>(2002). </a:t>
            </a:r>
            <a:r>
              <a:rPr dirty="0" sz="1100" i="1">
                <a:latin typeface="Arial"/>
                <a:cs typeface="Arial"/>
              </a:rPr>
              <a:t>Manual: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Proyecto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Colecciones</a:t>
            </a:r>
            <a:r>
              <a:rPr dirty="0" sz="1100" i="1">
                <a:latin typeface="Arial"/>
                <a:cs typeface="Arial"/>
              </a:rPr>
              <a:t> y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Fondos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Dominio </a:t>
            </a:r>
            <a:r>
              <a:rPr dirty="0" sz="1100" i="1">
                <a:latin typeface="Arial"/>
                <a:cs typeface="Arial"/>
              </a:rPr>
              <a:t>Público.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Directrices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para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el Proyecto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Digitalización</a:t>
            </a:r>
            <a:r>
              <a:rPr dirty="0" sz="1100" spc="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Colecciones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Fondos</a:t>
            </a:r>
            <a:r>
              <a:rPr dirty="0" sz="1100" spc="10" i="1">
                <a:latin typeface="Arial"/>
                <a:cs typeface="Arial"/>
              </a:rPr>
              <a:t> </a:t>
            </a:r>
            <a:r>
              <a:rPr dirty="0" sz="1100" spc="-25" i="1">
                <a:latin typeface="Arial"/>
                <a:cs typeface="Arial"/>
              </a:rPr>
              <a:t>de </a:t>
            </a:r>
            <a:r>
              <a:rPr dirty="0" sz="1100" i="1">
                <a:latin typeface="Arial"/>
                <a:cs typeface="Arial"/>
              </a:rPr>
              <a:t>Dominio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Público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en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particular</a:t>
            </a:r>
            <a:r>
              <a:rPr dirty="0" sz="1100" spc="-5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para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aquellos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custodiados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en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bibliotecas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-3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archivos. </a:t>
            </a:r>
            <a:r>
              <a:rPr dirty="0" sz="1100" spc="-10">
                <a:latin typeface="Arial MT"/>
                <a:cs typeface="Arial MT"/>
              </a:rPr>
              <a:t>https://</a:t>
            </a:r>
            <a:r>
              <a:rPr dirty="0" sz="1100" spc="-10">
                <a:latin typeface="Arial MT"/>
                <a:cs typeface="Arial MT"/>
                <a:hlinkClick r:id="rId3"/>
              </a:rPr>
              <a:t>www.ifla.org/files/assets/preservation-</a:t>
            </a:r>
            <a:r>
              <a:rPr dirty="0" sz="1100" spc="-10">
                <a:latin typeface="Arial MT"/>
                <a:cs typeface="Arial MT"/>
              </a:rPr>
              <a:t> andconservation/publications/digitization-projects-guidelines-es.pdf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56617" y="6348286"/>
            <a:ext cx="5654040" cy="11569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 MT"/>
                <a:cs typeface="Arial MT"/>
              </a:rPr>
              <a:t>Marcos,</a:t>
            </a:r>
            <a:r>
              <a:rPr dirty="0" sz="1100" spc="36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Mari</a:t>
            </a:r>
            <a:r>
              <a:rPr dirty="0" sz="1100" spc="38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Carmen</a:t>
            </a:r>
            <a:r>
              <a:rPr dirty="0" sz="1100" spc="36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(1999).</a:t>
            </a:r>
            <a:r>
              <a:rPr dirty="0" sz="1100" spc="37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Los</a:t>
            </a:r>
            <a:r>
              <a:rPr dirty="0" sz="1100" spc="3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Archivos</a:t>
            </a:r>
            <a:r>
              <a:rPr dirty="0" sz="1100" spc="3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en</a:t>
            </a:r>
            <a:r>
              <a:rPr dirty="0" sz="1100" spc="39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la</a:t>
            </a:r>
            <a:r>
              <a:rPr dirty="0" sz="1100" spc="37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Era</a:t>
            </a:r>
            <a:r>
              <a:rPr dirty="0" sz="1100" spc="36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Digital.</a:t>
            </a:r>
            <a:r>
              <a:rPr dirty="0" sz="1100" spc="34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El</a:t>
            </a:r>
            <a:r>
              <a:rPr dirty="0" sz="1100" spc="37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Profesional</a:t>
            </a:r>
            <a:r>
              <a:rPr dirty="0" sz="1100" spc="35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370" i="1">
                <a:latin typeface="Arial"/>
                <a:cs typeface="Arial"/>
              </a:rPr>
              <a:t> </a:t>
            </a:r>
            <a:r>
              <a:rPr dirty="0" sz="1100" spc="-25" i="1">
                <a:latin typeface="Arial"/>
                <a:cs typeface="Arial"/>
              </a:rPr>
              <a:t>la</a:t>
            </a:r>
            <a:endParaRPr sz="1100">
              <a:latin typeface="Arial"/>
              <a:cs typeface="Arial"/>
            </a:endParaRPr>
          </a:p>
          <a:p>
            <a:pPr algn="just" marL="472440" marR="5080">
              <a:lnSpc>
                <a:spcPct val="190900"/>
              </a:lnSpc>
              <a:spcBef>
                <a:spcPts val="20"/>
              </a:spcBef>
            </a:pPr>
            <a:r>
              <a:rPr dirty="0" sz="1100" i="1">
                <a:latin typeface="Arial"/>
                <a:cs typeface="Arial"/>
              </a:rPr>
              <a:t>Información.</a:t>
            </a:r>
            <a:r>
              <a:rPr dirty="0" sz="1100" spc="365" i="1">
                <a:latin typeface="Arial"/>
                <a:cs typeface="Arial"/>
              </a:rPr>
              <a:t>    </a:t>
            </a:r>
            <a:r>
              <a:rPr dirty="0" sz="1100">
                <a:latin typeface="Arial MT"/>
                <a:cs typeface="Arial MT"/>
              </a:rPr>
              <a:t>Revista</a:t>
            </a:r>
            <a:r>
              <a:rPr dirty="0" sz="1100" spc="365">
                <a:latin typeface="Arial MT"/>
                <a:cs typeface="Arial MT"/>
              </a:rPr>
              <a:t>    </a:t>
            </a:r>
            <a:r>
              <a:rPr dirty="0" sz="1100">
                <a:latin typeface="Arial MT"/>
                <a:cs typeface="Arial MT"/>
              </a:rPr>
              <a:t>Internacional</a:t>
            </a:r>
            <a:r>
              <a:rPr dirty="0" sz="1100" spc="355">
                <a:latin typeface="Arial MT"/>
                <a:cs typeface="Arial MT"/>
              </a:rPr>
              <a:t>    </a:t>
            </a:r>
            <a:r>
              <a:rPr dirty="0" sz="1100">
                <a:latin typeface="Arial MT"/>
                <a:cs typeface="Arial MT"/>
              </a:rPr>
              <a:t>Científica</a:t>
            </a:r>
            <a:r>
              <a:rPr dirty="0" sz="1100" spc="365">
                <a:latin typeface="Arial MT"/>
                <a:cs typeface="Arial MT"/>
              </a:rPr>
              <a:t>    </a:t>
            </a:r>
            <a:r>
              <a:rPr dirty="0" sz="1100">
                <a:latin typeface="Arial MT"/>
                <a:cs typeface="Arial MT"/>
              </a:rPr>
              <a:t>y</a:t>
            </a:r>
            <a:r>
              <a:rPr dirty="0" sz="1100" spc="360">
                <a:latin typeface="Arial MT"/>
                <a:cs typeface="Arial MT"/>
              </a:rPr>
              <a:t>    </a:t>
            </a:r>
            <a:r>
              <a:rPr dirty="0" sz="1100" spc="-10">
                <a:latin typeface="Arial MT"/>
                <a:cs typeface="Arial MT"/>
              </a:rPr>
              <a:t>Profesional. </a:t>
            </a:r>
            <a:r>
              <a:rPr dirty="0" sz="1100" spc="-10">
                <a:latin typeface="Arial MT"/>
                <a:cs typeface="Arial MT"/>
                <a:hlinkClick r:id="rId4"/>
              </a:rPr>
              <a:t>http://www.elprofesionaldelainformacion.com/contenidos/1999/junio/los_archivos_e</a:t>
            </a:r>
            <a:r>
              <a:rPr dirty="0" sz="1100" spc="-10">
                <a:latin typeface="Arial MT"/>
                <a:cs typeface="Arial MT"/>
              </a:rPr>
              <a:t> n_la_era_digital.html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056617" y="8085744"/>
            <a:ext cx="5654040" cy="840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Arial MT"/>
                <a:cs typeface="Arial MT"/>
              </a:rPr>
              <a:t>Martín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Gavilán,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Cesar</a:t>
            </a:r>
            <a:r>
              <a:rPr dirty="0" sz="1100" spc="415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(2009).</a:t>
            </a:r>
            <a:r>
              <a:rPr dirty="0" sz="1100" spc="430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Temas</a:t>
            </a:r>
            <a:r>
              <a:rPr dirty="0" sz="1100" spc="4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4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Biblioteconomía</a:t>
            </a:r>
            <a:r>
              <a:rPr dirty="0" sz="1100">
                <a:latin typeface="Arial MT"/>
                <a:cs typeface="Arial MT"/>
              </a:rPr>
              <a:t>.</a:t>
            </a:r>
            <a:r>
              <a:rPr dirty="0" sz="1100" spc="409">
                <a:latin typeface="Arial MT"/>
                <a:cs typeface="Arial MT"/>
              </a:rPr>
              <a:t> </a:t>
            </a:r>
            <a:r>
              <a:rPr dirty="0" sz="1100" i="1">
                <a:latin typeface="Arial"/>
                <a:cs typeface="Arial"/>
              </a:rPr>
              <a:t>Principios</a:t>
            </a:r>
            <a:r>
              <a:rPr dirty="0" sz="1100" spc="42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Generales</a:t>
            </a:r>
            <a:r>
              <a:rPr dirty="0" sz="1100" spc="425" i="1">
                <a:latin typeface="Arial"/>
                <a:cs typeface="Arial"/>
              </a:rPr>
              <a:t> </a:t>
            </a:r>
            <a:r>
              <a:rPr dirty="0" sz="1100" spc="-25" i="1">
                <a:latin typeface="Arial"/>
                <a:cs typeface="Arial"/>
              </a:rPr>
              <a:t>de</a:t>
            </a:r>
            <a:endParaRPr sz="1100">
              <a:latin typeface="Arial"/>
              <a:cs typeface="Arial"/>
            </a:endParaRPr>
          </a:p>
          <a:p>
            <a:pPr marL="472440" marR="47625" indent="-9525">
              <a:lnSpc>
                <a:spcPct val="192700"/>
              </a:lnSpc>
            </a:pPr>
            <a:r>
              <a:rPr dirty="0" sz="1100" i="1">
                <a:latin typeface="Arial"/>
                <a:cs typeface="Arial"/>
              </a:rPr>
              <a:t>Organización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Fondos</a:t>
            </a:r>
            <a:r>
              <a:rPr dirty="0" sz="1100" spc="-1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Archivísticos.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Clasificación</a:t>
            </a:r>
            <a:r>
              <a:rPr dirty="0" sz="1100" spc="-5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y</a:t>
            </a:r>
            <a:r>
              <a:rPr dirty="0" sz="1100" spc="-4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Ordenación</a:t>
            </a:r>
            <a:r>
              <a:rPr dirty="0" sz="1100" spc="-3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de </a:t>
            </a:r>
            <a:r>
              <a:rPr dirty="0" sz="1100" spc="-10" i="1">
                <a:latin typeface="Arial"/>
                <a:cs typeface="Arial"/>
              </a:rPr>
              <a:t>Documentos</a:t>
            </a:r>
            <a:r>
              <a:rPr dirty="0" sz="1100" spc="-10">
                <a:latin typeface="Arial MT"/>
                <a:cs typeface="Arial MT"/>
              </a:rPr>
              <a:t>. </a:t>
            </a:r>
            <a:r>
              <a:rPr dirty="0" sz="1100">
                <a:latin typeface="Arial MT"/>
                <a:cs typeface="Arial MT"/>
              </a:rPr>
              <a:t>Cuadros</a:t>
            </a:r>
            <a:r>
              <a:rPr dirty="0" sz="1100" spc="-20">
                <a:latin typeface="Arial MT"/>
                <a:cs typeface="Arial MT"/>
              </a:rPr>
              <a:t> </a:t>
            </a:r>
            <a:r>
              <a:rPr dirty="0" sz="1100">
                <a:latin typeface="Arial MT"/>
                <a:cs typeface="Arial MT"/>
              </a:rPr>
              <a:t>de</a:t>
            </a:r>
            <a:r>
              <a:rPr dirty="0" sz="1100" spc="2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</a:rPr>
              <a:t>Clasificación.</a:t>
            </a:r>
            <a:r>
              <a:rPr dirty="0" sz="1100" spc="-85">
                <a:latin typeface="Arial MT"/>
                <a:cs typeface="Arial MT"/>
              </a:rPr>
              <a:t> </a:t>
            </a:r>
            <a:r>
              <a:rPr dirty="0" sz="1100" spc="-10">
                <a:latin typeface="Arial MT"/>
                <a:cs typeface="Arial MT"/>
                <a:hlinkClick r:id="rId5"/>
              </a:rPr>
              <a:t>http://eprints.rclis.org/14526/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2024-11-09T01:47:58Z</dcterms:created>
  <dcterms:modified xsi:type="dcterms:W3CDTF">2024-11-09T01:47:58Z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2024-11-09T00:00:00Z</vt:filetime>
  </property>
  <property fmtid="{D5CDD505-2E9C-101B-9397-08002B2CF9AE}" pid="3" name="Producer">
    <vt:lpwstr>3-Heights™ PDF Merge Split Shell 6.12.1.11 (http://www.pdf-tools.com)</vt:lpwstr>
  </property>
</Properties>
</file>